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1"/>
  </p:notesMasterIdLst>
  <p:sldIdLst>
    <p:sldId id="262" r:id="rId2"/>
    <p:sldId id="298" r:id="rId3"/>
    <p:sldId id="263" r:id="rId4"/>
    <p:sldId id="264" r:id="rId5"/>
    <p:sldId id="273" r:id="rId6"/>
    <p:sldId id="287" r:id="rId7"/>
    <p:sldId id="297" r:id="rId8"/>
    <p:sldId id="265" r:id="rId9"/>
    <p:sldId id="266" r:id="rId10"/>
    <p:sldId id="267" r:id="rId11"/>
    <p:sldId id="268" r:id="rId12"/>
    <p:sldId id="269" r:id="rId13"/>
    <p:sldId id="270" r:id="rId14"/>
    <p:sldId id="271" r:id="rId15"/>
    <p:sldId id="288" r:id="rId16"/>
    <p:sldId id="284" r:id="rId17"/>
    <p:sldId id="285" r:id="rId18"/>
    <p:sldId id="286" r:id="rId19"/>
    <p:sldId id="289" r:id="rId20"/>
    <p:sldId id="290" r:id="rId21"/>
    <p:sldId id="291" r:id="rId22"/>
    <p:sldId id="296" r:id="rId23"/>
    <p:sldId id="293" r:id="rId24"/>
    <p:sldId id="294" r:id="rId25"/>
    <p:sldId id="295" r:id="rId26"/>
    <p:sldId id="272" r:id="rId27"/>
    <p:sldId id="274" r:id="rId28"/>
    <p:sldId id="275" r:id="rId29"/>
    <p:sldId id="276" r:id="rId30"/>
    <p:sldId id="277" r:id="rId31"/>
    <p:sldId id="278" r:id="rId32"/>
    <p:sldId id="279" r:id="rId33"/>
    <p:sldId id="280" r:id="rId34"/>
    <p:sldId id="281" r:id="rId35"/>
    <p:sldId id="282" r:id="rId36"/>
    <p:sldId id="283" r:id="rId37"/>
    <p:sldId id="299" r:id="rId38"/>
    <p:sldId id="300" r:id="rId39"/>
    <p:sldId id="301" r:id="rId4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FFFF99"/>
    <a:srgbClr val="FFFFCC"/>
    <a:srgbClr val="006666"/>
    <a:srgbClr val="CCECFF"/>
    <a:srgbClr val="FF6699"/>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25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1EE7439B-B245-430B-BAD9-B00BADF1FBA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30C2A2-7423-48DA-8721-145BE7DE21D5}" type="slidenum">
              <a:rPr lang="en-US"/>
              <a:pPr/>
              <a:t>1</a:t>
            </a:fld>
            <a:endParaRPr lang="en-US"/>
          </a:p>
        </p:txBody>
      </p:sp>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CDCC4C-43DB-4D51-800E-56450FA674B0}" type="slidenum">
              <a:rPr lang="en-US"/>
              <a:pPr/>
              <a:t>10</a:t>
            </a:fld>
            <a:endParaRPr lang="en-US"/>
          </a:p>
        </p:txBody>
      </p:sp>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1ECDE8-148E-41A6-86CC-062E141CD2CA}" type="slidenum">
              <a:rPr lang="en-US"/>
              <a:pPr/>
              <a:t>11</a:t>
            </a:fld>
            <a:endParaRPr lang="en-US"/>
          </a:p>
        </p:txBody>
      </p:sp>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A9966-DBE9-4196-882D-A6DA4B19403A}" type="slidenum">
              <a:rPr lang="en-US"/>
              <a:pPr/>
              <a:t>12</a:t>
            </a:fld>
            <a:endParaRPr lang="en-US"/>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71F41E-0B67-4472-B3FC-380D6F15C8B9}" type="slidenum">
              <a:rPr lang="en-US"/>
              <a:pPr/>
              <a:t>13</a:t>
            </a:fld>
            <a:endParaRPr lang="en-US"/>
          </a:p>
        </p:txBody>
      </p:sp>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A385B-8341-4B4B-A46E-9F0ECB46A197}" type="slidenum">
              <a:rPr lang="en-US"/>
              <a:pPr/>
              <a:t>14</a:t>
            </a:fld>
            <a:endParaRPr lang="en-US"/>
          </a:p>
        </p:txBody>
      </p:sp>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E3200A-DF7F-4E64-831A-2C7F47B4EF9C}" type="slidenum">
              <a:rPr lang="en-US"/>
              <a:pPr/>
              <a:t>15</a:t>
            </a:fld>
            <a:endParaRPr lang="en-US"/>
          </a:p>
        </p:txBody>
      </p:sp>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476141-B693-4324-A040-B3629C3B65D2}" type="slidenum">
              <a:rPr lang="en-US"/>
              <a:pPr/>
              <a:t>16</a:t>
            </a:fld>
            <a:endParaRPr lang="en-US"/>
          </a:p>
        </p:txBody>
      </p:sp>
      <p:sp>
        <p:nvSpPr>
          <p:cNvPr id="68610" name="Rectangle 2"/>
          <p:cNvSpPr>
            <a:spLocks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7ABFBB-B769-412A-BF2A-059994D22DA1}" type="slidenum">
              <a:rPr lang="en-US"/>
              <a:pPr/>
              <a:t>17</a:t>
            </a:fld>
            <a:endParaRPr lang="en-US"/>
          </a:p>
        </p:txBody>
      </p:sp>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66BF90-F918-49F3-BABE-3C2693F4A36C}" type="slidenum">
              <a:rPr lang="en-US"/>
              <a:pPr/>
              <a:t>18</a:t>
            </a:fld>
            <a:endParaRPr lang="en-US"/>
          </a:p>
        </p:txBody>
      </p:sp>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A3EC46-171C-439C-82E6-A6E39953B602}" type="slidenum">
              <a:rPr lang="en-US"/>
              <a:pPr/>
              <a:t>19</a:t>
            </a:fld>
            <a:endParaRPr lang="en-US"/>
          </a:p>
        </p:txBody>
      </p:sp>
      <p:sp>
        <p:nvSpPr>
          <p:cNvPr id="77826" name="Rectangle 2"/>
          <p:cNvSpPr>
            <a:spLocks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51D09-753E-420E-890C-87AC95FB145E}" type="slidenum">
              <a:rPr lang="en-US"/>
              <a:pPr/>
              <a:t>2</a:t>
            </a:fld>
            <a:endParaRPr lang="en-US"/>
          </a:p>
        </p:txBody>
      </p:sp>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632D2D-BDB2-487A-BD4B-827B3A337DFC}" type="slidenum">
              <a:rPr lang="en-US"/>
              <a:pPr/>
              <a:t>20</a:t>
            </a:fld>
            <a:endParaRPr lang="en-US"/>
          </a:p>
        </p:txBody>
      </p:sp>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1F9579-7585-4642-A84B-D1A03D202742}" type="slidenum">
              <a:rPr lang="en-US"/>
              <a:pPr/>
              <a:t>21</a:t>
            </a:fld>
            <a:endParaRPr lang="en-US"/>
          </a:p>
        </p:txBody>
      </p:sp>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00A6F8-F0CD-4C53-B9D5-F5699C5C27EC}" type="slidenum">
              <a:rPr lang="en-US"/>
              <a:pPr/>
              <a:t>22</a:t>
            </a:fld>
            <a:endParaRPr lang="en-US"/>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F4A126-E7CB-4B96-9D10-31CA24279195}" type="slidenum">
              <a:rPr lang="en-US"/>
              <a:pPr/>
              <a:t>23</a:t>
            </a:fld>
            <a:endParaRPr lang="en-US"/>
          </a:p>
        </p:txBody>
      </p:sp>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07503-E017-48D4-989C-21CBDDDF3A2C}" type="slidenum">
              <a:rPr lang="en-US"/>
              <a:pPr/>
              <a:t>24</a:t>
            </a:fld>
            <a:endParaRPr lang="en-US"/>
          </a:p>
        </p:txBody>
      </p:sp>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01C48-6E83-4324-ACC0-A40882B02F2A}" type="slidenum">
              <a:rPr lang="en-US"/>
              <a:pPr/>
              <a:t>25</a:t>
            </a:fld>
            <a:endParaRPr lang="en-US"/>
          </a:p>
        </p:txBody>
      </p:sp>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07FF0-5C4B-4351-94E3-07D4B9869877}" type="slidenum">
              <a:rPr lang="en-US"/>
              <a:pPr/>
              <a:t>26</a:t>
            </a:fld>
            <a:endParaRPr lang="en-US"/>
          </a:p>
        </p:txBody>
      </p:sp>
      <p:sp>
        <p:nvSpPr>
          <p:cNvPr id="73730" name="Rectangle 2"/>
          <p:cNvSpPr>
            <a:spLocks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953FB3-8833-4241-88BD-3AF51780AE42}" type="slidenum">
              <a:rPr lang="en-US"/>
              <a:pPr/>
              <a:t>27</a:t>
            </a:fld>
            <a:endParaRPr lang="en-US"/>
          </a:p>
        </p:txBody>
      </p:sp>
      <p:sp>
        <p:nvSpPr>
          <p:cNvPr id="74754" name="Rectangle 2"/>
          <p:cNvSpPr>
            <a:spLocks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ADAD34-1F7D-45C1-B0B4-86AA45FAB37C}" type="slidenum">
              <a:rPr lang="en-US"/>
              <a:pPr/>
              <a:t>28</a:t>
            </a:fld>
            <a:endParaRPr lang="en-US"/>
          </a:p>
        </p:txBody>
      </p:sp>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20C413-028A-4B23-B4B3-64337EAB38DE}" type="slidenum">
              <a:rPr lang="en-US"/>
              <a:pPr/>
              <a:t>29</a:t>
            </a:fld>
            <a:endParaRPr lang="en-US"/>
          </a:p>
        </p:txBody>
      </p:sp>
      <p:sp>
        <p:nvSpPr>
          <p:cNvPr id="80898" name="Rectangle 2"/>
          <p:cNvSpPr>
            <a:spLocks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000B8D-677A-4953-B1F0-051B820326F5}" type="slidenum">
              <a:rPr lang="en-US"/>
              <a:pPr/>
              <a:t>3</a:t>
            </a:fld>
            <a:endParaRPr lang="en-US"/>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72130F-D93D-4B32-9E14-A5453A9A6E23}" type="slidenum">
              <a:rPr lang="en-US"/>
              <a:pPr/>
              <a:t>30</a:t>
            </a:fld>
            <a:endParaRPr lang="en-US"/>
          </a:p>
        </p:txBody>
      </p:sp>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50566-CD78-4CA8-A7D4-FAA624FD303C}" type="slidenum">
              <a:rPr lang="en-US"/>
              <a:pPr/>
              <a:t>31</a:t>
            </a:fld>
            <a:endParaRPr lang="en-US"/>
          </a:p>
        </p:txBody>
      </p:sp>
      <p:sp>
        <p:nvSpPr>
          <p:cNvPr id="82946" name="Rectangle 2"/>
          <p:cNvSpPr>
            <a:spLocks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3D0-F80B-48C6-9CA3-31CF3AEA83C6}" type="slidenum">
              <a:rPr lang="en-US"/>
              <a:pPr/>
              <a:t>32</a:t>
            </a:fld>
            <a:endParaRPr lang="en-US"/>
          </a:p>
        </p:txBody>
      </p:sp>
      <p:sp>
        <p:nvSpPr>
          <p:cNvPr id="83970" name="Rectangle 2"/>
          <p:cNvSpPr>
            <a:spLocks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21C95A-A15D-44B9-906A-966CBA82D7BE}" type="slidenum">
              <a:rPr lang="en-US"/>
              <a:pPr/>
              <a:t>33</a:t>
            </a:fld>
            <a:endParaRPr lang="en-US"/>
          </a:p>
        </p:txBody>
      </p:sp>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D1F1FE-0163-46EC-B0A5-C42036AE1628}" type="slidenum">
              <a:rPr lang="en-US"/>
              <a:pPr/>
              <a:t>34</a:t>
            </a:fld>
            <a:endParaRPr lang="en-US"/>
          </a:p>
        </p:txBody>
      </p:sp>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4E3F6B-CF58-43AF-99A7-CB9E69B42FF0}" type="slidenum">
              <a:rPr lang="en-US"/>
              <a:pPr/>
              <a:t>35</a:t>
            </a:fld>
            <a:endParaRPr lang="en-US"/>
          </a:p>
        </p:txBody>
      </p:sp>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A544F-09CA-48CA-B73C-575461E2F20F}" type="slidenum">
              <a:rPr lang="en-US"/>
              <a:pPr/>
              <a:t>36</a:t>
            </a:fld>
            <a:endParaRPr lang="en-US"/>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2B594B-F695-4064-AE2C-24AD622031CB}" type="slidenum">
              <a:rPr lang="en-US"/>
              <a:pPr/>
              <a:t>4</a:t>
            </a:fld>
            <a:endParaRPr lang="en-US"/>
          </a:p>
        </p:txBody>
      </p:sp>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59B052-7AD5-43D9-9810-05C62BF17604}" type="slidenum">
              <a:rPr lang="en-US"/>
              <a:pPr/>
              <a:t>5</a:t>
            </a:fld>
            <a:endParaRPr lang="en-US"/>
          </a:p>
        </p:txBody>
      </p:sp>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36148D-6371-4745-A8FD-E92BBD099ABA}" type="slidenum">
              <a:rPr lang="en-US"/>
              <a:pPr/>
              <a:t>6</a:t>
            </a:fld>
            <a:endParaRPr lang="en-US"/>
          </a:p>
        </p:txBody>
      </p:sp>
      <p:sp>
        <p:nvSpPr>
          <p:cNvPr id="58370" name="Rectangle 2"/>
          <p:cNvSpPr>
            <a:spLocks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906C5-CAA5-4C99-A736-A2B3EAC7EC1C}" type="slidenum">
              <a:rPr lang="en-US"/>
              <a:pPr/>
              <a:t>7</a:t>
            </a:fld>
            <a:endParaRPr lang="en-US"/>
          </a:p>
        </p:txBody>
      </p:sp>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3C8B14-5DE5-48D3-883E-05B14D87887A}" type="slidenum">
              <a:rPr lang="en-US"/>
              <a:pPr/>
              <a:t>8</a:t>
            </a:fld>
            <a:endParaRPr lang="en-US"/>
          </a:p>
        </p:txBody>
      </p:sp>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A66D5-A611-439E-B1DF-FBF41F09FD0A}" type="slidenum">
              <a:rPr lang="en-US"/>
              <a:pPr/>
              <a:t>9</a:t>
            </a:fld>
            <a:endParaRPr lang="en-US"/>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6" name="Rectangle 14"/>
          <p:cNvSpPr>
            <a:spLocks noChangeArrowheads="1"/>
          </p:cNvSpPr>
          <p:nvPr/>
        </p:nvSpPr>
        <p:spPr bwMode="auto">
          <a:xfrm>
            <a:off x="0" y="0"/>
            <a:ext cx="9144000" cy="6858000"/>
          </a:xfrm>
          <a:prstGeom prst="rect">
            <a:avLst/>
          </a:prstGeom>
          <a:solidFill>
            <a:srgbClr val="3399FF"/>
          </a:solidFill>
          <a:ln w="9525">
            <a:solidFill>
              <a:schemeClr val="tx1"/>
            </a:solidFill>
            <a:miter lim="800000"/>
            <a:headEnd/>
            <a:tailEnd/>
          </a:ln>
          <a:effectLst/>
        </p:spPr>
        <p:txBody>
          <a:bodyPr wrap="none" anchor="ctr"/>
          <a:lstStyle/>
          <a:p>
            <a:endParaRPr lang="en-US"/>
          </a:p>
        </p:txBody>
      </p:sp>
      <p:sp>
        <p:nvSpPr>
          <p:cNvPr id="3087" name="Rectangle 15"/>
          <p:cNvSpPr>
            <a:spLocks noChangeArrowheads="1"/>
          </p:cNvSpPr>
          <p:nvPr/>
        </p:nvSpPr>
        <p:spPr bwMode="auto">
          <a:xfrm>
            <a:off x="304800" y="228600"/>
            <a:ext cx="8610600" cy="6400800"/>
          </a:xfrm>
          <a:prstGeom prst="rect">
            <a:avLst/>
          </a:prstGeom>
          <a:solidFill>
            <a:schemeClr val="bg1"/>
          </a:solidFill>
          <a:ln w="9525">
            <a:noFill/>
            <a:miter lim="800000"/>
            <a:headEnd/>
            <a:tailEnd/>
          </a:ln>
          <a:effectLst/>
        </p:spPr>
        <p:txBody>
          <a:bodyPr wrap="none" anchor="ctr"/>
          <a:lstStyle/>
          <a:p>
            <a:endParaRPr lang="en-US"/>
          </a:p>
        </p:txBody>
      </p:sp>
      <p:sp>
        <p:nvSpPr>
          <p:cNvPr id="3078" name="Rectangle 6"/>
          <p:cNvSpPr>
            <a:spLocks noGrp="1" noChangeArrowheads="1"/>
          </p:cNvSpPr>
          <p:nvPr>
            <p:ph type="ctrTitle"/>
          </p:nvPr>
        </p:nvSpPr>
        <p:spPr>
          <a:xfrm>
            <a:off x="2514600" y="1981200"/>
            <a:ext cx="4800600" cy="1143000"/>
          </a:xfrm>
          <a:noFill/>
        </p:spPr>
        <p:txBody>
          <a:bodyPr/>
          <a:lstStyle>
            <a:lvl1pPr>
              <a:defRPr/>
            </a:lvl1pPr>
          </a:lstStyle>
          <a:p>
            <a:r>
              <a:rPr lang="en-US"/>
              <a:t>Click to edit Master title style</a:t>
            </a:r>
          </a:p>
        </p:txBody>
      </p:sp>
      <p:sp>
        <p:nvSpPr>
          <p:cNvPr id="3079" name="Rectangle 7"/>
          <p:cNvSpPr>
            <a:spLocks noGrp="1" noChangeArrowheads="1"/>
          </p:cNvSpPr>
          <p:nvPr>
            <p:ph type="subTitle" idx="1"/>
          </p:nvPr>
        </p:nvSpPr>
        <p:spPr>
          <a:xfrm>
            <a:off x="1524000" y="3581400"/>
            <a:ext cx="6400800" cy="1752600"/>
          </a:xfrm>
        </p:spPr>
        <p:txBody>
          <a:bodyPr/>
          <a:lstStyle>
            <a:lvl1pPr>
              <a:defRPr/>
            </a:lvl1pPr>
          </a:lstStyle>
          <a:p>
            <a:r>
              <a:rPr lang="en-US"/>
              <a:t>Click to edit Master subtitle style</a:t>
            </a:r>
          </a:p>
        </p:txBody>
      </p:sp>
      <p:sp>
        <p:nvSpPr>
          <p:cNvPr id="3080" name="Rectangle 8"/>
          <p:cNvSpPr>
            <a:spLocks noGrp="1" noChangeArrowheads="1"/>
          </p:cNvSpPr>
          <p:nvPr>
            <p:ph type="dt" sz="half" idx="2"/>
          </p:nvPr>
        </p:nvSpPr>
        <p:spPr>
          <a:xfrm>
            <a:off x="457200" y="6019800"/>
            <a:ext cx="1905000" cy="457200"/>
          </a:xfrm>
        </p:spPr>
        <p:txBody>
          <a:bodyPr/>
          <a:lstStyle>
            <a:lvl1pPr>
              <a:defRPr>
                <a:solidFill>
                  <a:srgbClr val="808080"/>
                </a:solidFill>
              </a:defRPr>
            </a:lvl1pPr>
          </a:lstStyle>
          <a:p>
            <a:endParaRPr lang="en-US"/>
          </a:p>
        </p:txBody>
      </p:sp>
      <p:sp>
        <p:nvSpPr>
          <p:cNvPr id="3081" name="Rectangle 9"/>
          <p:cNvSpPr>
            <a:spLocks noGrp="1" noChangeArrowheads="1"/>
          </p:cNvSpPr>
          <p:nvPr>
            <p:ph type="ftr" sz="quarter" idx="3"/>
          </p:nvPr>
        </p:nvSpPr>
        <p:spPr>
          <a:xfrm>
            <a:off x="6248400" y="6591300"/>
            <a:ext cx="2895600" cy="228600"/>
          </a:xfrm>
        </p:spPr>
        <p:txBody>
          <a:bodyPr/>
          <a:lstStyle>
            <a:lvl1pPr>
              <a:defRPr>
                <a:solidFill>
                  <a:schemeClr val="bg1"/>
                </a:solidFill>
              </a:defRPr>
            </a:lvl1pPr>
          </a:lstStyle>
          <a:p>
            <a:r>
              <a:rPr lang="en-US"/>
              <a:t>Copyright © Goldratt Schools, 2005</a:t>
            </a:r>
          </a:p>
        </p:txBody>
      </p:sp>
      <p:sp>
        <p:nvSpPr>
          <p:cNvPr id="3082" name="Rectangle 10"/>
          <p:cNvSpPr>
            <a:spLocks noGrp="1" noChangeArrowheads="1"/>
          </p:cNvSpPr>
          <p:nvPr>
            <p:ph type="sldNum" sz="quarter" idx="4"/>
          </p:nvPr>
        </p:nvSpPr>
        <p:spPr>
          <a:xfrm>
            <a:off x="6858000" y="6172200"/>
            <a:ext cx="1905000" cy="457200"/>
          </a:xfrm>
        </p:spPr>
        <p:txBody>
          <a:bodyPr/>
          <a:lstStyle>
            <a:lvl1pPr>
              <a:defRPr>
                <a:solidFill>
                  <a:srgbClr val="808080"/>
                </a:solidFill>
              </a:defRPr>
            </a:lvl1pPr>
          </a:lstStyle>
          <a:p>
            <a:fld id="{DB0D857C-E360-43E0-9794-081E7CEDF11B}" type="slidenum">
              <a:rPr lang="en-US"/>
              <a:pPr/>
              <a:t>‹#›</a:t>
            </a:fld>
            <a:endParaRPr lang="en-US"/>
          </a:p>
        </p:txBody>
      </p:sp>
      <p:sp>
        <p:nvSpPr>
          <p:cNvPr id="3083" name="Rectangle 11"/>
          <p:cNvSpPr>
            <a:spLocks noChangeArrowheads="1"/>
          </p:cNvSpPr>
          <p:nvPr/>
        </p:nvSpPr>
        <p:spPr bwMode="auto">
          <a:xfrm>
            <a:off x="381000" y="304800"/>
            <a:ext cx="8458200" cy="6248400"/>
          </a:xfrm>
          <a:prstGeom prst="rect">
            <a:avLst/>
          </a:prstGeom>
          <a:noFill/>
          <a:ln w="76200" cmpd="tri">
            <a:solidFill>
              <a:schemeClr val="tx2"/>
            </a:solidFill>
            <a:miter lim="800000"/>
            <a:headEnd/>
            <a:tailEnd/>
          </a:ln>
          <a:effectLst/>
        </p:spPr>
        <p:txBody>
          <a:bodyPr wrap="none" anchor="ctr"/>
          <a:lstStyle/>
          <a:p>
            <a:endParaRPr lang="en-US"/>
          </a:p>
        </p:txBody>
      </p:sp>
      <p:pic>
        <p:nvPicPr>
          <p:cNvPr id="3084" name="Picture 12" descr="Goldratt schools"/>
          <p:cNvPicPr>
            <a:picLocks noChangeAspect="1" noChangeArrowheads="1"/>
          </p:cNvPicPr>
          <p:nvPr/>
        </p:nvPicPr>
        <p:blipFill>
          <a:blip r:embed="rId2" cstate="print"/>
          <a:srcRect/>
          <a:stretch>
            <a:fillRect/>
          </a:stretch>
        </p:blipFill>
        <p:spPr bwMode="auto">
          <a:xfrm>
            <a:off x="3390900" y="914400"/>
            <a:ext cx="2362200" cy="8540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 Goldratt Schools, 2005</a:t>
            </a:r>
          </a:p>
        </p:txBody>
      </p:sp>
      <p:sp>
        <p:nvSpPr>
          <p:cNvPr id="6" name="Slide Number Placeholder 5"/>
          <p:cNvSpPr>
            <a:spLocks noGrp="1"/>
          </p:cNvSpPr>
          <p:nvPr>
            <p:ph type="sldNum" sz="quarter" idx="12"/>
          </p:nvPr>
        </p:nvSpPr>
        <p:spPr/>
        <p:txBody>
          <a:bodyPr/>
          <a:lstStyle>
            <a:lvl1pPr>
              <a:defRPr/>
            </a:lvl1pPr>
          </a:lstStyle>
          <a:p>
            <a:fld id="{0697F007-5FBF-4F4C-9FA0-4B6C2810F4F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 Goldratt Schools, 2005</a:t>
            </a:r>
          </a:p>
        </p:txBody>
      </p:sp>
      <p:sp>
        <p:nvSpPr>
          <p:cNvPr id="6" name="Slide Number Placeholder 5"/>
          <p:cNvSpPr>
            <a:spLocks noGrp="1"/>
          </p:cNvSpPr>
          <p:nvPr>
            <p:ph type="sldNum" sz="quarter" idx="12"/>
          </p:nvPr>
        </p:nvSpPr>
        <p:spPr/>
        <p:txBody>
          <a:bodyPr/>
          <a:lstStyle>
            <a:lvl1pPr>
              <a:defRPr/>
            </a:lvl1pPr>
          </a:lstStyle>
          <a:p>
            <a:fld id="{61905559-3E3F-4F50-A4A6-3073CFADD04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762000"/>
            <a:ext cx="8610600" cy="259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8600" y="3505200"/>
            <a:ext cx="8610600" cy="259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600200" y="64008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5562600" y="6553200"/>
            <a:ext cx="3581400" cy="304800"/>
          </a:xfrm>
        </p:spPr>
        <p:txBody>
          <a:bodyPr/>
          <a:lstStyle>
            <a:lvl1pPr>
              <a:defRPr/>
            </a:lvl1pPr>
          </a:lstStyle>
          <a:p>
            <a:r>
              <a:rPr lang="en-US"/>
              <a:t>Copyright © Goldratt Schools, 2005</a:t>
            </a:r>
          </a:p>
        </p:txBody>
      </p:sp>
      <p:sp>
        <p:nvSpPr>
          <p:cNvPr id="7" name="Slide Number Placeholder 6"/>
          <p:cNvSpPr>
            <a:spLocks noGrp="1"/>
          </p:cNvSpPr>
          <p:nvPr>
            <p:ph type="sldNum" sz="quarter" idx="12"/>
          </p:nvPr>
        </p:nvSpPr>
        <p:spPr>
          <a:xfrm>
            <a:off x="7162800" y="6248400"/>
            <a:ext cx="1905000" cy="457200"/>
          </a:xfrm>
        </p:spPr>
        <p:txBody>
          <a:bodyPr/>
          <a:lstStyle>
            <a:lvl1pPr>
              <a:defRPr/>
            </a:lvl1pPr>
          </a:lstStyle>
          <a:p>
            <a:fld id="{63B927B6-D12E-4636-86BA-C3AEBA089E1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 Goldratt Schools, 2005</a:t>
            </a:r>
          </a:p>
        </p:txBody>
      </p:sp>
      <p:sp>
        <p:nvSpPr>
          <p:cNvPr id="6" name="Slide Number Placeholder 5"/>
          <p:cNvSpPr>
            <a:spLocks noGrp="1"/>
          </p:cNvSpPr>
          <p:nvPr>
            <p:ph type="sldNum" sz="quarter" idx="12"/>
          </p:nvPr>
        </p:nvSpPr>
        <p:spPr/>
        <p:txBody>
          <a:bodyPr/>
          <a:lstStyle>
            <a:lvl1pPr>
              <a:defRPr/>
            </a:lvl1pPr>
          </a:lstStyle>
          <a:p>
            <a:fld id="{F278E9C3-8BF0-411A-80AE-1852DCBD88D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 Goldratt Schools, 2005</a:t>
            </a:r>
          </a:p>
        </p:txBody>
      </p:sp>
      <p:sp>
        <p:nvSpPr>
          <p:cNvPr id="6" name="Slide Number Placeholder 5"/>
          <p:cNvSpPr>
            <a:spLocks noGrp="1"/>
          </p:cNvSpPr>
          <p:nvPr>
            <p:ph type="sldNum" sz="quarter" idx="12"/>
          </p:nvPr>
        </p:nvSpPr>
        <p:spPr/>
        <p:txBody>
          <a:bodyPr/>
          <a:lstStyle>
            <a:lvl1pPr>
              <a:defRPr/>
            </a:lvl1pPr>
          </a:lstStyle>
          <a:p>
            <a:fld id="{3AF0B96A-7B65-45F5-B0CD-10C667C278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762000"/>
            <a:ext cx="42291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762000"/>
            <a:ext cx="42291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 Goldratt Schools, 2005</a:t>
            </a:r>
          </a:p>
        </p:txBody>
      </p:sp>
      <p:sp>
        <p:nvSpPr>
          <p:cNvPr id="7" name="Slide Number Placeholder 6"/>
          <p:cNvSpPr>
            <a:spLocks noGrp="1"/>
          </p:cNvSpPr>
          <p:nvPr>
            <p:ph type="sldNum" sz="quarter" idx="12"/>
          </p:nvPr>
        </p:nvSpPr>
        <p:spPr/>
        <p:txBody>
          <a:bodyPr/>
          <a:lstStyle>
            <a:lvl1pPr>
              <a:defRPr/>
            </a:lvl1pPr>
          </a:lstStyle>
          <a:p>
            <a:fld id="{E26B8281-5A79-47E6-9A21-D3EC21D50F0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 Goldratt Schools, 2005</a:t>
            </a:r>
          </a:p>
        </p:txBody>
      </p:sp>
      <p:sp>
        <p:nvSpPr>
          <p:cNvPr id="9" name="Slide Number Placeholder 8"/>
          <p:cNvSpPr>
            <a:spLocks noGrp="1"/>
          </p:cNvSpPr>
          <p:nvPr>
            <p:ph type="sldNum" sz="quarter" idx="12"/>
          </p:nvPr>
        </p:nvSpPr>
        <p:spPr/>
        <p:txBody>
          <a:bodyPr/>
          <a:lstStyle>
            <a:lvl1pPr>
              <a:defRPr/>
            </a:lvl1pPr>
          </a:lstStyle>
          <a:p>
            <a:fld id="{052C4ADE-17D4-4C3F-947A-FDE06360153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 Goldratt Schools, 2005</a:t>
            </a:r>
          </a:p>
        </p:txBody>
      </p:sp>
      <p:sp>
        <p:nvSpPr>
          <p:cNvPr id="5" name="Slide Number Placeholder 4"/>
          <p:cNvSpPr>
            <a:spLocks noGrp="1"/>
          </p:cNvSpPr>
          <p:nvPr>
            <p:ph type="sldNum" sz="quarter" idx="12"/>
          </p:nvPr>
        </p:nvSpPr>
        <p:spPr/>
        <p:txBody>
          <a:bodyPr/>
          <a:lstStyle>
            <a:lvl1pPr>
              <a:defRPr/>
            </a:lvl1pPr>
          </a:lstStyle>
          <a:p>
            <a:fld id="{08D93194-5F8B-4889-B133-138F49FC63C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 Goldratt Schools, 2005</a:t>
            </a:r>
          </a:p>
        </p:txBody>
      </p:sp>
      <p:sp>
        <p:nvSpPr>
          <p:cNvPr id="4" name="Slide Number Placeholder 3"/>
          <p:cNvSpPr>
            <a:spLocks noGrp="1"/>
          </p:cNvSpPr>
          <p:nvPr>
            <p:ph type="sldNum" sz="quarter" idx="12"/>
          </p:nvPr>
        </p:nvSpPr>
        <p:spPr/>
        <p:txBody>
          <a:bodyPr/>
          <a:lstStyle>
            <a:lvl1pPr>
              <a:defRPr/>
            </a:lvl1pPr>
          </a:lstStyle>
          <a:p>
            <a:fld id="{4A95E59F-0E31-41B8-8C6A-9ACBD0426E1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 Goldratt Schools, 2005</a:t>
            </a:r>
          </a:p>
        </p:txBody>
      </p:sp>
      <p:sp>
        <p:nvSpPr>
          <p:cNvPr id="7" name="Slide Number Placeholder 6"/>
          <p:cNvSpPr>
            <a:spLocks noGrp="1"/>
          </p:cNvSpPr>
          <p:nvPr>
            <p:ph type="sldNum" sz="quarter" idx="12"/>
          </p:nvPr>
        </p:nvSpPr>
        <p:spPr/>
        <p:txBody>
          <a:bodyPr/>
          <a:lstStyle>
            <a:lvl1pPr>
              <a:defRPr/>
            </a:lvl1pPr>
          </a:lstStyle>
          <a:p>
            <a:fld id="{6FDCF5AC-AFF1-4DD9-B21E-F23594BF483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 Goldratt Schools, 2005</a:t>
            </a:r>
          </a:p>
        </p:txBody>
      </p:sp>
      <p:sp>
        <p:nvSpPr>
          <p:cNvPr id="7" name="Slide Number Placeholder 6"/>
          <p:cNvSpPr>
            <a:spLocks noGrp="1"/>
          </p:cNvSpPr>
          <p:nvPr>
            <p:ph type="sldNum" sz="quarter" idx="12"/>
          </p:nvPr>
        </p:nvSpPr>
        <p:spPr/>
        <p:txBody>
          <a:bodyPr/>
          <a:lstStyle>
            <a:lvl1pPr>
              <a:defRPr/>
            </a:lvl1pPr>
          </a:lstStyle>
          <a:p>
            <a:fld id="{8E5FE367-5044-4B75-8BD4-D5F4906F2E7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bwMode="auto">
          <a:xfrm>
            <a:off x="0" y="0"/>
            <a:ext cx="9144000" cy="609600"/>
          </a:xfrm>
          <a:prstGeom prst="rect">
            <a:avLst/>
          </a:prstGeom>
          <a:solidFill>
            <a:srgbClr val="6699FF"/>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body" idx="1"/>
          </p:nvPr>
        </p:nvSpPr>
        <p:spPr bwMode="white">
          <a:xfrm>
            <a:off x="228600" y="762000"/>
            <a:ext cx="86106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6" name="Rectangle 8"/>
          <p:cNvSpPr>
            <a:spLocks noGrp="1" noChangeArrowheads="1"/>
          </p:cNvSpPr>
          <p:nvPr>
            <p:ph type="dt" sz="half" idx="2"/>
          </p:nvPr>
        </p:nvSpPr>
        <p:spPr bwMode="auto">
          <a:xfrm>
            <a:off x="1600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folHlink"/>
                </a:solidFill>
              </a:defRPr>
            </a:lvl1pPr>
          </a:lstStyle>
          <a:p>
            <a:endParaRPr lang="en-US"/>
          </a:p>
        </p:txBody>
      </p:sp>
      <p:sp>
        <p:nvSpPr>
          <p:cNvPr id="2057" name="Rectangle 9"/>
          <p:cNvSpPr>
            <a:spLocks noGrp="1" noChangeArrowheads="1"/>
          </p:cNvSpPr>
          <p:nvPr>
            <p:ph type="ftr" sz="quarter" idx="3"/>
          </p:nvPr>
        </p:nvSpPr>
        <p:spPr bwMode="auto">
          <a:xfrm>
            <a:off x="5562600" y="6553200"/>
            <a:ext cx="35814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folHlink"/>
                </a:solidFill>
              </a:defRPr>
            </a:lvl1pPr>
          </a:lstStyle>
          <a:p>
            <a:r>
              <a:rPr lang="en-US"/>
              <a:t>Copyright © Goldratt Schools, 2005</a:t>
            </a:r>
          </a:p>
        </p:txBody>
      </p:sp>
      <p:sp>
        <p:nvSpPr>
          <p:cNvPr id="2058" name="Rectangle 10"/>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folHlink"/>
                </a:solidFill>
              </a:defRPr>
            </a:lvl1pPr>
          </a:lstStyle>
          <a:p>
            <a:fld id="{FFA8131D-A563-472C-8174-D4D830AE53CE}" type="slidenum">
              <a:rPr lang="en-US"/>
              <a:pPr/>
              <a:t>‹#›</a:t>
            </a:fld>
            <a:endParaRPr lang="en-US"/>
          </a:p>
        </p:txBody>
      </p:sp>
      <p:pic>
        <p:nvPicPr>
          <p:cNvPr id="2059" name="Picture 11" descr="Goldratt schools"/>
          <p:cNvPicPr>
            <a:picLocks noChangeAspect="1" noChangeArrowheads="1"/>
          </p:cNvPicPr>
          <p:nvPr/>
        </p:nvPicPr>
        <p:blipFill>
          <a:blip r:embed="rId14" cstate="print"/>
          <a:srcRect/>
          <a:stretch>
            <a:fillRect/>
          </a:stretch>
        </p:blipFill>
        <p:spPr bwMode="auto">
          <a:xfrm>
            <a:off x="152400" y="6181725"/>
            <a:ext cx="1447800" cy="523875"/>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dt="0"/>
  <p:txStyles>
    <p:titleStyle>
      <a:lvl1pPr algn="ctr" rtl="0" eaLnBrk="0" fontAlgn="base" hangingPunct="0">
        <a:spcBef>
          <a:spcPct val="0"/>
        </a:spcBef>
        <a:spcAft>
          <a:spcPct val="0"/>
        </a:spcAft>
        <a:defRPr kumimoji="1" sz="3600" b="1">
          <a:solidFill>
            <a:schemeClr val="tx2"/>
          </a:solidFill>
          <a:latin typeface="+mj-lt"/>
          <a:ea typeface="+mj-ea"/>
          <a:cs typeface="+mj-cs"/>
        </a:defRPr>
      </a:lvl1pPr>
      <a:lvl2pPr algn="ctr" rtl="0" eaLnBrk="0" fontAlgn="base" hangingPunct="0">
        <a:spcBef>
          <a:spcPct val="0"/>
        </a:spcBef>
        <a:spcAft>
          <a:spcPct val="0"/>
        </a:spcAft>
        <a:defRPr kumimoji="1" sz="3600" b="1">
          <a:solidFill>
            <a:schemeClr val="tx2"/>
          </a:solidFill>
          <a:latin typeface="Tahoma" pitchFamily="34" charset="0"/>
        </a:defRPr>
      </a:lvl2pPr>
      <a:lvl3pPr algn="ctr" rtl="0" eaLnBrk="0" fontAlgn="base" hangingPunct="0">
        <a:spcBef>
          <a:spcPct val="0"/>
        </a:spcBef>
        <a:spcAft>
          <a:spcPct val="0"/>
        </a:spcAft>
        <a:defRPr kumimoji="1" sz="3600" b="1">
          <a:solidFill>
            <a:schemeClr val="tx2"/>
          </a:solidFill>
          <a:latin typeface="Tahoma" pitchFamily="34" charset="0"/>
        </a:defRPr>
      </a:lvl3pPr>
      <a:lvl4pPr algn="ctr" rtl="0" eaLnBrk="0" fontAlgn="base" hangingPunct="0">
        <a:spcBef>
          <a:spcPct val="0"/>
        </a:spcBef>
        <a:spcAft>
          <a:spcPct val="0"/>
        </a:spcAft>
        <a:defRPr kumimoji="1" sz="3600" b="1">
          <a:solidFill>
            <a:schemeClr val="tx2"/>
          </a:solidFill>
          <a:latin typeface="Tahoma" pitchFamily="34" charset="0"/>
        </a:defRPr>
      </a:lvl4pPr>
      <a:lvl5pPr algn="ctr" rtl="0" eaLnBrk="0" fontAlgn="base" hangingPunct="0">
        <a:spcBef>
          <a:spcPct val="0"/>
        </a:spcBef>
        <a:spcAft>
          <a:spcPct val="0"/>
        </a:spcAft>
        <a:defRPr kumimoji="1" sz="3600" b="1">
          <a:solidFill>
            <a:schemeClr val="tx2"/>
          </a:solidFill>
          <a:latin typeface="Tahoma" pitchFamily="34" charset="0"/>
        </a:defRPr>
      </a:lvl5pPr>
      <a:lvl6pPr marL="457200" algn="ctr" rtl="0" eaLnBrk="0" fontAlgn="base" hangingPunct="0">
        <a:spcBef>
          <a:spcPct val="0"/>
        </a:spcBef>
        <a:spcAft>
          <a:spcPct val="0"/>
        </a:spcAft>
        <a:defRPr kumimoji="1" sz="3600" b="1">
          <a:solidFill>
            <a:schemeClr val="tx2"/>
          </a:solidFill>
          <a:latin typeface="Tahoma" pitchFamily="34" charset="0"/>
        </a:defRPr>
      </a:lvl6pPr>
      <a:lvl7pPr marL="914400" algn="ctr" rtl="0" eaLnBrk="0" fontAlgn="base" hangingPunct="0">
        <a:spcBef>
          <a:spcPct val="0"/>
        </a:spcBef>
        <a:spcAft>
          <a:spcPct val="0"/>
        </a:spcAft>
        <a:defRPr kumimoji="1" sz="3600" b="1">
          <a:solidFill>
            <a:schemeClr val="tx2"/>
          </a:solidFill>
          <a:latin typeface="Tahoma" pitchFamily="34" charset="0"/>
        </a:defRPr>
      </a:lvl7pPr>
      <a:lvl8pPr marL="1371600" algn="ctr" rtl="0" eaLnBrk="0" fontAlgn="base" hangingPunct="0">
        <a:spcBef>
          <a:spcPct val="0"/>
        </a:spcBef>
        <a:spcAft>
          <a:spcPct val="0"/>
        </a:spcAft>
        <a:defRPr kumimoji="1" sz="3600" b="1">
          <a:solidFill>
            <a:schemeClr val="tx2"/>
          </a:solidFill>
          <a:latin typeface="Tahoma" pitchFamily="34" charset="0"/>
        </a:defRPr>
      </a:lvl8pPr>
      <a:lvl9pPr marL="1828800" algn="ctr" rtl="0" eaLnBrk="0" fontAlgn="base" hangingPunct="0">
        <a:spcBef>
          <a:spcPct val="0"/>
        </a:spcBef>
        <a:spcAft>
          <a:spcPct val="0"/>
        </a:spcAft>
        <a:defRPr kumimoji="1" sz="3600" b="1">
          <a:solidFill>
            <a:schemeClr val="tx2"/>
          </a:solidFill>
          <a:latin typeface="Tahoma" pitchFamily="34" charset="0"/>
        </a:defRPr>
      </a:lvl9pPr>
    </p:titleStyle>
    <p:bodyStyle>
      <a:lvl1pPr algn="l" rtl="0" eaLnBrk="0" fontAlgn="base" hangingPunct="0">
        <a:spcBef>
          <a:spcPct val="20000"/>
        </a:spcBef>
        <a:spcAft>
          <a:spcPct val="0"/>
        </a:spcAft>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image" Target="../media/image4.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mailto:jholt@wsu.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Grp="1" noChangeArrowheads="1"/>
          </p:cNvSpPr>
          <p:nvPr>
            <p:ph type="ftr" sz="quarter" idx="3"/>
          </p:nvPr>
        </p:nvSpPr>
        <p:spPr/>
        <p:txBody>
          <a:bodyPr/>
          <a:lstStyle/>
          <a:p>
            <a:r>
              <a:rPr lang="en-US"/>
              <a:t>Copyright © Goldratt Schools, 2005</a:t>
            </a:r>
          </a:p>
        </p:txBody>
      </p:sp>
      <p:sp>
        <p:nvSpPr>
          <p:cNvPr id="6" name="Rectangle 10"/>
          <p:cNvSpPr>
            <a:spLocks noGrp="1" noChangeArrowheads="1"/>
          </p:cNvSpPr>
          <p:nvPr>
            <p:ph type="sldNum" sz="quarter" idx="4"/>
          </p:nvPr>
        </p:nvSpPr>
        <p:spPr/>
        <p:txBody>
          <a:bodyPr/>
          <a:lstStyle/>
          <a:p>
            <a:fld id="{0AA6D8AA-4C40-4C8E-BEC1-D07D3FECF687}" type="slidenum">
              <a:rPr lang="en-US"/>
              <a:pPr/>
              <a:t>1</a:t>
            </a:fld>
            <a:endParaRPr lang="en-US"/>
          </a:p>
        </p:txBody>
      </p:sp>
      <p:sp>
        <p:nvSpPr>
          <p:cNvPr id="14338" name="Rectangle 2"/>
          <p:cNvSpPr>
            <a:spLocks noGrp="1" noChangeArrowheads="1"/>
          </p:cNvSpPr>
          <p:nvPr>
            <p:ph type="ctrTitle"/>
          </p:nvPr>
        </p:nvSpPr>
        <p:spPr/>
        <p:txBody>
          <a:bodyPr/>
          <a:lstStyle/>
          <a:p>
            <a:r>
              <a:rPr lang="en-US"/>
              <a:t>The Bean Game</a:t>
            </a:r>
          </a:p>
        </p:txBody>
      </p:sp>
      <p:sp>
        <p:nvSpPr>
          <p:cNvPr id="14339" name="Rectangle 3"/>
          <p:cNvSpPr>
            <a:spLocks noGrp="1" noChangeArrowheads="1"/>
          </p:cNvSpPr>
          <p:nvPr>
            <p:ph type="subTitle" idx="1"/>
          </p:nvPr>
        </p:nvSpPr>
        <p:spPr>
          <a:xfrm>
            <a:off x="1066800" y="3581400"/>
            <a:ext cx="7162800" cy="1752600"/>
          </a:xfrm>
        </p:spPr>
        <p:txBody>
          <a:bodyPr/>
          <a:lstStyle/>
          <a:p>
            <a:r>
              <a:rPr lang="en-US"/>
              <a:t>A Hands-On Game for Understanding the Inter-Relationships Between a Single Producer and Many Customers.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2"/>
          <p:cNvSpPr>
            <a:spLocks noGrp="1"/>
          </p:cNvSpPr>
          <p:nvPr>
            <p:ph type="ftr" sz="quarter" idx="11"/>
          </p:nvPr>
        </p:nvSpPr>
        <p:spPr/>
        <p:txBody>
          <a:bodyPr/>
          <a:lstStyle/>
          <a:p>
            <a:r>
              <a:rPr lang="en-US"/>
              <a:t>Copyright © Goldratt Schools, 2005</a:t>
            </a:r>
          </a:p>
        </p:txBody>
      </p:sp>
      <p:sp>
        <p:nvSpPr>
          <p:cNvPr id="19" name="Slide Number Placeholder 3"/>
          <p:cNvSpPr>
            <a:spLocks noGrp="1"/>
          </p:cNvSpPr>
          <p:nvPr>
            <p:ph type="sldNum" sz="quarter" idx="12"/>
          </p:nvPr>
        </p:nvSpPr>
        <p:spPr/>
        <p:txBody>
          <a:bodyPr/>
          <a:lstStyle/>
          <a:p>
            <a:fld id="{6479A3F5-E0FF-4575-A7D3-D7F4DE33BF2D}" type="slidenum">
              <a:rPr lang="en-US"/>
              <a:pPr/>
              <a:t>10</a:t>
            </a:fld>
            <a:endParaRPr lang="en-US"/>
          </a:p>
        </p:txBody>
      </p:sp>
      <p:sp>
        <p:nvSpPr>
          <p:cNvPr id="19458"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Customer 3 Demand</a:t>
            </a:r>
          </a:p>
        </p:txBody>
      </p:sp>
      <p:sp>
        <p:nvSpPr>
          <p:cNvPr id="19459" name="Rectangle 3"/>
          <p:cNvSpPr>
            <a:spLocks noChangeArrowheads="1"/>
          </p:cNvSpPr>
          <p:nvPr/>
        </p:nvSpPr>
        <p:spPr bwMode="auto">
          <a:xfrm>
            <a:off x="228600" y="762000"/>
            <a:ext cx="8686800" cy="41148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832475" algn="l"/>
                <a:tab pos="6627813" algn="l"/>
              </a:tabLst>
            </a:pPr>
            <a:r>
              <a:rPr kumimoji="1" lang="en-US" sz="3200"/>
              <a:t>Products</a:t>
            </a:r>
            <a:br>
              <a:rPr kumimoji="1" lang="en-US" sz="3200"/>
            </a:br>
            <a:r>
              <a:rPr kumimoji="1" lang="en-US" sz="3200"/>
              <a:t>	Garbanzo	Red</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a:t>
            </a:r>
            <a:r>
              <a:rPr kumimoji="1" lang="en-US" sz="2800"/>
              <a:t>Roll Demand   Roll Demand</a:t>
            </a:r>
            <a:endParaRPr kumimoji="1" lang="en-US" sz="3200"/>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1	1	1	1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2	2	2	2</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3	2	3	3</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4	3	4	4						5	4	5	5						6	6	6	6</a:t>
            </a:r>
          </a:p>
          <a:p>
            <a:pPr marL="342900" indent="-342900">
              <a:spcBef>
                <a:spcPct val="20000"/>
              </a:spcBef>
              <a:tabLst>
                <a:tab pos="912813" algn="l"/>
                <a:tab pos="1082675" algn="l"/>
                <a:tab pos="1997075" algn="l"/>
                <a:tab pos="3484563" algn="l"/>
                <a:tab pos="4344988" algn="l"/>
                <a:tab pos="5832475" algn="l"/>
                <a:tab pos="6627813" algn="l"/>
              </a:tabLst>
            </a:pPr>
            <a:endParaRPr kumimoji="1" lang="en-US" sz="3200"/>
          </a:p>
        </p:txBody>
      </p:sp>
      <p:sp>
        <p:nvSpPr>
          <p:cNvPr id="19460" name="AutoShape 4"/>
          <p:cNvSpPr>
            <a:spLocks noChangeArrowheads="1"/>
          </p:cNvSpPr>
          <p:nvPr/>
        </p:nvSpPr>
        <p:spPr bwMode="auto">
          <a:xfrm>
            <a:off x="2028825" y="838200"/>
            <a:ext cx="409575" cy="457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9461" name="Oval 5"/>
          <p:cNvSpPr>
            <a:spLocks noChangeArrowheads="1"/>
          </p:cNvSpPr>
          <p:nvPr/>
        </p:nvSpPr>
        <p:spPr bwMode="auto">
          <a:xfrm>
            <a:off x="3962400" y="762000"/>
            <a:ext cx="41275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19468" name="Group 12"/>
          <p:cNvGrpSpPr>
            <a:grpSpLocks/>
          </p:cNvGrpSpPr>
          <p:nvPr/>
        </p:nvGrpSpPr>
        <p:grpSpPr bwMode="auto">
          <a:xfrm>
            <a:off x="76200" y="5499100"/>
            <a:ext cx="7467600" cy="825500"/>
            <a:chOff x="0" y="3446"/>
            <a:chExt cx="4704" cy="520"/>
          </a:xfrm>
        </p:grpSpPr>
        <p:sp>
          <p:nvSpPr>
            <p:cNvPr id="19469" name="Text Box 13"/>
            <p:cNvSpPr txBox="1">
              <a:spLocks noChangeArrowheads="1"/>
            </p:cNvSpPr>
            <p:nvPr/>
          </p:nvSpPr>
          <p:spPr bwMode="auto">
            <a:xfrm>
              <a:off x="1248"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3.0</a:t>
              </a:r>
            </a:p>
          </p:txBody>
        </p:sp>
        <p:sp>
          <p:nvSpPr>
            <p:cNvPr id="19470" name="Text Box 14"/>
            <p:cNvSpPr txBox="1">
              <a:spLocks noChangeArrowheads="1"/>
            </p:cNvSpPr>
            <p:nvPr/>
          </p:nvSpPr>
          <p:spPr bwMode="auto">
            <a:xfrm>
              <a:off x="0" y="3446"/>
              <a:ext cx="1104" cy="520"/>
            </a:xfrm>
            <a:prstGeom prst="rect">
              <a:avLst/>
            </a:prstGeom>
            <a:noFill/>
            <a:ln w="9525">
              <a:noFill/>
              <a:miter lim="800000"/>
              <a:headEnd/>
              <a:tailEnd/>
            </a:ln>
            <a:effectLst/>
          </p:spPr>
          <p:txBody>
            <a:bodyPr>
              <a:spAutoFit/>
            </a:bodyPr>
            <a:lstStyle/>
            <a:p>
              <a:pPr>
                <a:spcBef>
                  <a:spcPct val="50000"/>
                </a:spcBef>
              </a:pPr>
              <a:r>
                <a:rPr lang="en-US" sz="1600">
                  <a:latin typeface="Arial" charset="0"/>
                </a:rPr>
                <a:t>Average</a:t>
              </a:r>
              <a:br>
                <a:rPr lang="en-US" sz="1600">
                  <a:latin typeface="Arial" charset="0"/>
                </a:rPr>
              </a:br>
              <a:r>
                <a:rPr lang="en-US" sz="1600">
                  <a:latin typeface="Arial" charset="0"/>
                </a:rPr>
                <a:t>Per Day</a:t>
              </a:r>
              <a:br>
                <a:rPr lang="en-US" sz="1600">
                  <a:latin typeface="Arial" charset="0"/>
                </a:rPr>
              </a:br>
              <a:r>
                <a:rPr lang="en-US" sz="1600">
                  <a:latin typeface="Arial" charset="0"/>
                </a:rPr>
                <a:t>Demand</a:t>
              </a:r>
              <a:endParaRPr lang="en-US" sz="1400">
                <a:latin typeface="Arial" charset="0"/>
              </a:endParaRPr>
            </a:p>
          </p:txBody>
        </p:sp>
        <p:sp>
          <p:nvSpPr>
            <p:cNvPr id="19471" name="Text Box 15"/>
            <p:cNvSpPr txBox="1">
              <a:spLocks noChangeArrowheads="1"/>
            </p:cNvSpPr>
            <p:nvPr/>
          </p:nvSpPr>
          <p:spPr bwMode="auto">
            <a:xfrm>
              <a:off x="2784"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3.5</a:t>
              </a:r>
            </a:p>
          </p:txBody>
        </p:sp>
        <p:sp>
          <p:nvSpPr>
            <p:cNvPr id="19472" name="Text Box 16"/>
            <p:cNvSpPr txBox="1">
              <a:spLocks noChangeArrowheads="1"/>
            </p:cNvSpPr>
            <p:nvPr/>
          </p:nvSpPr>
          <p:spPr bwMode="auto">
            <a:xfrm>
              <a:off x="4224" y="3590"/>
              <a:ext cx="480" cy="288"/>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grpSp>
      <p:grpSp>
        <p:nvGrpSpPr>
          <p:cNvPr id="19473" name="Group 17"/>
          <p:cNvGrpSpPr>
            <a:grpSpLocks/>
          </p:cNvGrpSpPr>
          <p:nvPr/>
        </p:nvGrpSpPr>
        <p:grpSpPr bwMode="auto">
          <a:xfrm>
            <a:off x="2057400" y="6096000"/>
            <a:ext cx="6858000" cy="622300"/>
            <a:chOff x="1296" y="3840"/>
            <a:chExt cx="4320" cy="392"/>
          </a:xfrm>
        </p:grpSpPr>
        <p:sp>
          <p:nvSpPr>
            <p:cNvPr id="19474" name="Text Box 18"/>
            <p:cNvSpPr txBox="1">
              <a:spLocks noChangeArrowheads="1"/>
            </p:cNvSpPr>
            <p:nvPr/>
          </p:nvSpPr>
          <p:spPr bwMode="auto">
            <a:xfrm>
              <a:off x="1296"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20</a:t>
              </a:r>
            </a:p>
          </p:txBody>
        </p:sp>
        <p:sp>
          <p:nvSpPr>
            <p:cNvPr id="19475" name="Text Box 19"/>
            <p:cNvSpPr txBox="1">
              <a:spLocks noChangeArrowheads="1"/>
            </p:cNvSpPr>
            <p:nvPr/>
          </p:nvSpPr>
          <p:spPr bwMode="auto">
            <a:xfrm>
              <a:off x="4656" y="3840"/>
              <a:ext cx="960" cy="366"/>
            </a:xfrm>
            <a:prstGeom prst="rect">
              <a:avLst/>
            </a:prstGeom>
            <a:noFill/>
            <a:ln w="9525">
              <a:noFill/>
              <a:miter lim="800000"/>
              <a:headEnd/>
              <a:tailEnd/>
            </a:ln>
            <a:effectLst/>
          </p:spPr>
          <p:txBody>
            <a:bodyPr>
              <a:spAutoFit/>
            </a:bodyPr>
            <a:lstStyle/>
            <a:p>
              <a:pPr>
                <a:spcBef>
                  <a:spcPct val="50000"/>
                </a:spcBef>
              </a:pPr>
              <a:r>
                <a:rPr lang="en-US" sz="1600">
                  <a:solidFill>
                    <a:srgbClr val="FF3300"/>
                  </a:solidFill>
                  <a:latin typeface="Arial" charset="0"/>
                </a:rPr>
                <a:t>Beginning Inventory</a:t>
              </a:r>
            </a:p>
          </p:txBody>
        </p:sp>
        <p:sp>
          <p:nvSpPr>
            <p:cNvPr id="19476" name="Text Box 20"/>
            <p:cNvSpPr txBox="1">
              <a:spLocks noChangeArrowheads="1"/>
            </p:cNvSpPr>
            <p:nvPr/>
          </p:nvSpPr>
          <p:spPr bwMode="auto">
            <a:xfrm>
              <a:off x="2832"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20</a:t>
              </a:r>
            </a:p>
          </p:txBody>
        </p:sp>
        <p:sp>
          <p:nvSpPr>
            <p:cNvPr id="19477" name="Text Box 21"/>
            <p:cNvSpPr txBox="1">
              <a:spLocks noChangeArrowheads="1"/>
            </p:cNvSpPr>
            <p:nvPr/>
          </p:nvSpPr>
          <p:spPr bwMode="auto">
            <a:xfrm>
              <a:off x="4272" y="3944"/>
              <a:ext cx="480" cy="288"/>
            </a:xfrm>
            <a:prstGeom prst="rect">
              <a:avLst/>
            </a:prstGeom>
            <a:noFill/>
            <a:ln w="9525">
              <a:noFill/>
              <a:miter lim="800000"/>
              <a:headEnd/>
              <a:tailEnd/>
            </a:ln>
            <a:effectLst/>
          </p:spPr>
          <p:txBody>
            <a:bodyPr>
              <a:spAutoFit/>
            </a:bodyPr>
            <a:lstStyle/>
            <a:p>
              <a:pPr>
                <a:spcBef>
                  <a:spcPct val="50000"/>
                </a:spcBef>
              </a:pPr>
              <a:endParaRPr lang="en-US">
                <a:solidFill>
                  <a:srgbClr val="FF3300"/>
                </a:solidFill>
                <a:latin typeface="Arial" charset="0"/>
              </a:endParaRPr>
            </a:p>
          </p:txBody>
        </p:sp>
      </p:grpSp>
      <p:sp>
        <p:nvSpPr>
          <p:cNvPr id="19478" name="Text Box 22"/>
          <p:cNvSpPr txBox="1">
            <a:spLocks noChangeArrowheads="1"/>
          </p:cNvSpPr>
          <p:nvPr/>
        </p:nvSpPr>
        <p:spPr bwMode="auto">
          <a:xfrm>
            <a:off x="2209800" y="6578600"/>
            <a:ext cx="2438400" cy="274638"/>
          </a:xfrm>
          <a:prstGeom prst="rect">
            <a:avLst/>
          </a:prstGeom>
          <a:noFill/>
          <a:ln w="9525">
            <a:noFill/>
            <a:miter lim="800000"/>
            <a:headEnd/>
            <a:tailEnd/>
          </a:ln>
          <a:effectLst/>
        </p:spPr>
        <p:txBody>
          <a:bodyPr>
            <a:spAutoFit/>
          </a:bodyPr>
          <a:lstStyle/>
          <a:p>
            <a:pPr>
              <a:spcBef>
                <a:spcPct val="50000"/>
              </a:spcBef>
            </a:pPr>
            <a:r>
              <a:rPr lang="en-US" sz="1200"/>
              <a:t>Print 1 sheet for this customer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1"/>
          </p:nvPr>
        </p:nvSpPr>
        <p:spPr/>
        <p:txBody>
          <a:bodyPr/>
          <a:lstStyle/>
          <a:p>
            <a:r>
              <a:rPr lang="en-US"/>
              <a:t>Copyright © Goldratt Schools, 2005</a:t>
            </a:r>
          </a:p>
        </p:txBody>
      </p:sp>
      <p:sp>
        <p:nvSpPr>
          <p:cNvPr id="20" name="Slide Number Placeholder 3"/>
          <p:cNvSpPr>
            <a:spLocks noGrp="1"/>
          </p:cNvSpPr>
          <p:nvPr>
            <p:ph type="sldNum" sz="quarter" idx="12"/>
          </p:nvPr>
        </p:nvSpPr>
        <p:spPr/>
        <p:txBody>
          <a:bodyPr/>
          <a:lstStyle/>
          <a:p>
            <a:fld id="{E7C500F0-CDBE-4D4D-8D54-5C993D408D4A}" type="slidenum">
              <a:rPr lang="en-US"/>
              <a:pPr/>
              <a:t>11</a:t>
            </a:fld>
            <a:endParaRPr lang="en-US"/>
          </a:p>
        </p:txBody>
      </p:sp>
      <p:sp>
        <p:nvSpPr>
          <p:cNvPr id="20482"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Customer 4 Demand</a:t>
            </a:r>
          </a:p>
        </p:txBody>
      </p:sp>
      <p:sp>
        <p:nvSpPr>
          <p:cNvPr id="20483" name="Rectangle 3"/>
          <p:cNvSpPr>
            <a:spLocks noChangeArrowheads="1"/>
          </p:cNvSpPr>
          <p:nvPr/>
        </p:nvSpPr>
        <p:spPr bwMode="auto">
          <a:xfrm>
            <a:off x="228600" y="762000"/>
            <a:ext cx="8686800" cy="41148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832475" algn="l"/>
                <a:tab pos="6627813" algn="l"/>
              </a:tabLst>
            </a:pPr>
            <a:r>
              <a:rPr kumimoji="1" lang="en-US" sz="3200"/>
              <a:t>Products</a:t>
            </a:r>
            <a:br>
              <a:rPr kumimoji="1" lang="en-US" sz="3200"/>
            </a:br>
            <a:r>
              <a:rPr kumimoji="1" lang="en-US" sz="3200"/>
              <a:t>	Garbanzo	Pinto	Red</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a:t>
            </a:r>
            <a:r>
              <a:rPr kumimoji="1" lang="en-US" sz="2800"/>
              <a:t>Roll Demand   Roll Demand  Roll Demand</a:t>
            </a:r>
            <a:endParaRPr kumimoji="1" lang="en-US" sz="3200"/>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1	1	1	1	1	0</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2	1	2	1	2	0</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3	2	3	1	3	4</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4	2	4	6	4	5				5	3	5	6	5	6				6	3	6	6	6	6</a:t>
            </a:r>
          </a:p>
          <a:p>
            <a:pPr marL="342900" indent="-342900">
              <a:spcBef>
                <a:spcPct val="20000"/>
              </a:spcBef>
              <a:tabLst>
                <a:tab pos="912813" algn="l"/>
                <a:tab pos="1082675" algn="l"/>
                <a:tab pos="1997075" algn="l"/>
                <a:tab pos="3484563" algn="l"/>
                <a:tab pos="4344988" algn="l"/>
                <a:tab pos="5832475" algn="l"/>
                <a:tab pos="6627813" algn="l"/>
              </a:tabLst>
            </a:pPr>
            <a:endParaRPr kumimoji="1" lang="en-US" sz="3200"/>
          </a:p>
        </p:txBody>
      </p:sp>
      <p:sp>
        <p:nvSpPr>
          <p:cNvPr id="20484" name="Rectangle 4"/>
          <p:cNvSpPr>
            <a:spLocks noChangeArrowheads="1"/>
          </p:cNvSpPr>
          <p:nvPr/>
        </p:nvSpPr>
        <p:spPr bwMode="auto">
          <a:xfrm>
            <a:off x="4114800" y="838200"/>
            <a:ext cx="41275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0485" name="Oval 5"/>
          <p:cNvSpPr>
            <a:spLocks noChangeArrowheads="1"/>
          </p:cNvSpPr>
          <p:nvPr/>
        </p:nvSpPr>
        <p:spPr bwMode="auto">
          <a:xfrm>
            <a:off x="6248400" y="838200"/>
            <a:ext cx="41275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487" name="AutoShape 7"/>
          <p:cNvSpPr>
            <a:spLocks noChangeArrowheads="1"/>
          </p:cNvSpPr>
          <p:nvPr/>
        </p:nvSpPr>
        <p:spPr bwMode="auto">
          <a:xfrm>
            <a:off x="2028825" y="838200"/>
            <a:ext cx="409575" cy="457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nvGrpSpPr>
          <p:cNvPr id="20493" name="Group 13"/>
          <p:cNvGrpSpPr>
            <a:grpSpLocks/>
          </p:cNvGrpSpPr>
          <p:nvPr/>
        </p:nvGrpSpPr>
        <p:grpSpPr bwMode="auto">
          <a:xfrm>
            <a:off x="76200" y="5499100"/>
            <a:ext cx="7467600" cy="825500"/>
            <a:chOff x="0" y="3446"/>
            <a:chExt cx="4704" cy="520"/>
          </a:xfrm>
        </p:grpSpPr>
        <p:sp>
          <p:nvSpPr>
            <p:cNvPr id="20494" name="Text Box 14"/>
            <p:cNvSpPr txBox="1">
              <a:spLocks noChangeArrowheads="1"/>
            </p:cNvSpPr>
            <p:nvPr/>
          </p:nvSpPr>
          <p:spPr bwMode="auto">
            <a:xfrm>
              <a:off x="1248"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2.0</a:t>
              </a:r>
            </a:p>
          </p:txBody>
        </p:sp>
        <p:sp>
          <p:nvSpPr>
            <p:cNvPr id="20495" name="Text Box 15"/>
            <p:cNvSpPr txBox="1">
              <a:spLocks noChangeArrowheads="1"/>
            </p:cNvSpPr>
            <p:nvPr/>
          </p:nvSpPr>
          <p:spPr bwMode="auto">
            <a:xfrm>
              <a:off x="0" y="3446"/>
              <a:ext cx="1104" cy="520"/>
            </a:xfrm>
            <a:prstGeom prst="rect">
              <a:avLst/>
            </a:prstGeom>
            <a:noFill/>
            <a:ln w="9525">
              <a:noFill/>
              <a:miter lim="800000"/>
              <a:headEnd/>
              <a:tailEnd/>
            </a:ln>
            <a:effectLst/>
          </p:spPr>
          <p:txBody>
            <a:bodyPr>
              <a:spAutoFit/>
            </a:bodyPr>
            <a:lstStyle/>
            <a:p>
              <a:pPr>
                <a:spcBef>
                  <a:spcPct val="50000"/>
                </a:spcBef>
              </a:pPr>
              <a:r>
                <a:rPr lang="en-US" sz="1600">
                  <a:latin typeface="Arial" charset="0"/>
                </a:rPr>
                <a:t>Average</a:t>
              </a:r>
              <a:br>
                <a:rPr lang="en-US" sz="1600">
                  <a:latin typeface="Arial" charset="0"/>
                </a:rPr>
              </a:br>
              <a:r>
                <a:rPr lang="en-US" sz="1600">
                  <a:latin typeface="Arial" charset="0"/>
                </a:rPr>
                <a:t>Per Day</a:t>
              </a:r>
              <a:br>
                <a:rPr lang="en-US" sz="1600">
                  <a:latin typeface="Arial" charset="0"/>
                </a:rPr>
              </a:br>
              <a:r>
                <a:rPr lang="en-US" sz="1600">
                  <a:latin typeface="Arial" charset="0"/>
                </a:rPr>
                <a:t>Demand</a:t>
              </a:r>
              <a:endParaRPr lang="en-US" sz="1400">
                <a:latin typeface="Arial" charset="0"/>
              </a:endParaRPr>
            </a:p>
          </p:txBody>
        </p:sp>
        <p:sp>
          <p:nvSpPr>
            <p:cNvPr id="20496" name="Text Box 16"/>
            <p:cNvSpPr txBox="1">
              <a:spLocks noChangeArrowheads="1"/>
            </p:cNvSpPr>
            <p:nvPr/>
          </p:nvSpPr>
          <p:spPr bwMode="auto">
            <a:xfrm>
              <a:off x="2784"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3.5</a:t>
              </a:r>
            </a:p>
          </p:txBody>
        </p:sp>
        <p:sp>
          <p:nvSpPr>
            <p:cNvPr id="20497" name="Text Box 17"/>
            <p:cNvSpPr txBox="1">
              <a:spLocks noChangeArrowheads="1"/>
            </p:cNvSpPr>
            <p:nvPr/>
          </p:nvSpPr>
          <p:spPr bwMode="auto">
            <a:xfrm>
              <a:off x="4224"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3.5</a:t>
              </a:r>
            </a:p>
          </p:txBody>
        </p:sp>
      </p:grpSp>
      <p:grpSp>
        <p:nvGrpSpPr>
          <p:cNvPr id="20498" name="Group 18"/>
          <p:cNvGrpSpPr>
            <a:grpSpLocks/>
          </p:cNvGrpSpPr>
          <p:nvPr/>
        </p:nvGrpSpPr>
        <p:grpSpPr bwMode="auto">
          <a:xfrm>
            <a:off x="2057400" y="6096000"/>
            <a:ext cx="6858000" cy="900113"/>
            <a:chOff x="1296" y="3840"/>
            <a:chExt cx="4320" cy="567"/>
          </a:xfrm>
        </p:grpSpPr>
        <p:sp>
          <p:nvSpPr>
            <p:cNvPr id="20499" name="Text Box 19"/>
            <p:cNvSpPr txBox="1">
              <a:spLocks noChangeArrowheads="1"/>
            </p:cNvSpPr>
            <p:nvPr/>
          </p:nvSpPr>
          <p:spPr bwMode="auto">
            <a:xfrm>
              <a:off x="1296"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11</a:t>
              </a:r>
            </a:p>
          </p:txBody>
        </p:sp>
        <p:sp>
          <p:nvSpPr>
            <p:cNvPr id="20500" name="Text Box 20"/>
            <p:cNvSpPr txBox="1">
              <a:spLocks noChangeArrowheads="1"/>
            </p:cNvSpPr>
            <p:nvPr/>
          </p:nvSpPr>
          <p:spPr bwMode="auto">
            <a:xfrm>
              <a:off x="4656" y="3840"/>
              <a:ext cx="960" cy="567"/>
            </a:xfrm>
            <a:prstGeom prst="rect">
              <a:avLst/>
            </a:prstGeom>
            <a:noFill/>
            <a:ln w="9525">
              <a:noFill/>
              <a:miter lim="800000"/>
              <a:headEnd/>
              <a:tailEnd/>
            </a:ln>
            <a:effectLst/>
          </p:spPr>
          <p:txBody>
            <a:bodyPr>
              <a:spAutoFit/>
            </a:bodyPr>
            <a:lstStyle/>
            <a:p>
              <a:pPr>
                <a:spcBef>
                  <a:spcPct val="50000"/>
                </a:spcBef>
              </a:pPr>
              <a:r>
                <a:rPr lang="en-US" sz="1600">
                  <a:solidFill>
                    <a:srgbClr val="FF3300"/>
                  </a:solidFill>
                  <a:latin typeface="Arial" charset="0"/>
                </a:rPr>
                <a:t>Beginning Inventory</a:t>
              </a:r>
              <a:endParaRPr lang="en-US" sz="1400">
                <a:solidFill>
                  <a:srgbClr val="FF3300"/>
                </a:solidFill>
                <a:latin typeface="Arial" charset="0"/>
              </a:endParaRPr>
            </a:p>
            <a:p>
              <a:pPr>
                <a:spcBef>
                  <a:spcPct val="50000"/>
                </a:spcBef>
              </a:pPr>
              <a:endParaRPr lang="en-US" sz="1400">
                <a:solidFill>
                  <a:srgbClr val="FF3300"/>
                </a:solidFill>
                <a:latin typeface="Arial" charset="0"/>
              </a:endParaRPr>
            </a:p>
          </p:txBody>
        </p:sp>
        <p:sp>
          <p:nvSpPr>
            <p:cNvPr id="20501" name="Text Box 21"/>
            <p:cNvSpPr txBox="1">
              <a:spLocks noChangeArrowheads="1"/>
            </p:cNvSpPr>
            <p:nvPr/>
          </p:nvSpPr>
          <p:spPr bwMode="auto">
            <a:xfrm>
              <a:off x="2832"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10</a:t>
              </a:r>
            </a:p>
          </p:txBody>
        </p:sp>
        <p:sp>
          <p:nvSpPr>
            <p:cNvPr id="20502" name="Text Box 22"/>
            <p:cNvSpPr txBox="1">
              <a:spLocks noChangeArrowheads="1"/>
            </p:cNvSpPr>
            <p:nvPr/>
          </p:nvSpPr>
          <p:spPr bwMode="auto">
            <a:xfrm>
              <a:off x="4272"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20</a:t>
              </a:r>
            </a:p>
          </p:txBody>
        </p:sp>
      </p:grpSp>
      <p:sp>
        <p:nvSpPr>
          <p:cNvPr id="20503" name="Text Box 23"/>
          <p:cNvSpPr txBox="1">
            <a:spLocks noChangeArrowheads="1"/>
          </p:cNvSpPr>
          <p:nvPr/>
        </p:nvSpPr>
        <p:spPr bwMode="auto">
          <a:xfrm>
            <a:off x="2209800" y="6578600"/>
            <a:ext cx="2438400" cy="274638"/>
          </a:xfrm>
          <a:prstGeom prst="rect">
            <a:avLst/>
          </a:prstGeom>
          <a:noFill/>
          <a:ln w="9525">
            <a:noFill/>
            <a:miter lim="800000"/>
            <a:headEnd/>
            <a:tailEnd/>
          </a:ln>
          <a:effectLst/>
        </p:spPr>
        <p:txBody>
          <a:bodyPr>
            <a:spAutoFit/>
          </a:bodyPr>
          <a:lstStyle/>
          <a:p>
            <a:pPr>
              <a:spcBef>
                <a:spcPct val="50000"/>
              </a:spcBef>
            </a:pPr>
            <a:r>
              <a:rPr lang="en-US" sz="1200"/>
              <a:t>Print 1 sheet for this customer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2"/>
          <p:cNvSpPr>
            <a:spLocks noGrp="1"/>
          </p:cNvSpPr>
          <p:nvPr>
            <p:ph type="ftr" sz="quarter" idx="11"/>
          </p:nvPr>
        </p:nvSpPr>
        <p:spPr/>
        <p:txBody>
          <a:bodyPr/>
          <a:lstStyle/>
          <a:p>
            <a:r>
              <a:rPr lang="en-US"/>
              <a:t>Copyright © Goldratt Schools, 2005</a:t>
            </a:r>
          </a:p>
        </p:txBody>
      </p:sp>
      <p:sp>
        <p:nvSpPr>
          <p:cNvPr id="18" name="Slide Number Placeholder 3"/>
          <p:cNvSpPr>
            <a:spLocks noGrp="1"/>
          </p:cNvSpPr>
          <p:nvPr>
            <p:ph type="sldNum" sz="quarter" idx="12"/>
          </p:nvPr>
        </p:nvSpPr>
        <p:spPr/>
        <p:txBody>
          <a:bodyPr/>
          <a:lstStyle/>
          <a:p>
            <a:fld id="{1982D86C-09A7-40FF-B6CD-6A8CD23315E7}" type="slidenum">
              <a:rPr lang="en-US"/>
              <a:pPr/>
              <a:t>12</a:t>
            </a:fld>
            <a:endParaRPr lang="en-US"/>
          </a:p>
        </p:txBody>
      </p:sp>
      <p:sp>
        <p:nvSpPr>
          <p:cNvPr id="21506"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Customer 5 Demand</a:t>
            </a:r>
          </a:p>
        </p:txBody>
      </p:sp>
      <p:sp>
        <p:nvSpPr>
          <p:cNvPr id="21507" name="Rectangle 3"/>
          <p:cNvSpPr>
            <a:spLocks noChangeArrowheads="1"/>
          </p:cNvSpPr>
          <p:nvPr/>
        </p:nvSpPr>
        <p:spPr bwMode="auto">
          <a:xfrm>
            <a:off x="152400" y="685800"/>
            <a:ext cx="8686800" cy="41148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832475" algn="l"/>
                <a:tab pos="6627813" algn="l"/>
              </a:tabLst>
            </a:pPr>
            <a:r>
              <a:rPr kumimoji="1" lang="en-US" sz="3200"/>
              <a:t>Products</a:t>
            </a:r>
            <a:br>
              <a:rPr kumimoji="1" lang="en-US" sz="3200"/>
            </a:br>
            <a:r>
              <a:rPr kumimoji="1" lang="en-US" sz="3200"/>
              <a:t>	White</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a:t>
            </a:r>
            <a:r>
              <a:rPr kumimoji="1" lang="en-US" sz="2800"/>
              <a:t>Roll Demand</a:t>
            </a:r>
            <a:endParaRPr kumimoji="1" lang="en-US" sz="3200"/>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1	5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2	5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3	5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4	6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5	6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6	6	</a:t>
            </a:r>
          </a:p>
          <a:p>
            <a:pPr marL="342900" indent="-342900">
              <a:spcBef>
                <a:spcPct val="20000"/>
              </a:spcBef>
              <a:tabLst>
                <a:tab pos="912813" algn="l"/>
                <a:tab pos="1082675" algn="l"/>
                <a:tab pos="1997075" algn="l"/>
                <a:tab pos="3484563" algn="l"/>
                <a:tab pos="4344988" algn="l"/>
                <a:tab pos="5832475" algn="l"/>
                <a:tab pos="6627813" algn="l"/>
              </a:tabLst>
            </a:pPr>
            <a:endParaRPr kumimoji="1" lang="en-US" sz="3200"/>
          </a:p>
        </p:txBody>
      </p:sp>
      <p:sp>
        <p:nvSpPr>
          <p:cNvPr id="21508" name="Rectangle 4"/>
          <p:cNvSpPr>
            <a:spLocks noChangeArrowheads="1"/>
          </p:cNvSpPr>
          <p:nvPr/>
        </p:nvSpPr>
        <p:spPr bwMode="auto">
          <a:xfrm>
            <a:off x="2590800" y="1143000"/>
            <a:ext cx="33655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21511" name="Group 7"/>
          <p:cNvGrpSpPr>
            <a:grpSpLocks/>
          </p:cNvGrpSpPr>
          <p:nvPr/>
        </p:nvGrpSpPr>
        <p:grpSpPr bwMode="auto">
          <a:xfrm>
            <a:off x="76200" y="5499100"/>
            <a:ext cx="7467600" cy="825500"/>
            <a:chOff x="0" y="3446"/>
            <a:chExt cx="4704" cy="520"/>
          </a:xfrm>
        </p:grpSpPr>
        <p:sp>
          <p:nvSpPr>
            <p:cNvPr id="21512" name="Text Box 8"/>
            <p:cNvSpPr txBox="1">
              <a:spLocks noChangeArrowheads="1"/>
            </p:cNvSpPr>
            <p:nvPr/>
          </p:nvSpPr>
          <p:spPr bwMode="auto">
            <a:xfrm>
              <a:off x="1248"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5.5</a:t>
              </a:r>
            </a:p>
          </p:txBody>
        </p:sp>
        <p:sp>
          <p:nvSpPr>
            <p:cNvPr id="21513" name="Text Box 9"/>
            <p:cNvSpPr txBox="1">
              <a:spLocks noChangeArrowheads="1"/>
            </p:cNvSpPr>
            <p:nvPr/>
          </p:nvSpPr>
          <p:spPr bwMode="auto">
            <a:xfrm>
              <a:off x="0" y="3446"/>
              <a:ext cx="1104" cy="520"/>
            </a:xfrm>
            <a:prstGeom prst="rect">
              <a:avLst/>
            </a:prstGeom>
            <a:noFill/>
            <a:ln w="9525">
              <a:noFill/>
              <a:miter lim="800000"/>
              <a:headEnd/>
              <a:tailEnd/>
            </a:ln>
            <a:effectLst/>
          </p:spPr>
          <p:txBody>
            <a:bodyPr>
              <a:spAutoFit/>
            </a:bodyPr>
            <a:lstStyle/>
            <a:p>
              <a:pPr>
                <a:spcBef>
                  <a:spcPct val="50000"/>
                </a:spcBef>
              </a:pPr>
              <a:r>
                <a:rPr lang="en-US" sz="1600">
                  <a:latin typeface="Arial" charset="0"/>
                </a:rPr>
                <a:t>Average</a:t>
              </a:r>
              <a:br>
                <a:rPr lang="en-US" sz="1600">
                  <a:latin typeface="Arial" charset="0"/>
                </a:rPr>
              </a:br>
              <a:r>
                <a:rPr lang="en-US" sz="1600">
                  <a:latin typeface="Arial" charset="0"/>
                </a:rPr>
                <a:t>Per Day</a:t>
              </a:r>
              <a:br>
                <a:rPr lang="en-US" sz="1600">
                  <a:latin typeface="Arial" charset="0"/>
                </a:rPr>
              </a:br>
              <a:r>
                <a:rPr lang="en-US" sz="1600">
                  <a:latin typeface="Arial" charset="0"/>
                </a:rPr>
                <a:t>Demand</a:t>
              </a:r>
              <a:endParaRPr lang="en-US" sz="1400">
                <a:latin typeface="Arial" charset="0"/>
              </a:endParaRPr>
            </a:p>
          </p:txBody>
        </p:sp>
        <p:sp>
          <p:nvSpPr>
            <p:cNvPr id="21514" name="Text Box 10"/>
            <p:cNvSpPr txBox="1">
              <a:spLocks noChangeArrowheads="1"/>
            </p:cNvSpPr>
            <p:nvPr/>
          </p:nvSpPr>
          <p:spPr bwMode="auto">
            <a:xfrm>
              <a:off x="2784" y="3590"/>
              <a:ext cx="480" cy="288"/>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21515" name="Text Box 11"/>
            <p:cNvSpPr txBox="1">
              <a:spLocks noChangeArrowheads="1"/>
            </p:cNvSpPr>
            <p:nvPr/>
          </p:nvSpPr>
          <p:spPr bwMode="auto">
            <a:xfrm>
              <a:off x="4224" y="3590"/>
              <a:ext cx="480" cy="288"/>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grpSp>
      <p:grpSp>
        <p:nvGrpSpPr>
          <p:cNvPr id="21516" name="Group 12"/>
          <p:cNvGrpSpPr>
            <a:grpSpLocks/>
          </p:cNvGrpSpPr>
          <p:nvPr/>
        </p:nvGrpSpPr>
        <p:grpSpPr bwMode="auto">
          <a:xfrm>
            <a:off x="2057400" y="6096000"/>
            <a:ext cx="6858000" cy="900113"/>
            <a:chOff x="1296" y="3840"/>
            <a:chExt cx="4320" cy="567"/>
          </a:xfrm>
        </p:grpSpPr>
        <p:sp>
          <p:nvSpPr>
            <p:cNvPr id="21517" name="Text Box 13"/>
            <p:cNvSpPr txBox="1">
              <a:spLocks noChangeArrowheads="1"/>
            </p:cNvSpPr>
            <p:nvPr/>
          </p:nvSpPr>
          <p:spPr bwMode="auto">
            <a:xfrm>
              <a:off x="1296"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28</a:t>
              </a:r>
            </a:p>
          </p:txBody>
        </p:sp>
        <p:sp>
          <p:nvSpPr>
            <p:cNvPr id="21518" name="Text Box 14"/>
            <p:cNvSpPr txBox="1">
              <a:spLocks noChangeArrowheads="1"/>
            </p:cNvSpPr>
            <p:nvPr/>
          </p:nvSpPr>
          <p:spPr bwMode="auto">
            <a:xfrm>
              <a:off x="4656" y="3840"/>
              <a:ext cx="960" cy="567"/>
            </a:xfrm>
            <a:prstGeom prst="rect">
              <a:avLst/>
            </a:prstGeom>
            <a:noFill/>
            <a:ln w="9525">
              <a:noFill/>
              <a:miter lim="800000"/>
              <a:headEnd/>
              <a:tailEnd/>
            </a:ln>
            <a:effectLst/>
          </p:spPr>
          <p:txBody>
            <a:bodyPr>
              <a:spAutoFit/>
            </a:bodyPr>
            <a:lstStyle/>
            <a:p>
              <a:pPr>
                <a:spcBef>
                  <a:spcPct val="50000"/>
                </a:spcBef>
              </a:pPr>
              <a:r>
                <a:rPr lang="en-US" sz="1600">
                  <a:solidFill>
                    <a:srgbClr val="FF3300"/>
                  </a:solidFill>
                  <a:latin typeface="Arial" charset="0"/>
                </a:rPr>
                <a:t>Beginning Inventory</a:t>
              </a:r>
              <a:endParaRPr lang="en-US" sz="1400">
                <a:solidFill>
                  <a:srgbClr val="FF3300"/>
                </a:solidFill>
                <a:latin typeface="Arial" charset="0"/>
              </a:endParaRPr>
            </a:p>
            <a:p>
              <a:pPr>
                <a:spcBef>
                  <a:spcPct val="50000"/>
                </a:spcBef>
              </a:pPr>
              <a:endParaRPr lang="en-US" sz="1400">
                <a:solidFill>
                  <a:srgbClr val="FF3300"/>
                </a:solidFill>
                <a:latin typeface="Arial" charset="0"/>
              </a:endParaRPr>
            </a:p>
          </p:txBody>
        </p:sp>
        <p:sp>
          <p:nvSpPr>
            <p:cNvPr id="21519" name="Text Box 15"/>
            <p:cNvSpPr txBox="1">
              <a:spLocks noChangeArrowheads="1"/>
            </p:cNvSpPr>
            <p:nvPr/>
          </p:nvSpPr>
          <p:spPr bwMode="auto">
            <a:xfrm>
              <a:off x="2832" y="3944"/>
              <a:ext cx="480" cy="288"/>
            </a:xfrm>
            <a:prstGeom prst="rect">
              <a:avLst/>
            </a:prstGeom>
            <a:noFill/>
            <a:ln w="9525">
              <a:noFill/>
              <a:miter lim="800000"/>
              <a:headEnd/>
              <a:tailEnd/>
            </a:ln>
            <a:effectLst/>
          </p:spPr>
          <p:txBody>
            <a:bodyPr>
              <a:spAutoFit/>
            </a:bodyPr>
            <a:lstStyle/>
            <a:p>
              <a:pPr>
                <a:spcBef>
                  <a:spcPct val="50000"/>
                </a:spcBef>
              </a:pPr>
              <a:endParaRPr lang="en-US">
                <a:solidFill>
                  <a:srgbClr val="FF3300"/>
                </a:solidFill>
                <a:latin typeface="Arial" charset="0"/>
              </a:endParaRPr>
            </a:p>
          </p:txBody>
        </p:sp>
        <p:sp>
          <p:nvSpPr>
            <p:cNvPr id="21520" name="Text Box 16"/>
            <p:cNvSpPr txBox="1">
              <a:spLocks noChangeArrowheads="1"/>
            </p:cNvSpPr>
            <p:nvPr/>
          </p:nvSpPr>
          <p:spPr bwMode="auto">
            <a:xfrm>
              <a:off x="4272" y="3944"/>
              <a:ext cx="480" cy="288"/>
            </a:xfrm>
            <a:prstGeom prst="rect">
              <a:avLst/>
            </a:prstGeom>
            <a:noFill/>
            <a:ln w="9525">
              <a:noFill/>
              <a:miter lim="800000"/>
              <a:headEnd/>
              <a:tailEnd/>
            </a:ln>
            <a:effectLst/>
          </p:spPr>
          <p:txBody>
            <a:bodyPr>
              <a:spAutoFit/>
            </a:bodyPr>
            <a:lstStyle/>
            <a:p>
              <a:pPr>
                <a:spcBef>
                  <a:spcPct val="50000"/>
                </a:spcBef>
              </a:pPr>
              <a:endParaRPr lang="en-US">
                <a:solidFill>
                  <a:srgbClr val="FF3300"/>
                </a:solidFill>
                <a:latin typeface="Arial" charset="0"/>
              </a:endParaRPr>
            </a:p>
          </p:txBody>
        </p:sp>
      </p:grpSp>
      <p:sp>
        <p:nvSpPr>
          <p:cNvPr id="21521" name="Text Box 17"/>
          <p:cNvSpPr txBox="1">
            <a:spLocks noChangeArrowheads="1"/>
          </p:cNvSpPr>
          <p:nvPr/>
        </p:nvSpPr>
        <p:spPr bwMode="auto">
          <a:xfrm>
            <a:off x="2209800" y="6578600"/>
            <a:ext cx="2438400" cy="274638"/>
          </a:xfrm>
          <a:prstGeom prst="rect">
            <a:avLst/>
          </a:prstGeom>
          <a:noFill/>
          <a:ln w="9525">
            <a:noFill/>
            <a:miter lim="800000"/>
            <a:headEnd/>
            <a:tailEnd/>
          </a:ln>
          <a:effectLst/>
        </p:spPr>
        <p:txBody>
          <a:bodyPr>
            <a:spAutoFit/>
          </a:bodyPr>
          <a:lstStyle/>
          <a:p>
            <a:pPr>
              <a:spcBef>
                <a:spcPct val="50000"/>
              </a:spcBef>
            </a:pPr>
            <a:r>
              <a:rPr lang="en-US" sz="1200"/>
              <a:t>Print 1 sheet for this customer</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2"/>
          <p:cNvSpPr>
            <a:spLocks noGrp="1"/>
          </p:cNvSpPr>
          <p:nvPr>
            <p:ph type="ftr" sz="quarter" idx="11"/>
          </p:nvPr>
        </p:nvSpPr>
        <p:spPr/>
        <p:txBody>
          <a:bodyPr/>
          <a:lstStyle/>
          <a:p>
            <a:r>
              <a:rPr lang="en-US"/>
              <a:t>Copyright © Goldratt Schools, 2005</a:t>
            </a:r>
          </a:p>
        </p:txBody>
      </p:sp>
      <p:sp>
        <p:nvSpPr>
          <p:cNvPr id="19" name="Slide Number Placeholder 3"/>
          <p:cNvSpPr>
            <a:spLocks noGrp="1"/>
          </p:cNvSpPr>
          <p:nvPr>
            <p:ph type="sldNum" sz="quarter" idx="12"/>
          </p:nvPr>
        </p:nvSpPr>
        <p:spPr/>
        <p:txBody>
          <a:bodyPr/>
          <a:lstStyle/>
          <a:p>
            <a:fld id="{42823A37-4CD7-4EDC-89CC-7DF4132170D3}" type="slidenum">
              <a:rPr lang="en-US"/>
              <a:pPr/>
              <a:t>13</a:t>
            </a:fld>
            <a:endParaRPr lang="en-US"/>
          </a:p>
        </p:txBody>
      </p:sp>
      <p:sp>
        <p:nvSpPr>
          <p:cNvPr id="22530"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Customer 6 Demand</a:t>
            </a:r>
          </a:p>
        </p:txBody>
      </p:sp>
      <p:sp>
        <p:nvSpPr>
          <p:cNvPr id="22531" name="Rectangle 3"/>
          <p:cNvSpPr>
            <a:spLocks noChangeArrowheads="1"/>
          </p:cNvSpPr>
          <p:nvPr/>
        </p:nvSpPr>
        <p:spPr bwMode="auto">
          <a:xfrm>
            <a:off x="228600" y="762000"/>
            <a:ext cx="8686800" cy="41148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832475" algn="l"/>
                <a:tab pos="6627813" algn="l"/>
              </a:tabLst>
            </a:pPr>
            <a:r>
              <a:rPr kumimoji="1" lang="en-US" sz="3200"/>
              <a:t>Products</a:t>
            </a:r>
            <a:br>
              <a:rPr kumimoji="1" lang="en-US" sz="3200"/>
            </a:br>
            <a:r>
              <a:rPr kumimoji="1" lang="en-US" sz="3200"/>
              <a:t>	Garbanzo	Pinto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a:t>
            </a:r>
            <a:r>
              <a:rPr kumimoji="1" lang="en-US" sz="2800"/>
              <a:t>Roll Demand   Roll Demand</a:t>
            </a:r>
            <a:endParaRPr kumimoji="1" lang="en-US" sz="3200"/>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1	1	1	1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2	1	2	1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3	2	3	2	</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4	2	4	2						5	3	5	3						6	3	6	3	</a:t>
            </a:r>
          </a:p>
          <a:p>
            <a:pPr marL="342900" indent="-342900">
              <a:spcBef>
                <a:spcPct val="20000"/>
              </a:spcBef>
              <a:tabLst>
                <a:tab pos="912813" algn="l"/>
                <a:tab pos="1082675" algn="l"/>
                <a:tab pos="1997075" algn="l"/>
                <a:tab pos="3484563" algn="l"/>
                <a:tab pos="4344988" algn="l"/>
                <a:tab pos="5832475" algn="l"/>
                <a:tab pos="6627813" algn="l"/>
              </a:tabLst>
            </a:pPr>
            <a:endParaRPr kumimoji="1" lang="en-US" sz="3200"/>
          </a:p>
        </p:txBody>
      </p:sp>
      <p:sp>
        <p:nvSpPr>
          <p:cNvPr id="22532" name="Rectangle 4"/>
          <p:cNvSpPr>
            <a:spLocks noChangeArrowheads="1"/>
          </p:cNvSpPr>
          <p:nvPr/>
        </p:nvSpPr>
        <p:spPr bwMode="auto">
          <a:xfrm>
            <a:off x="4191000" y="838200"/>
            <a:ext cx="41275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2534" name="AutoShape 6"/>
          <p:cNvSpPr>
            <a:spLocks noChangeArrowheads="1"/>
          </p:cNvSpPr>
          <p:nvPr/>
        </p:nvSpPr>
        <p:spPr bwMode="auto">
          <a:xfrm>
            <a:off x="2028825" y="838200"/>
            <a:ext cx="409575" cy="457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nvGrpSpPr>
          <p:cNvPr id="22540" name="Group 12"/>
          <p:cNvGrpSpPr>
            <a:grpSpLocks/>
          </p:cNvGrpSpPr>
          <p:nvPr/>
        </p:nvGrpSpPr>
        <p:grpSpPr bwMode="auto">
          <a:xfrm>
            <a:off x="76200" y="5499100"/>
            <a:ext cx="7467600" cy="825500"/>
            <a:chOff x="0" y="3446"/>
            <a:chExt cx="4704" cy="520"/>
          </a:xfrm>
        </p:grpSpPr>
        <p:sp>
          <p:nvSpPr>
            <p:cNvPr id="22541" name="Text Box 13"/>
            <p:cNvSpPr txBox="1">
              <a:spLocks noChangeArrowheads="1"/>
            </p:cNvSpPr>
            <p:nvPr/>
          </p:nvSpPr>
          <p:spPr bwMode="auto">
            <a:xfrm>
              <a:off x="1248"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2.0</a:t>
              </a:r>
            </a:p>
          </p:txBody>
        </p:sp>
        <p:sp>
          <p:nvSpPr>
            <p:cNvPr id="22542" name="Text Box 14"/>
            <p:cNvSpPr txBox="1">
              <a:spLocks noChangeArrowheads="1"/>
            </p:cNvSpPr>
            <p:nvPr/>
          </p:nvSpPr>
          <p:spPr bwMode="auto">
            <a:xfrm>
              <a:off x="0" y="3446"/>
              <a:ext cx="1104" cy="520"/>
            </a:xfrm>
            <a:prstGeom prst="rect">
              <a:avLst/>
            </a:prstGeom>
            <a:noFill/>
            <a:ln w="9525">
              <a:noFill/>
              <a:miter lim="800000"/>
              <a:headEnd/>
              <a:tailEnd/>
            </a:ln>
            <a:effectLst/>
          </p:spPr>
          <p:txBody>
            <a:bodyPr>
              <a:spAutoFit/>
            </a:bodyPr>
            <a:lstStyle/>
            <a:p>
              <a:pPr>
                <a:spcBef>
                  <a:spcPct val="50000"/>
                </a:spcBef>
              </a:pPr>
              <a:r>
                <a:rPr lang="en-US" sz="1600">
                  <a:latin typeface="Arial" charset="0"/>
                </a:rPr>
                <a:t>Average</a:t>
              </a:r>
              <a:br>
                <a:rPr lang="en-US" sz="1600">
                  <a:latin typeface="Arial" charset="0"/>
                </a:rPr>
              </a:br>
              <a:r>
                <a:rPr lang="en-US" sz="1600">
                  <a:latin typeface="Arial" charset="0"/>
                </a:rPr>
                <a:t>Per Day</a:t>
              </a:r>
              <a:br>
                <a:rPr lang="en-US" sz="1600">
                  <a:latin typeface="Arial" charset="0"/>
                </a:rPr>
              </a:br>
              <a:r>
                <a:rPr lang="en-US" sz="1600">
                  <a:latin typeface="Arial" charset="0"/>
                </a:rPr>
                <a:t>Demand</a:t>
              </a:r>
              <a:endParaRPr lang="en-US" sz="1400">
                <a:latin typeface="Arial" charset="0"/>
              </a:endParaRPr>
            </a:p>
          </p:txBody>
        </p:sp>
        <p:sp>
          <p:nvSpPr>
            <p:cNvPr id="22543" name="Text Box 15"/>
            <p:cNvSpPr txBox="1">
              <a:spLocks noChangeArrowheads="1"/>
            </p:cNvSpPr>
            <p:nvPr/>
          </p:nvSpPr>
          <p:spPr bwMode="auto">
            <a:xfrm>
              <a:off x="2784"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2.0</a:t>
              </a:r>
            </a:p>
          </p:txBody>
        </p:sp>
        <p:sp>
          <p:nvSpPr>
            <p:cNvPr id="22544" name="Text Box 16"/>
            <p:cNvSpPr txBox="1">
              <a:spLocks noChangeArrowheads="1"/>
            </p:cNvSpPr>
            <p:nvPr/>
          </p:nvSpPr>
          <p:spPr bwMode="auto">
            <a:xfrm>
              <a:off x="4224" y="3590"/>
              <a:ext cx="480" cy="288"/>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grpSp>
      <p:grpSp>
        <p:nvGrpSpPr>
          <p:cNvPr id="22545" name="Group 17"/>
          <p:cNvGrpSpPr>
            <a:grpSpLocks/>
          </p:cNvGrpSpPr>
          <p:nvPr/>
        </p:nvGrpSpPr>
        <p:grpSpPr bwMode="auto">
          <a:xfrm>
            <a:off x="2057400" y="6096000"/>
            <a:ext cx="6858000" cy="900113"/>
            <a:chOff x="1296" y="3840"/>
            <a:chExt cx="4320" cy="567"/>
          </a:xfrm>
        </p:grpSpPr>
        <p:sp>
          <p:nvSpPr>
            <p:cNvPr id="22546" name="Text Box 18"/>
            <p:cNvSpPr txBox="1">
              <a:spLocks noChangeArrowheads="1"/>
            </p:cNvSpPr>
            <p:nvPr/>
          </p:nvSpPr>
          <p:spPr bwMode="auto">
            <a:xfrm>
              <a:off x="1296"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11</a:t>
              </a:r>
            </a:p>
          </p:txBody>
        </p:sp>
        <p:sp>
          <p:nvSpPr>
            <p:cNvPr id="22547" name="Text Box 19"/>
            <p:cNvSpPr txBox="1">
              <a:spLocks noChangeArrowheads="1"/>
            </p:cNvSpPr>
            <p:nvPr/>
          </p:nvSpPr>
          <p:spPr bwMode="auto">
            <a:xfrm>
              <a:off x="4656" y="3840"/>
              <a:ext cx="960" cy="567"/>
            </a:xfrm>
            <a:prstGeom prst="rect">
              <a:avLst/>
            </a:prstGeom>
            <a:noFill/>
            <a:ln w="9525">
              <a:noFill/>
              <a:miter lim="800000"/>
              <a:headEnd/>
              <a:tailEnd/>
            </a:ln>
            <a:effectLst/>
          </p:spPr>
          <p:txBody>
            <a:bodyPr>
              <a:spAutoFit/>
            </a:bodyPr>
            <a:lstStyle/>
            <a:p>
              <a:pPr>
                <a:spcBef>
                  <a:spcPct val="50000"/>
                </a:spcBef>
              </a:pPr>
              <a:r>
                <a:rPr lang="en-US" sz="1600">
                  <a:solidFill>
                    <a:srgbClr val="FF3300"/>
                  </a:solidFill>
                  <a:latin typeface="Arial" charset="0"/>
                </a:rPr>
                <a:t>Beginning Inventory</a:t>
              </a:r>
              <a:endParaRPr lang="en-US" sz="1400">
                <a:solidFill>
                  <a:srgbClr val="FF3300"/>
                </a:solidFill>
                <a:latin typeface="Arial" charset="0"/>
              </a:endParaRPr>
            </a:p>
            <a:p>
              <a:pPr>
                <a:spcBef>
                  <a:spcPct val="50000"/>
                </a:spcBef>
              </a:pPr>
              <a:endParaRPr lang="en-US" sz="1400">
                <a:solidFill>
                  <a:srgbClr val="FF3300"/>
                </a:solidFill>
                <a:latin typeface="Arial" charset="0"/>
              </a:endParaRPr>
            </a:p>
          </p:txBody>
        </p:sp>
        <p:sp>
          <p:nvSpPr>
            <p:cNvPr id="22548" name="Text Box 20"/>
            <p:cNvSpPr txBox="1">
              <a:spLocks noChangeArrowheads="1"/>
            </p:cNvSpPr>
            <p:nvPr/>
          </p:nvSpPr>
          <p:spPr bwMode="auto">
            <a:xfrm>
              <a:off x="2832"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10</a:t>
              </a:r>
            </a:p>
          </p:txBody>
        </p:sp>
        <p:sp>
          <p:nvSpPr>
            <p:cNvPr id="22549" name="Text Box 21"/>
            <p:cNvSpPr txBox="1">
              <a:spLocks noChangeArrowheads="1"/>
            </p:cNvSpPr>
            <p:nvPr/>
          </p:nvSpPr>
          <p:spPr bwMode="auto">
            <a:xfrm>
              <a:off x="4272" y="3944"/>
              <a:ext cx="480" cy="288"/>
            </a:xfrm>
            <a:prstGeom prst="rect">
              <a:avLst/>
            </a:prstGeom>
            <a:noFill/>
            <a:ln w="9525">
              <a:noFill/>
              <a:miter lim="800000"/>
              <a:headEnd/>
              <a:tailEnd/>
            </a:ln>
            <a:effectLst/>
          </p:spPr>
          <p:txBody>
            <a:bodyPr>
              <a:spAutoFit/>
            </a:bodyPr>
            <a:lstStyle/>
            <a:p>
              <a:pPr>
                <a:spcBef>
                  <a:spcPct val="50000"/>
                </a:spcBef>
              </a:pPr>
              <a:endParaRPr lang="en-US">
                <a:solidFill>
                  <a:srgbClr val="FF3300"/>
                </a:solidFill>
                <a:latin typeface="Arial" charset="0"/>
              </a:endParaRPr>
            </a:p>
          </p:txBody>
        </p:sp>
      </p:grpSp>
      <p:sp>
        <p:nvSpPr>
          <p:cNvPr id="22550" name="Text Box 22"/>
          <p:cNvSpPr txBox="1">
            <a:spLocks noChangeArrowheads="1"/>
          </p:cNvSpPr>
          <p:nvPr/>
        </p:nvSpPr>
        <p:spPr bwMode="auto">
          <a:xfrm>
            <a:off x="2209800" y="6578600"/>
            <a:ext cx="2438400" cy="274638"/>
          </a:xfrm>
          <a:prstGeom prst="rect">
            <a:avLst/>
          </a:prstGeom>
          <a:noFill/>
          <a:ln w="9525">
            <a:noFill/>
            <a:miter lim="800000"/>
            <a:headEnd/>
            <a:tailEnd/>
          </a:ln>
          <a:effectLst/>
        </p:spPr>
        <p:txBody>
          <a:bodyPr>
            <a:spAutoFit/>
          </a:bodyPr>
          <a:lstStyle/>
          <a:p>
            <a:pPr>
              <a:spcBef>
                <a:spcPct val="50000"/>
              </a:spcBef>
            </a:pPr>
            <a:r>
              <a:rPr lang="en-US" sz="1200"/>
              <a:t>Print 1 sheet for this customer</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ooter Placeholder 2"/>
          <p:cNvSpPr>
            <a:spLocks noGrp="1"/>
          </p:cNvSpPr>
          <p:nvPr>
            <p:ph type="ftr" sz="quarter" idx="11"/>
          </p:nvPr>
        </p:nvSpPr>
        <p:spPr/>
        <p:txBody>
          <a:bodyPr/>
          <a:lstStyle/>
          <a:p>
            <a:r>
              <a:rPr lang="en-US"/>
              <a:t>Copyright © Goldratt Schools, 2005</a:t>
            </a:r>
          </a:p>
        </p:txBody>
      </p:sp>
      <p:sp>
        <p:nvSpPr>
          <p:cNvPr id="32" name="Slide Number Placeholder 3"/>
          <p:cNvSpPr>
            <a:spLocks noGrp="1"/>
          </p:cNvSpPr>
          <p:nvPr>
            <p:ph type="sldNum" sz="quarter" idx="12"/>
          </p:nvPr>
        </p:nvSpPr>
        <p:spPr/>
        <p:txBody>
          <a:bodyPr/>
          <a:lstStyle/>
          <a:p>
            <a:fld id="{BFCC7386-F9F3-45B0-8A29-26A087477917}" type="slidenum">
              <a:rPr lang="en-US"/>
              <a:pPr/>
              <a:t>14</a:t>
            </a:fld>
            <a:endParaRPr lang="en-US"/>
          </a:p>
        </p:txBody>
      </p:sp>
      <p:sp>
        <p:nvSpPr>
          <p:cNvPr id="23554"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Factory Statistics</a:t>
            </a:r>
          </a:p>
        </p:txBody>
      </p:sp>
      <p:sp>
        <p:nvSpPr>
          <p:cNvPr id="23555" name="Rectangle 3"/>
          <p:cNvSpPr>
            <a:spLocks noChangeArrowheads="1"/>
          </p:cNvSpPr>
          <p:nvPr/>
        </p:nvSpPr>
        <p:spPr bwMode="auto">
          <a:xfrm>
            <a:off x="3048000" y="609600"/>
            <a:ext cx="4038600" cy="21336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832475" algn="l"/>
                <a:tab pos="6627813" algn="l"/>
              </a:tabLst>
            </a:pPr>
            <a:r>
              <a:rPr kumimoji="1" lang="en-US" sz="2000"/>
              <a:t>Plant Capacity: 15 Die rolled daily</a:t>
            </a:r>
          </a:p>
          <a:p>
            <a:pPr marL="342900" indent="-342900">
              <a:spcBef>
                <a:spcPct val="20000"/>
              </a:spcBef>
              <a:tabLst>
                <a:tab pos="912813" algn="l"/>
                <a:tab pos="1082675" algn="l"/>
                <a:tab pos="1997075" algn="l"/>
                <a:tab pos="3484563" algn="l"/>
                <a:tab pos="4344988" algn="l"/>
                <a:tab pos="5832475" algn="l"/>
                <a:tab pos="6627813" algn="l"/>
              </a:tabLst>
            </a:pPr>
            <a:r>
              <a:rPr kumimoji="1" lang="en-US" sz="2000"/>
              <a:t>	Min Production:15</a:t>
            </a:r>
          </a:p>
          <a:p>
            <a:pPr marL="342900" indent="-342900">
              <a:spcBef>
                <a:spcPct val="20000"/>
              </a:spcBef>
              <a:tabLst>
                <a:tab pos="912813" algn="l"/>
                <a:tab pos="1082675" algn="l"/>
                <a:tab pos="1997075" algn="l"/>
                <a:tab pos="3484563" algn="l"/>
                <a:tab pos="4344988" algn="l"/>
                <a:tab pos="5832475" algn="l"/>
                <a:tab pos="6627813" algn="l"/>
              </a:tabLst>
            </a:pPr>
            <a:r>
              <a:rPr kumimoji="1" lang="en-US" sz="2000"/>
              <a:t>	Average Prod: 52.5</a:t>
            </a:r>
          </a:p>
          <a:p>
            <a:pPr marL="342900" indent="-342900">
              <a:spcBef>
                <a:spcPct val="20000"/>
              </a:spcBef>
              <a:tabLst>
                <a:tab pos="912813" algn="l"/>
                <a:tab pos="1082675" algn="l"/>
                <a:tab pos="1997075" algn="l"/>
                <a:tab pos="3484563" algn="l"/>
                <a:tab pos="4344988" algn="l"/>
                <a:tab pos="5832475" algn="l"/>
                <a:tab pos="6627813" algn="l"/>
              </a:tabLst>
            </a:pPr>
            <a:r>
              <a:rPr kumimoji="1" lang="en-US" sz="2000"/>
              <a:t>	Max Production: 90</a:t>
            </a:r>
            <a:br>
              <a:rPr kumimoji="1" lang="en-US" sz="2000"/>
            </a:br>
            <a:endParaRPr kumimoji="1" lang="en-US" sz="2000"/>
          </a:p>
        </p:txBody>
      </p:sp>
      <p:sp>
        <p:nvSpPr>
          <p:cNvPr id="23556" name="Rectangle 4"/>
          <p:cNvSpPr>
            <a:spLocks noChangeArrowheads="1"/>
          </p:cNvSpPr>
          <p:nvPr/>
        </p:nvSpPr>
        <p:spPr bwMode="auto">
          <a:xfrm>
            <a:off x="5410200" y="2209800"/>
            <a:ext cx="3352800" cy="5334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832475" algn="l"/>
                <a:tab pos="6627813" algn="l"/>
              </a:tabLst>
            </a:pPr>
            <a:r>
              <a:rPr kumimoji="1" lang="en-US" sz="1800"/>
              <a:t>15              52.5               90</a:t>
            </a:r>
            <a:endParaRPr kumimoji="1" lang="en-US" sz="3600"/>
          </a:p>
        </p:txBody>
      </p:sp>
      <p:grpSp>
        <p:nvGrpSpPr>
          <p:cNvPr id="23557" name="Group 5"/>
          <p:cNvGrpSpPr>
            <a:grpSpLocks/>
          </p:cNvGrpSpPr>
          <p:nvPr/>
        </p:nvGrpSpPr>
        <p:grpSpPr bwMode="auto">
          <a:xfrm>
            <a:off x="5181600" y="762000"/>
            <a:ext cx="3505200" cy="1447800"/>
            <a:chOff x="3264" y="528"/>
            <a:chExt cx="2208" cy="1248"/>
          </a:xfrm>
        </p:grpSpPr>
        <p:sp>
          <p:nvSpPr>
            <p:cNvPr id="23558" name="Line 6"/>
            <p:cNvSpPr>
              <a:spLocks noChangeShapeType="1"/>
            </p:cNvSpPr>
            <p:nvPr/>
          </p:nvSpPr>
          <p:spPr bwMode="auto">
            <a:xfrm>
              <a:off x="3264" y="1761"/>
              <a:ext cx="2208" cy="0"/>
            </a:xfrm>
            <a:prstGeom prst="line">
              <a:avLst/>
            </a:prstGeom>
            <a:noFill/>
            <a:ln w="9525">
              <a:solidFill>
                <a:schemeClr val="tx1"/>
              </a:solidFill>
              <a:round/>
              <a:headEnd/>
              <a:tailEnd/>
            </a:ln>
            <a:effectLst/>
          </p:spPr>
          <p:txBody>
            <a:bodyPr wrap="none" anchor="ctr"/>
            <a:lstStyle/>
            <a:p>
              <a:endParaRPr lang="en-US"/>
            </a:p>
          </p:txBody>
        </p:sp>
        <p:sp>
          <p:nvSpPr>
            <p:cNvPr id="23559" name="Line 7"/>
            <p:cNvSpPr>
              <a:spLocks noChangeShapeType="1"/>
            </p:cNvSpPr>
            <p:nvPr/>
          </p:nvSpPr>
          <p:spPr bwMode="auto">
            <a:xfrm>
              <a:off x="4368" y="528"/>
              <a:ext cx="0" cy="1233"/>
            </a:xfrm>
            <a:prstGeom prst="line">
              <a:avLst/>
            </a:prstGeom>
            <a:noFill/>
            <a:ln w="9525">
              <a:solidFill>
                <a:schemeClr val="tx1"/>
              </a:solidFill>
              <a:round/>
              <a:headEnd/>
              <a:tailEnd/>
            </a:ln>
            <a:effectLst/>
          </p:spPr>
          <p:txBody>
            <a:bodyPr wrap="none" anchor="ctr"/>
            <a:lstStyle/>
            <a:p>
              <a:endParaRPr lang="en-US"/>
            </a:p>
          </p:txBody>
        </p:sp>
        <p:sp>
          <p:nvSpPr>
            <p:cNvPr id="23560" name="Freeform 8"/>
            <p:cNvSpPr>
              <a:spLocks/>
            </p:cNvSpPr>
            <p:nvPr/>
          </p:nvSpPr>
          <p:spPr bwMode="auto">
            <a:xfrm>
              <a:off x="3552" y="720"/>
              <a:ext cx="816" cy="1056"/>
            </a:xfrm>
            <a:custGeom>
              <a:avLst/>
              <a:gdLst/>
              <a:ahLst/>
              <a:cxnLst>
                <a:cxn ang="0">
                  <a:pos x="816" y="0"/>
                </a:cxn>
                <a:cxn ang="0">
                  <a:pos x="720" y="48"/>
                </a:cxn>
                <a:cxn ang="0">
                  <a:pos x="624" y="192"/>
                </a:cxn>
                <a:cxn ang="0">
                  <a:pos x="528" y="672"/>
                </a:cxn>
                <a:cxn ang="0">
                  <a:pos x="336" y="912"/>
                </a:cxn>
                <a:cxn ang="0">
                  <a:pos x="0" y="1056"/>
                </a:cxn>
              </a:cxnLst>
              <a:rect l="0" t="0" r="r" b="b"/>
              <a:pathLst>
                <a:path w="816" h="1056">
                  <a:moveTo>
                    <a:pt x="816" y="0"/>
                  </a:moveTo>
                  <a:cubicBezTo>
                    <a:pt x="784" y="8"/>
                    <a:pt x="752" y="16"/>
                    <a:pt x="720" y="48"/>
                  </a:cubicBezTo>
                  <a:cubicBezTo>
                    <a:pt x="688" y="80"/>
                    <a:pt x="656" y="88"/>
                    <a:pt x="624" y="192"/>
                  </a:cubicBezTo>
                  <a:cubicBezTo>
                    <a:pt x="592" y="296"/>
                    <a:pt x="576" y="552"/>
                    <a:pt x="528" y="672"/>
                  </a:cubicBezTo>
                  <a:cubicBezTo>
                    <a:pt x="480" y="792"/>
                    <a:pt x="424" y="848"/>
                    <a:pt x="336" y="912"/>
                  </a:cubicBezTo>
                  <a:cubicBezTo>
                    <a:pt x="248" y="976"/>
                    <a:pt x="124" y="1016"/>
                    <a:pt x="0" y="1056"/>
                  </a:cubicBezTo>
                </a:path>
              </a:pathLst>
            </a:custGeom>
            <a:noFill/>
            <a:ln w="38100" cmpd="sng">
              <a:solidFill>
                <a:schemeClr val="tx1"/>
              </a:solidFill>
              <a:round/>
              <a:headEnd/>
              <a:tailEnd/>
            </a:ln>
            <a:effectLst/>
          </p:spPr>
          <p:txBody>
            <a:bodyPr wrap="none" anchor="ctr"/>
            <a:lstStyle/>
            <a:p>
              <a:endParaRPr lang="en-US"/>
            </a:p>
          </p:txBody>
        </p:sp>
        <p:sp>
          <p:nvSpPr>
            <p:cNvPr id="23561" name="Freeform 9"/>
            <p:cNvSpPr>
              <a:spLocks/>
            </p:cNvSpPr>
            <p:nvPr/>
          </p:nvSpPr>
          <p:spPr bwMode="auto">
            <a:xfrm flipH="1">
              <a:off x="4368" y="720"/>
              <a:ext cx="816" cy="1056"/>
            </a:xfrm>
            <a:custGeom>
              <a:avLst/>
              <a:gdLst/>
              <a:ahLst/>
              <a:cxnLst>
                <a:cxn ang="0">
                  <a:pos x="816" y="0"/>
                </a:cxn>
                <a:cxn ang="0">
                  <a:pos x="720" y="48"/>
                </a:cxn>
                <a:cxn ang="0">
                  <a:pos x="624" y="192"/>
                </a:cxn>
                <a:cxn ang="0">
                  <a:pos x="528" y="672"/>
                </a:cxn>
                <a:cxn ang="0">
                  <a:pos x="336" y="912"/>
                </a:cxn>
                <a:cxn ang="0">
                  <a:pos x="0" y="1056"/>
                </a:cxn>
              </a:cxnLst>
              <a:rect l="0" t="0" r="r" b="b"/>
              <a:pathLst>
                <a:path w="816" h="1056">
                  <a:moveTo>
                    <a:pt x="816" y="0"/>
                  </a:moveTo>
                  <a:cubicBezTo>
                    <a:pt x="784" y="8"/>
                    <a:pt x="752" y="16"/>
                    <a:pt x="720" y="48"/>
                  </a:cubicBezTo>
                  <a:cubicBezTo>
                    <a:pt x="688" y="80"/>
                    <a:pt x="656" y="88"/>
                    <a:pt x="624" y="192"/>
                  </a:cubicBezTo>
                  <a:cubicBezTo>
                    <a:pt x="592" y="296"/>
                    <a:pt x="576" y="552"/>
                    <a:pt x="528" y="672"/>
                  </a:cubicBezTo>
                  <a:cubicBezTo>
                    <a:pt x="480" y="792"/>
                    <a:pt x="424" y="848"/>
                    <a:pt x="336" y="912"/>
                  </a:cubicBezTo>
                  <a:cubicBezTo>
                    <a:pt x="248" y="976"/>
                    <a:pt x="124" y="1016"/>
                    <a:pt x="0" y="1056"/>
                  </a:cubicBezTo>
                </a:path>
              </a:pathLst>
            </a:custGeom>
            <a:noFill/>
            <a:ln w="38100" cmpd="sng">
              <a:solidFill>
                <a:schemeClr val="tx1"/>
              </a:solidFill>
              <a:round/>
              <a:headEnd/>
              <a:tailEnd/>
            </a:ln>
            <a:effectLst/>
          </p:spPr>
          <p:txBody>
            <a:bodyPr wrap="none" anchor="ctr"/>
            <a:lstStyle/>
            <a:p>
              <a:endParaRPr lang="en-US"/>
            </a:p>
          </p:txBody>
        </p:sp>
      </p:grpSp>
      <p:sp>
        <p:nvSpPr>
          <p:cNvPr id="23562" name="Rectangle 10"/>
          <p:cNvSpPr>
            <a:spLocks noChangeArrowheads="1"/>
          </p:cNvSpPr>
          <p:nvPr/>
        </p:nvSpPr>
        <p:spPr bwMode="auto">
          <a:xfrm>
            <a:off x="7391400" y="685800"/>
            <a:ext cx="1524000" cy="533400"/>
          </a:xfrm>
          <a:prstGeom prst="rect">
            <a:avLst/>
          </a:prstGeom>
          <a:noFill/>
          <a:ln w="9525">
            <a:noFill/>
            <a:miter lim="800000"/>
            <a:headEnd/>
            <a:tailEnd/>
          </a:ln>
          <a:effectLst/>
        </p:spPr>
        <p:txBody>
          <a:bodyPr/>
          <a:lstStyle/>
          <a:p>
            <a:pPr>
              <a:spcBef>
                <a:spcPct val="20000"/>
              </a:spcBef>
              <a:tabLst>
                <a:tab pos="1187450" algn="l"/>
                <a:tab pos="1997075" algn="l"/>
                <a:tab pos="3484563" algn="l"/>
                <a:tab pos="4344988" algn="l"/>
                <a:tab pos="5832475" algn="l"/>
                <a:tab pos="6627813" algn="l"/>
              </a:tabLst>
            </a:pPr>
            <a:r>
              <a:rPr kumimoji="1" lang="en-US" sz="1800"/>
              <a:t>Daily Plant Capacity</a:t>
            </a:r>
            <a:endParaRPr kumimoji="1" lang="en-US" sz="3600"/>
          </a:p>
        </p:txBody>
      </p:sp>
      <p:sp>
        <p:nvSpPr>
          <p:cNvPr id="23563" name="Rectangle 11"/>
          <p:cNvSpPr>
            <a:spLocks noChangeArrowheads="1"/>
          </p:cNvSpPr>
          <p:nvPr/>
        </p:nvSpPr>
        <p:spPr bwMode="auto">
          <a:xfrm>
            <a:off x="152400" y="1524000"/>
            <a:ext cx="3276600" cy="251460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sz="1800"/>
              <a:t>Daily Customer </a:t>
            </a:r>
            <a:br>
              <a:rPr kumimoji="1" lang="en-US" sz="1800"/>
            </a:br>
            <a:r>
              <a:rPr kumimoji="1" lang="en-US" sz="1800"/>
              <a:t>Demand	Min   Ave.    Max</a:t>
            </a:r>
            <a:br>
              <a:rPr kumimoji="1" lang="en-US" sz="1800"/>
            </a:br>
            <a:r>
              <a:rPr kumimoji="1" lang="en-US" sz="1800"/>
              <a:t>Cust 1	2	8.0	15</a:t>
            </a:r>
            <a:br>
              <a:rPr kumimoji="1" lang="en-US" sz="1800"/>
            </a:br>
            <a:r>
              <a:rPr kumimoji="1" lang="en-US" sz="1800"/>
              <a:t>Cust 2	4	8.0	14</a:t>
            </a:r>
            <a:br>
              <a:rPr kumimoji="1" lang="en-US" sz="1800"/>
            </a:br>
            <a:r>
              <a:rPr kumimoji="1" lang="en-US" sz="1800"/>
              <a:t>Cust 3	2	6.5	12</a:t>
            </a:r>
            <a:br>
              <a:rPr kumimoji="1" lang="en-US" sz="1800"/>
            </a:br>
            <a:r>
              <a:rPr kumimoji="1" lang="en-US" sz="1800"/>
              <a:t>Cust 4	2	9.0	15</a:t>
            </a:r>
            <a:br>
              <a:rPr kumimoji="1" lang="en-US" sz="1800"/>
            </a:br>
            <a:r>
              <a:rPr kumimoji="1" lang="en-US" sz="1800"/>
              <a:t>Cust 5	5	5.5	6</a:t>
            </a:r>
            <a:br>
              <a:rPr kumimoji="1" lang="en-US" sz="1800"/>
            </a:br>
            <a:r>
              <a:rPr kumimoji="1" lang="en-US" sz="1800"/>
              <a:t>Cust 6	2	4.0	6</a:t>
            </a:r>
            <a:br>
              <a:rPr kumimoji="1" lang="en-US" sz="1800"/>
            </a:br>
            <a:r>
              <a:rPr kumimoji="1" lang="en-US" sz="1800"/>
              <a:t>Total	17	41	68</a:t>
            </a:r>
            <a:endParaRPr kumimoji="1" lang="en-US" sz="3600"/>
          </a:p>
        </p:txBody>
      </p:sp>
      <p:grpSp>
        <p:nvGrpSpPr>
          <p:cNvPr id="23564" name="Group 12"/>
          <p:cNvGrpSpPr>
            <a:grpSpLocks/>
          </p:cNvGrpSpPr>
          <p:nvPr/>
        </p:nvGrpSpPr>
        <p:grpSpPr bwMode="auto">
          <a:xfrm>
            <a:off x="5257800" y="2362200"/>
            <a:ext cx="2667000" cy="1295400"/>
            <a:chOff x="3264" y="528"/>
            <a:chExt cx="2208" cy="1248"/>
          </a:xfrm>
        </p:grpSpPr>
        <p:sp>
          <p:nvSpPr>
            <p:cNvPr id="23565" name="Line 13"/>
            <p:cNvSpPr>
              <a:spLocks noChangeShapeType="1"/>
            </p:cNvSpPr>
            <p:nvPr/>
          </p:nvSpPr>
          <p:spPr bwMode="auto">
            <a:xfrm>
              <a:off x="3264" y="1761"/>
              <a:ext cx="2208" cy="0"/>
            </a:xfrm>
            <a:prstGeom prst="line">
              <a:avLst/>
            </a:prstGeom>
            <a:noFill/>
            <a:ln w="9525">
              <a:solidFill>
                <a:schemeClr val="tx1"/>
              </a:solidFill>
              <a:round/>
              <a:headEnd/>
              <a:tailEnd/>
            </a:ln>
            <a:effectLst/>
          </p:spPr>
          <p:txBody>
            <a:bodyPr wrap="none" anchor="ctr"/>
            <a:lstStyle/>
            <a:p>
              <a:endParaRPr lang="en-US"/>
            </a:p>
          </p:txBody>
        </p:sp>
        <p:sp>
          <p:nvSpPr>
            <p:cNvPr id="23566" name="Line 14"/>
            <p:cNvSpPr>
              <a:spLocks noChangeShapeType="1"/>
            </p:cNvSpPr>
            <p:nvPr/>
          </p:nvSpPr>
          <p:spPr bwMode="auto">
            <a:xfrm>
              <a:off x="4368" y="528"/>
              <a:ext cx="0" cy="1233"/>
            </a:xfrm>
            <a:prstGeom prst="line">
              <a:avLst/>
            </a:prstGeom>
            <a:noFill/>
            <a:ln w="9525">
              <a:solidFill>
                <a:schemeClr val="tx1"/>
              </a:solidFill>
              <a:round/>
              <a:headEnd/>
              <a:tailEnd/>
            </a:ln>
            <a:effectLst/>
          </p:spPr>
          <p:txBody>
            <a:bodyPr wrap="none" anchor="ctr"/>
            <a:lstStyle/>
            <a:p>
              <a:endParaRPr lang="en-US"/>
            </a:p>
          </p:txBody>
        </p:sp>
        <p:sp>
          <p:nvSpPr>
            <p:cNvPr id="23567" name="Freeform 15"/>
            <p:cNvSpPr>
              <a:spLocks/>
            </p:cNvSpPr>
            <p:nvPr/>
          </p:nvSpPr>
          <p:spPr bwMode="auto">
            <a:xfrm>
              <a:off x="3552" y="720"/>
              <a:ext cx="816" cy="1056"/>
            </a:xfrm>
            <a:custGeom>
              <a:avLst/>
              <a:gdLst/>
              <a:ahLst/>
              <a:cxnLst>
                <a:cxn ang="0">
                  <a:pos x="816" y="0"/>
                </a:cxn>
                <a:cxn ang="0">
                  <a:pos x="720" y="48"/>
                </a:cxn>
                <a:cxn ang="0">
                  <a:pos x="624" y="192"/>
                </a:cxn>
                <a:cxn ang="0">
                  <a:pos x="528" y="672"/>
                </a:cxn>
                <a:cxn ang="0">
                  <a:pos x="336" y="912"/>
                </a:cxn>
                <a:cxn ang="0">
                  <a:pos x="0" y="1056"/>
                </a:cxn>
              </a:cxnLst>
              <a:rect l="0" t="0" r="r" b="b"/>
              <a:pathLst>
                <a:path w="816" h="1056">
                  <a:moveTo>
                    <a:pt x="816" y="0"/>
                  </a:moveTo>
                  <a:cubicBezTo>
                    <a:pt x="784" y="8"/>
                    <a:pt x="752" y="16"/>
                    <a:pt x="720" y="48"/>
                  </a:cubicBezTo>
                  <a:cubicBezTo>
                    <a:pt x="688" y="80"/>
                    <a:pt x="656" y="88"/>
                    <a:pt x="624" y="192"/>
                  </a:cubicBezTo>
                  <a:cubicBezTo>
                    <a:pt x="592" y="296"/>
                    <a:pt x="576" y="552"/>
                    <a:pt x="528" y="672"/>
                  </a:cubicBezTo>
                  <a:cubicBezTo>
                    <a:pt x="480" y="792"/>
                    <a:pt x="424" y="848"/>
                    <a:pt x="336" y="912"/>
                  </a:cubicBezTo>
                  <a:cubicBezTo>
                    <a:pt x="248" y="976"/>
                    <a:pt x="124" y="1016"/>
                    <a:pt x="0" y="1056"/>
                  </a:cubicBezTo>
                </a:path>
              </a:pathLst>
            </a:custGeom>
            <a:noFill/>
            <a:ln w="38100" cmpd="sng">
              <a:solidFill>
                <a:schemeClr val="tx1"/>
              </a:solidFill>
              <a:round/>
              <a:headEnd/>
              <a:tailEnd/>
            </a:ln>
            <a:effectLst/>
          </p:spPr>
          <p:txBody>
            <a:bodyPr wrap="none" anchor="ctr"/>
            <a:lstStyle/>
            <a:p>
              <a:endParaRPr lang="en-US"/>
            </a:p>
          </p:txBody>
        </p:sp>
        <p:sp>
          <p:nvSpPr>
            <p:cNvPr id="23568" name="Freeform 16"/>
            <p:cNvSpPr>
              <a:spLocks/>
            </p:cNvSpPr>
            <p:nvPr/>
          </p:nvSpPr>
          <p:spPr bwMode="auto">
            <a:xfrm flipH="1">
              <a:off x="4368" y="720"/>
              <a:ext cx="816" cy="1056"/>
            </a:xfrm>
            <a:custGeom>
              <a:avLst/>
              <a:gdLst/>
              <a:ahLst/>
              <a:cxnLst>
                <a:cxn ang="0">
                  <a:pos x="816" y="0"/>
                </a:cxn>
                <a:cxn ang="0">
                  <a:pos x="720" y="48"/>
                </a:cxn>
                <a:cxn ang="0">
                  <a:pos x="624" y="192"/>
                </a:cxn>
                <a:cxn ang="0">
                  <a:pos x="528" y="672"/>
                </a:cxn>
                <a:cxn ang="0">
                  <a:pos x="336" y="912"/>
                </a:cxn>
                <a:cxn ang="0">
                  <a:pos x="0" y="1056"/>
                </a:cxn>
              </a:cxnLst>
              <a:rect l="0" t="0" r="r" b="b"/>
              <a:pathLst>
                <a:path w="816" h="1056">
                  <a:moveTo>
                    <a:pt x="816" y="0"/>
                  </a:moveTo>
                  <a:cubicBezTo>
                    <a:pt x="784" y="8"/>
                    <a:pt x="752" y="16"/>
                    <a:pt x="720" y="48"/>
                  </a:cubicBezTo>
                  <a:cubicBezTo>
                    <a:pt x="688" y="80"/>
                    <a:pt x="656" y="88"/>
                    <a:pt x="624" y="192"/>
                  </a:cubicBezTo>
                  <a:cubicBezTo>
                    <a:pt x="592" y="296"/>
                    <a:pt x="576" y="552"/>
                    <a:pt x="528" y="672"/>
                  </a:cubicBezTo>
                  <a:cubicBezTo>
                    <a:pt x="480" y="792"/>
                    <a:pt x="424" y="848"/>
                    <a:pt x="336" y="912"/>
                  </a:cubicBezTo>
                  <a:cubicBezTo>
                    <a:pt x="248" y="976"/>
                    <a:pt x="124" y="1016"/>
                    <a:pt x="0" y="1056"/>
                  </a:cubicBezTo>
                </a:path>
              </a:pathLst>
            </a:custGeom>
            <a:noFill/>
            <a:ln w="38100" cmpd="sng">
              <a:solidFill>
                <a:schemeClr val="tx1"/>
              </a:solidFill>
              <a:round/>
              <a:headEnd/>
              <a:tailEnd/>
            </a:ln>
            <a:effectLst/>
          </p:spPr>
          <p:txBody>
            <a:bodyPr wrap="none" anchor="ctr"/>
            <a:lstStyle/>
            <a:p>
              <a:endParaRPr lang="en-US"/>
            </a:p>
          </p:txBody>
        </p:sp>
      </p:grpSp>
      <p:sp>
        <p:nvSpPr>
          <p:cNvPr id="23569" name="Rectangle 17"/>
          <p:cNvSpPr>
            <a:spLocks noChangeArrowheads="1"/>
          </p:cNvSpPr>
          <p:nvPr/>
        </p:nvSpPr>
        <p:spPr bwMode="auto">
          <a:xfrm>
            <a:off x="5334000" y="3657600"/>
            <a:ext cx="3124200" cy="5334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832475" algn="l"/>
                <a:tab pos="6627813" algn="l"/>
              </a:tabLst>
            </a:pPr>
            <a:r>
              <a:rPr kumimoji="1" lang="en-US" sz="1800"/>
              <a:t>17            41           68</a:t>
            </a:r>
            <a:endParaRPr kumimoji="1" lang="en-US" sz="3600"/>
          </a:p>
        </p:txBody>
      </p:sp>
      <p:sp>
        <p:nvSpPr>
          <p:cNvPr id="23570" name="Rectangle 18"/>
          <p:cNvSpPr>
            <a:spLocks noChangeArrowheads="1"/>
          </p:cNvSpPr>
          <p:nvPr/>
        </p:nvSpPr>
        <p:spPr bwMode="auto">
          <a:xfrm>
            <a:off x="5181600" y="4191000"/>
            <a:ext cx="3962400" cy="2514600"/>
          </a:xfrm>
          <a:prstGeom prst="rect">
            <a:avLst/>
          </a:prstGeom>
          <a:noFill/>
          <a:ln w="9525">
            <a:noFill/>
            <a:miter lim="800000"/>
            <a:headEnd/>
            <a:tailEnd/>
          </a:ln>
          <a:effectLst/>
        </p:spPr>
        <p:txBody>
          <a:bodyPr/>
          <a:lstStyle/>
          <a:p>
            <a:pPr>
              <a:spcBef>
                <a:spcPct val="20000"/>
              </a:spcBef>
              <a:tabLst>
                <a:tab pos="1187450" algn="l"/>
                <a:tab pos="1892300" algn="l"/>
                <a:tab pos="2393950" algn="l"/>
                <a:tab pos="2517775" algn="l"/>
                <a:tab pos="5832475" algn="l"/>
                <a:tab pos="6627813" algn="l"/>
              </a:tabLst>
            </a:pPr>
            <a:r>
              <a:rPr kumimoji="1" lang="en-US" sz="1800"/>
              <a:t>Starting Plant Inventory:	 </a:t>
            </a:r>
            <a:br>
              <a:rPr kumimoji="1" lang="en-US" sz="1800"/>
            </a:br>
            <a:r>
              <a:rPr kumimoji="1" lang="en-US" sz="1800"/>
              <a:t>	At Plant	At Customers</a:t>
            </a:r>
          </a:p>
          <a:p>
            <a:pPr>
              <a:spcBef>
                <a:spcPct val="20000"/>
              </a:spcBef>
              <a:tabLst>
                <a:tab pos="1187450" algn="l"/>
                <a:tab pos="1892300" algn="l"/>
                <a:tab pos="2393950" algn="l"/>
                <a:tab pos="2517775" algn="l"/>
                <a:tab pos="5832475" algn="l"/>
                <a:tab pos="6627813" algn="l"/>
              </a:tabLst>
            </a:pPr>
            <a:r>
              <a:rPr kumimoji="1" lang="en-US" sz="1800"/>
              <a:t>Garbanzo	24		63</a:t>
            </a:r>
          </a:p>
          <a:p>
            <a:pPr>
              <a:spcBef>
                <a:spcPct val="20000"/>
              </a:spcBef>
              <a:tabLst>
                <a:tab pos="1187450" algn="l"/>
                <a:tab pos="1892300" algn="l"/>
                <a:tab pos="2393950" algn="l"/>
                <a:tab pos="2517775" algn="l"/>
                <a:tab pos="5832475" algn="l"/>
                <a:tab pos="6627813" algn="l"/>
              </a:tabLst>
            </a:pPr>
            <a:r>
              <a:rPr kumimoji="1" lang="en-US" sz="1800"/>
              <a:t>Pinto	17		53</a:t>
            </a:r>
          </a:p>
          <a:p>
            <a:pPr>
              <a:spcBef>
                <a:spcPct val="20000"/>
              </a:spcBef>
              <a:tabLst>
                <a:tab pos="1187450" algn="l"/>
                <a:tab pos="1892300" algn="l"/>
                <a:tab pos="2393950" algn="l"/>
                <a:tab pos="2517775" algn="l"/>
                <a:tab pos="5832475" algn="l"/>
                <a:tab pos="6627813" algn="l"/>
              </a:tabLst>
            </a:pPr>
            <a:r>
              <a:rPr kumimoji="1" lang="en-US" sz="1800"/>
              <a:t>Red	24		80</a:t>
            </a:r>
          </a:p>
          <a:p>
            <a:pPr>
              <a:spcBef>
                <a:spcPct val="20000"/>
              </a:spcBef>
              <a:tabLst>
                <a:tab pos="1187450" algn="l"/>
                <a:tab pos="1892300" algn="l"/>
                <a:tab pos="2393950" algn="l"/>
                <a:tab pos="2517775" algn="l"/>
                <a:tab pos="5832475" algn="l"/>
                <a:tab pos="6627813" algn="l"/>
              </a:tabLst>
            </a:pPr>
            <a:r>
              <a:rPr kumimoji="1" lang="en-US" sz="1800"/>
              <a:t>White	11		28</a:t>
            </a:r>
            <a:br>
              <a:rPr kumimoji="1" lang="en-US" sz="1800"/>
            </a:br>
            <a:r>
              <a:rPr kumimoji="1" lang="en-US" sz="1800"/>
              <a:t>Total Inv. ( 76      +   224)= 300</a:t>
            </a:r>
            <a:endParaRPr kumimoji="1" lang="en-US" sz="3600"/>
          </a:p>
        </p:txBody>
      </p:sp>
      <p:sp>
        <p:nvSpPr>
          <p:cNvPr id="23571" name="AutoShape 19"/>
          <p:cNvSpPr>
            <a:spLocks noChangeArrowheads="1"/>
          </p:cNvSpPr>
          <p:nvPr/>
        </p:nvSpPr>
        <p:spPr bwMode="auto">
          <a:xfrm>
            <a:off x="4876800" y="4800600"/>
            <a:ext cx="246063"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23572" name="Rectangle 20"/>
          <p:cNvSpPr>
            <a:spLocks noChangeArrowheads="1"/>
          </p:cNvSpPr>
          <p:nvPr/>
        </p:nvSpPr>
        <p:spPr bwMode="auto">
          <a:xfrm>
            <a:off x="4876800" y="51816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3573" name="Oval 21"/>
          <p:cNvSpPr>
            <a:spLocks noChangeArrowheads="1"/>
          </p:cNvSpPr>
          <p:nvPr/>
        </p:nvSpPr>
        <p:spPr bwMode="auto">
          <a:xfrm>
            <a:off x="4876800" y="54864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3574" name="Rectangle 22"/>
          <p:cNvSpPr>
            <a:spLocks noChangeArrowheads="1"/>
          </p:cNvSpPr>
          <p:nvPr/>
        </p:nvSpPr>
        <p:spPr bwMode="auto">
          <a:xfrm>
            <a:off x="4953000" y="57912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3575" name="Rectangle 23"/>
          <p:cNvSpPr>
            <a:spLocks noChangeArrowheads="1"/>
          </p:cNvSpPr>
          <p:nvPr/>
        </p:nvSpPr>
        <p:spPr bwMode="auto">
          <a:xfrm>
            <a:off x="0" y="4114800"/>
            <a:ext cx="3962400" cy="182880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sz="1800"/>
              <a:t>Traditional Operations:</a:t>
            </a:r>
            <a:br>
              <a:rPr kumimoji="1" lang="en-US" sz="1800"/>
            </a:br>
            <a:r>
              <a:rPr kumimoji="1" lang="en-US" sz="1800"/>
              <a:t>1. Take Orders at beginning of week</a:t>
            </a:r>
            <a:br>
              <a:rPr kumimoji="1" lang="en-US" sz="1800"/>
            </a:br>
            <a:r>
              <a:rPr kumimoji="1" lang="en-US" sz="1800"/>
              <a:t>2. Deliver Orders from Last Week</a:t>
            </a:r>
            <a:br>
              <a:rPr kumimoji="1" lang="en-US" sz="1800"/>
            </a:br>
            <a:r>
              <a:rPr kumimoji="1" lang="en-US" sz="1800"/>
              <a:t>3. Operate plant for the week producing Beans in order in the batch sizes shown.</a:t>
            </a:r>
            <a:br>
              <a:rPr kumimoji="1" lang="en-US" sz="1800"/>
            </a:br>
            <a:r>
              <a:rPr kumimoji="1" lang="en-US" sz="1800"/>
              <a:t>3. Deliver Order after Day 5.  Repeat.</a:t>
            </a:r>
            <a:endParaRPr kumimoji="1" lang="en-US" sz="3600"/>
          </a:p>
        </p:txBody>
      </p:sp>
      <p:sp>
        <p:nvSpPr>
          <p:cNvPr id="23577" name="Rectangle 25"/>
          <p:cNvSpPr>
            <a:spLocks noChangeArrowheads="1"/>
          </p:cNvSpPr>
          <p:nvPr/>
        </p:nvSpPr>
        <p:spPr bwMode="auto">
          <a:xfrm>
            <a:off x="7161213" y="2590800"/>
            <a:ext cx="1754187" cy="533400"/>
          </a:xfrm>
          <a:prstGeom prst="rect">
            <a:avLst/>
          </a:prstGeom>
          <a:noFill/>
          <a:ln w="9525">
            <a:noFill/>
            <a:miter lim="800000"/>
            <a:headEnd/>
            <a:tailEnd/>
          </a:ln>
          <a:effectLst/>
        </p:spPr>
        <p:txBody>
          <a:bodyPr/>
          <a:lstStyle/>
          <a:p>
            <a:pPr>
              <a:spcBef>
                <a:spcPct val="20000"/>
              </a:spcBef>
              <a:tabLst>
                <a:tab pos="1187450" algn="l"/>
                <a:tab pos="1997075" algn="l"/>
                <a:tab pos="3484563" algn="l"/>
                <a:tab pos="4344988" algn="l"/>
                <a:tab pos="5832475" algn="l"/>
                <a:tab pos="6627813" algn="l"/>
              </a:tabLst>
            </a:pPr>
            <a:r>
              <a:rPr kumimoji="1" lang="en-US" sz="1800"/>
              <a:t>Daily Customer Demand</a:t>
            </a:r>
            <a:endParaRPr kumimoji="1" lang="en-US" sz="3600"/>
          </a:p>
        </p:txBody>
      </p:sp>
      <p:sp>
        <p:nvSpPr>
          <p:cNvPr id="23578" name="AutoShape 26"/>
          <p:cNvSpPr>
            <a:spLocks/>
          </p:cNvSpPr>
          <p:nvPr/>
        </p:nvSpPr>
        <p:spPr bwMode="auto">
          <a:xfrm>
            <a:off x="3276600" y="2133600"/>
            <a:ext cx="457200" cy="1828800"/>
          </a:xfrm>
          <a:prstGeom prst="rightBrace">
            <a:avLst>
              <a:gd name="adj1" fmla="val 33333"/>
              <a:gd name="adj2" fmla="val 50000"/>
            </a:avLst>
          </a:prstGeom>
          <a:noFill/>
          <a:ln w="9525">
            <a:solidFill>
              <a:schemeClr val="tx1"/>
            </a:solidFill>
            <a:round/>
            <a:headEnd/>
            <a:tailEnd/>
          </a:ln>
          <a:effectLst/>
        </p:spPr>
        <p:txBody>
          <a:bodyPr wrap="none" anchor="ctr"/>
          <a:lstStyle/>
          <a:p>
            <a:endParaRPr lang="en-US"/>
          </a:p>
        </p:txBody>
      </p:sp>
      <p:sp>
        <p:nvSpPr>
          <p:cNvPr id="23579" name="AutoShape 27"/>
          <p:cNvSpPr>
            <a:spLocks/>
          </p:cNvSpPr>
          <p:nvPr/>
        </p:nvSpPr>
        <p:spPr bwMode="auto">
          <a:xfrm>
            <a:off x="5715000" y="1066800"/>
            <a:ext cx="304800" cy="990600"/>
          </a:xfrm>
          <a:prstGeom prst="rightBrace">
            <a:avLst>
              <a:gd name="adj1" fmla="val 27083"/>
              <a:gd name="adj2" fmla="val 50000"/>
            </a:avLst>
          </a:prstGeom>
          <a:noFill/>
          <a:ln w="9525">
            <a:solidFill>
              <a:schemeClr val="tx1"/>
            </a:solidFill>
            <a:round/>
            <a:headEnd/>
            <a:tailEnd/>
          </a:ln>
          <a:effectLst/>
        </p:spPr>
        <p:txBody>
          <a:bodyPr wrap="none" anchor="ctr"/>
          <a:lstStyle/>
          <a:p>
            <a:endParaRPr lang="en-US"/>
          </a:p>
        </p:txBody>
      </p:sp>
      <p:sp>
        <p:nvSpPr>
          <p:cNvPr id="23580" name="Rectangle 28"/>
          <p:cNvSpPr>
            <a:spLocks noChangeArrowheads="1"/>
          </p:cNvSpPr>
          <p:nvPr/>
        </p:nvSpPr>
        <p:spPr bwMode="auto">
          <a:xfrm>
            <a:off x="3810000" y="4191000"/>
            <a:ext cx="1295400" cy="581025"/>
          </a:xfrm>
          <a:prstGeom prst="rect">
            <a:avLst/>
          </a:prstGeom>
          <a:noFill/>
          <a:ln w="9525">
            <a:noFill/>
            <a:miter lim="800000"/>
            <a:headEnd/>
            <a:tailEnd/>
          </a:ln>
          <a:effectLst/>
        </p:spPr>
        <p:txBody>
          <a:bodyPr>
            <a:spAutoFit/>
          </a:bodyPr>
          <a:lstStyle/>
          <a:p>
            <a:r>
              <a:rPr lang="en-US" sz="1600" b="1">
                <a:latin typeface="Arial" charset="0"/>
              </a:rPr>
              <a:t>Beginning Batch Size</a:t>
            </a:r>
          </a:p>
        </p:txBody>
      </p:sp>
      <p:sp>
        <p:nvSpPr>
          <p:cNvPr id="23581" name="Rectangle 29"/>
          <p:cNvSpPr>
            <a:spLocks noChangeArrowheads="1"/>
          </p:cNvSpPr>
          <p:nvPr/>
        </p:nvSpPr>
        <p:spPr bwMode="auto">
          <a:xfrm>
            <a:off x="4191000" y="4784725"/>
            <a:ext cx="1295400" cy="1431925"/>
          </a:xfrm>
          <a:prstGeom prst="rect">
            <a:avLst/>
          </a:prstGeom>
          <a:noFill/>
          <a:ln w="9525">
            <a:noFill/>
            <a:miter lim="800000"/>
            <a:headEnd/>
            <a:tailEnd/>
          </a:ln>
          <a:effectLst/>
        </p:spPr>
        <p:txBody>
          <a:bodyPr>
            <a:spAutoFit/>
          </a:bodyPr>
          <a:lstStyle/>
          <a:p>
            <a:r>
              <a:rPr lang="en-US" sz="2200" b="1">
                <a:latin typeface="Arial" charset="0"/>
              </a:rPr>
              <a:t>70</a:t>
            </a:r>
          </a:p>
          <a:p>
            <a:r>
              <a:rPr lang="en-US" sz="2200" b="1">
                <a:latin typeface="Arial" charset="0"/>
              </a:rPr>
              <a:t>50</a:t>
            </a:r>
          </a:p>
          <a:p>
            <a:r>
              <a:rPr lang="en-US" sz="2200" b="1">
                <a:latin typeface="Arial" charset="0"/>
              </a:rPr>
              <a:t>65</a:t>
            </a:r>
          </a:p>
          <a:p>
            <a:r>
              <a:rPr lang="en-US" sz="2200" b="1">
                <a:latin typeface="Arial" charset="0"/>
              </a:rPr>
              <a:t>30</a:t>
            </a:r>
          </a:p>
        </p:txBody>
      </p:sp>
      <p:sp>
        <p:nvSpPr>
          <p:cNvPr id="23582" name="Rectangle 30"/>
          <p:cNvSpPr>
            <a:spLocks noChangeArrowheads="1"/>
          </p:cNvSpPr>
          <p:nvPr/>
        </p:nvSpPr>
        <p:spPr bwMode="auto">
          <a:xfrm>
            <a:off x="3505200" y="6124575"/>
            <a:ext cx="1905000" cy="581025"/>
          </a:xfrm>
          <a:prstGeom prst="rect">
            <a:avLst/>
          </a:prstGeom>
          <a:noFill/>
          <a:ln w="9525">
            <a:noFill/>
            <a:miter lim="800000"/>
            <a:headEnd/>
            <a:tailEnd/>
          </a:ln>
          <a:effectLst/>
        </p:spPr>
        <p:txBody>
          <a:bodyPr>
            <a:spAutoFit/>
          </a:bodyPr>
          <a:lstStyle/>
          <a:p>
            <a:r>
              <a:rPr lang="en-US" sz="1600" b="1">
                <a:latin typeface="Arial" charset="0"/>
              </a:rPr>
              <a:t>(Batches repeat every 4 days)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 Goldratt Schools, 2005</a:t>
            </a:r>
          </a:p>
        </p:txBody>
      </p:sp>
      <p:sp>
        <p:nvSpPr>
          <p:cNvPr id="6" name="Slide Number Placeholder 5"/>
          <p:cNvSpPr>
            <a:spLocks noGrp="1"/>
          </p:cNvSpPr>
          <p:nvPr>
            <p:ph type="sldNum" sz="quarter" idx="12"/>
          </p:nvPr>
        </p:nvSpPr>
        <p:spPr/>
        <p:txBody>
          <a:bodyPr/>
          <a:lstStyle/>
          <a:p>
            <a:fld id="{5E479475-4BAF-460D-AB30-FE5FA835842A}" type="slidenum">
              <a:rPr lang="en-US"/>
              <a:pPr/>
              <a:t>15</a:t>
            </a:fld>
            <a:endParaRPr lang="en-US"/>
          </a:p>
        </p:txBody>
      </p:sp>
      <p:sp>
        <p:nvSpPr>
          <p:cNvPr id="40962" name="Rectangle 2"/>
          <p:cNvSpPr>
            <a:spLocks noGrp="1" noChangeArrowheads="1"/>
          </p:cNvSpPr>
          <p:nvPr>
            <p:ph type="title"/>
          </p:nvPr>
        </p:nvSpPr>
        <p:spPr/>
        <p:txBody>
          <a:bodyPr/>
          <a:lstStyle/>
          <a:p>
            <a:r>
              <a:rPr lang="en-US"/>
              <a:t>How To Play</a:t>
            </a:r>
          </a:p>
        </p:txBody>
      </p:sp>
      <p:sp>
        <p:nvSpPr>
          <p:cNvPr id="40963" name="Rectangle 3"/>
          <p:cNvSpPr>
            <a:spLocks noGrp="1" noChangeArrowheads="1"/>
          </p:cNvSpPr>
          <p:nvPr>
            <p:ph type="body" idx="1"/>
          </p:nvPr>
        </p:nvSpPr>
        <p:spPr>
          <a:xfrm>
            <a:off x="228600" y="533400"/>
            <a:ext cx="8610600" cy="5334000"/>
          </a:xfrm>
        </p:spPr>
        <p:txBody>
          <a:bodyPr/>
          <a:lstStyle/>
          <a:p>
            <a:r>
              <a:rPr lang="en-US"/>
              <a:t>1.  Each week, each Customer places their order to be delivered at the end of the week.</a:t>
            </a:r>
          </a:p>
          <a:p>
            <a:r>
              <a:rPr lang="en-US"/>
              <a:t>2. Each day, the Customers roll one fair die for each product to determine Sales.  Customers Track Profits Daily.</a:t>
            </a:r>
          </a:p>
          <a:p>
            <a:r>
              <a:rPr lang="en-US"/>
              <a:t>3. Each day, the Factory rolls 15 fair die to determine production capacity and produces according to Batching Rules. </a:t>
            </a:r>
          </a:p>
          <a:p>
            <a:r>
              <a:rPr lang="en-US"/>
              <a:t>4. During the week, the Warehouse assembles the Customer Orders from Finished Goods.</a:t>
            </a:r>
          </a:p>
          <a:p>
            <a:r>
              <a:rPr lang="en-US"/>
              <a:t>5. The Trucks Deliver at the end of the week.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1"/>
          </p:nvPr>
        </p:nvSpPr>
        <p:spPr/>
        <p:txBody>
          <a:bodyPr/>
          <a:lstStyle/>
          <a:p>
            <a:r>
              <a:rPr lang="en-US"/>
              <a:t>Copyright © Goldratt Schools, 2005</a:t>
            </a:r>
          </a:p>
        </p:txBody>
      </p:sp>
      <p:sp>
        <p:nvSpPr>
          <p:cNvPr id="10" name="Slide Number Placeholder 4"/>
          <p:cNvSpPr>
            <a:spLocks noGrp="1"/>
          </p:cNvSpPr>
          <p:nvPr>
            <p:ph type="sldNum" sz="quarter" idx="12"/>
          </p:nvPr>
        </p:nvSpPr>
        <p:spPr/>
        <p:txBody>
          <a:bodyPr/>
          <a:lstStyle/>
          <a:p>
            <a:fld id="{36654BBB-00A6-46CA-BC67-57D62CE9AB3C}" type="slidenum">
              <a:rPr lang="en-US"/>
              <a:pPr/>
              <a:t>16</a:t>
            </a:fld>
            <a:endParaRPr lang="en-US"/>
          </a:p>
        </p:txBody>
      </p:sp>
      <p:sp>
        <p:nvSpPr>
          <p:cNvPr id="36866" name="Rectangle 2"/>
          <p:cNvSpPr>
            <a:spLocks noGrp="1" noChangeArrowheads="1"/>
          </p:cNvSpPr>
          <p:nvPr>
            <p:ph type="title"/>
          </p:nvPr>
        </p:nvSpPr>
        <p:spPr/>
        <p:txBody>
          <a:bodyPr/>
          <a:lstStyle/>
          <a:p>
            <a:r>
              <a:rPr lang="en-US"/>
              <a:t>Beginning Customer Inventory</a:t>
            </a:r>
          </a:p>
        </p:txBody>
      </p:sp>
      <p:sp>
        <p:nvSpPr>
          <p:cNvPr id="36867" name="Rectangle 3"/>
          <p:cNvSpPr>
            <a:spLocks noChangeArrowheads="1"/>
          </p:cNvSpPr>
          <p:nvPr/>
        </p:nvSpPr>
        <p:spPr bwMode="auto">
          <a:xfrm>
            <a:off x="228600" y="762000"/>
            <a:ext cx="8763000" cy="54102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251450" algn="l"/>
                <a:tab pos="6627813" algn="l"/>
              </a:tabLst>
            </a:pPr>
            <a:r>
              <a:rPr kumimoji="1" lang="en-US" sz="3200"/>
              <a:t>Products</a:t>
            </a:r>
            <a:br>
              <a:rPr kumimoji="1" lang="en-US" sz="3200"/>
            </a:br>
            <a:r>
              <a:rPr kumimoji="1" lang="en-US" sz="3200"/>
              <a:t>	Garbanzo	Pinto	Red 	White</a:t>
            </a:r>
          </a:p>
          <a:p>
            <a:pPr marL="342900" indent="-342900">
              <a:spcBef>
                <a:spcPct val="20000"/>
              </a:spcBef>
              <a:tabLst>
                <a:tab pos="912813" algn="l"/>
                <a:tab pos="1082675" algn="l"/>
                <a:tab pos="1997075" algn="l"/>
                <a:tab pos="3484563" algn="l"/>
                <a:tab pos="4344988" algn="l"/>
                <a:tab pos="5251450" algn="l"/>
                <a:tab pos="6627813" algn="l"/>
              </a:tabLst>
            </a:pPr>
            <a:r>
              <a:rPr kumimoji="1" lang="en-US" sz="3200"/>
              <a:t>Cust 1	13	 13		 20	 -</a:t>
            </a:r>
          </a:p>
          <a:p>
            <a:pPr marL="342900" indent="-342900">
              <a:spcBef>
                <a:spcPct val="20000"/>
              </a:spcBef>
              <a:tabLst>
                <a:tab pos="912813" algn="l"/>
                <a:tab pos="1082675" algn="l"/>
                <a:tab pos="1997075" algn="l"/>
                <a:tab pos="3484563" algn="l"/>
                <a:tab pos="4344988" algn="l"/>
                <a:tab pos="5251450" algn="l"/>
                <a:tab pos="6627813" algn="l"/>
              </a:tabLst>
            </a:pPr>
            <a:r>
              <a:rPr kumimoji="1" lang="en-US" sz="3200"/>
              <a:t>Cust 2	8	 20		 20	 -</a:t>
            </a:r>
          </a:p>
          <a:p>
            <a:pPr marL="342900" indent="-342900">
              <a:spcBef>
                <a:spcPct val="20000"/>
              </a:spcBef>
              <a:tabLst>
                <a:tab pos="912813" algn="l"/>
                <a:tab pos="1082675" algn="l"/>
                <a:tab pos="1997075" algn="l"/>
                <a:tab pos="3484563" algn="l"/>
                <a:tab pos="4344988" algn="l"/>
                <a:tab pos="5251450" algn="l"/>
                <a:tab pos="6627813" algn="l"/>
              </a:tabLst>
            </a:pPr>
            <a:r>
              <a:rPr kumimoji="1" lang="en-US" sz="3200"/>
              <a:t>Cust 3	20	 -		 20	 -</a:t>
            </a:r>
          </a:p>
          <a:p>
            <a:pPr marL="342900" indent="-342900">
              <a:spcBef>
                <a:spcPct val="20000"/>
              </a:spcBef>
              <a:tabLst>
                <a:tab pos="912813" algn="l"/>
                <a:tab pos="1082675" algn="l"/>
                <a:tab pos="1997075" algn="l"/>
                <a:tab pos="3484563" algn="l"/>
                <a:tab pos="4344988" algn="l"/>
                <a:tab pos="5251450" algn="l"/>
                <a:tab pos="6627813" algn="l"/>
              </a:tabLst>
            </a:pPr>
            <a:r>
              <a:rPr kumimoji="1" lang="en-US" sz="3200"/>
              <a:t>Cust 4	11	 10		 20	 -</a:t>
            </a:r>
          </a:p>
          <a:p>
            <a:pPr marL="342900" indent="-342900">
              <a:spcBef>
                <a:spcPct val="20000"/>
              </a:spcBef>
              <a:tabLst>
                <a:tab pos="912813" algn="l"/>
                <a:tab pos="1082675" algn="l"/>
                <a:tab pos="1997075" algn="l"/>
                <a:tab pos="3484563" algn="l"/>
                <a:tab pos="4344988" algn="l"/>
                <a:tab pos="5251450" algn="l"/>
                <a:tab pos="6627813" algn="l"/>
              </a:tabLst>
            </a:pPr>
            <a:r>
              <a:rPr kumimoji="1" lang="en-US" sz="3200"/>
              <a:t>Cust 5	-	 -		 -	28</a:t>
            </a:r>
          </a:p>
          <a:p>
            <a:pPr marL="342900" indent="-342900">
              <a:spcBef>
                <a:spcPct val="20000"/>
              </a:spcBef>
              <a:tabLst>
                <a:tab pos="912813" algn="l"/>
                <a:tab pos="1082675" algn="l"/>
                <a:tab pos="1997075" algn="l"/>
                <a:tab pos="3484563" algn="l"/>
                <a:tab pos="4344988" algn="l"/>
                <a:tab pos="5251450" algn="l"/>
                <a:tab pos="6627813" algn="l"/>
              </a:tabLst>
            </a:pPr>
            <a:r>
              <a:rPr kumimoji="1" lang="en-US" sz="3200"/>
              <a:t>Cust 6	11	 10		 -	 -</a:t>
            </a:r>
          </a:p>
          <a:p>
            <a:pPr marL="342900" indent="-342900">
              <a:spcBef>
                <a:spcPct val="20000"/>
              </a:spcBef>
              <a:tabLst>
                <a:tab pos="912813" algn="l"/>
                <a:tab pos="1082675" algn="l"/>
                <a:tab pos="1997075" algn="l"/>
                <a:tab pos="3484563" algn="l"/>
                <a:tab pos="4344988" algn="l"/>
                <a:tab pos="5251450" algn="l"/>
                <a:tab pos="6627813" algn="l"/>
              </a:tabLst>
            </a:pPr>
            <a:endParaRPr kumimoji="1" lang="en-US" sz="1600"/>
          </a:p>
          <a:p>
            <a:pPr marL="342900" indent="-342900">
              <a:spcBef>
                <a:spcPct val="20000"/>
              </a:spcBef>
              <a:tabLst>
                <a:tab pos="912813" algn="l"/>
                <a:tab pos="1082675" algn="l"/>
                <a:tab pos="1997075" algn="l"/>
                <a:tab pos="3484563" algn="l"/>
                <a:tab pos="4344988" algn="l"/>
                <a:tab pos="5251450" algn="l"/>
                <a:tab pos="6627813" algn="l"/>
              </a:tabLst>
            </a:pPr>
            <a:endParaRPr kumimoji="1" lang="en-US" sz="3200"/>
          </a:p>
          <a:p>
            <a:pPr marL="342900" indent="-342900">
              <a:spcBef>
                <a:spcPct val="20000"/>
              </a:spcBef>
              <a:tabLst>
                <a:tab pos="912813" algn="l"/>
                <a:tab pos="1082675" algn="l"/>
                <a:tab pos="1997075" algn="l"/>
                <a:tab pos="3484563" algn="l"/>
                <a:tab pos="4344988" algn="l"/>
                <a:tab pos="5251450" algn="l"/>
                <a:tab pos="6627813" algn="l"/>
              </a:tabLst>
            </a:pPr>
            <a:endParaRPr kumimoji="1" lang="en-US" sz="3200"/>
          </a:p>
        </p:txBody>
      </p:sp>
      <p:sp>
        <p:nvSpPr>
          <p:cNvPr id="36868" name="Rectangle 4"/>
          <p:cNvSpPr>
            <a:spLocks noChangeArrowheads="1"/>
          </p:cNvSpPr>
          <p:nvPr/>
        </p:nvSpPr>
        <p:spPr bwMode="auto">
          <a:xfrm>
            <a:off x="4038600" y="838200"/>
            <a:ext cx="41275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6869" name="Oval 5"/>
          <p:cNvSpPr>
            <a:spLocks noChangeArrowheads="1"/>
          </p:cNvSpPr>
          <p:nvPr/>
        </p:nvSpPr>
        <p:spPr bwMode="auto">
          <a:xfrm>
            <a:off x="5867400" y="838200"/>
            <a:ext cx="41275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6870" name="AutoShape 6"/>
          <p:cNvSpPr>
            <a:spLocks noChangeArrowheads="1"/>
          </p:cNvSpPr>
          <p:nvPr/>
        </p:nvSpPr>
        <p:spPr bwMode="auto">
          <a:xfrm>
            <a:off x="2028825" y="838200"/>
            <a:ext cx="409575" cy="457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6871" name="Rectangle 7"/>
          <p:cNvSpPr>
            <a:spLocks noChangeArrowheads="1"/>
          </p:cNvSpPr>
          <p:nvPr/>
        </p:nvSpPr>
        <p:spPr bwMode="auto">
          <a:xfrm>
            <a:off x="7391400" y="609600"/>
            <a:ext cx="33655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1"/>
          </p:nvPr>
        </p:nvSpPr>
        <p:spPr/>
        <p:txBody>
          <a:bodyPr/>
          <a:lstStyle/>
          <a:p>
            <a:r>
              <a:rPr lang="en-US"/>
              <a:t>Copyright © Goldratt Schools, 2005</a:t>
            </a:r>
          </a:p>
        </p:txBody>
      </p:sp>
      <p:sp>
        <p:nvSpPr>
          <p:cNvPr id="11" name="Slide Number Placeholder 4"/>
          <p:cNvSpPr>
            <a:spLocks noGrp="1"/>
          </p:cNvSpPr>
          <p:nvPr>
            <p:ph type="sldNum" sz="quarter" idx="12"/>
          </p:nvPr>
        </p:nvSpPr>
        <p:spPr/>
        <p:txBody>
          <a:bodyPr/>
          <a:lstStyle/>
          <a:p>
            <a:fld id="{E05C0988-D922-4C39-9B5C-D6BA4C140111}" type="slidenum">
              <a:rPr lang="en-US"/>
              <a:pPr/>
              <a:t>17</a:t>
            </a:fld>
            <a:endParaRPr lang="en-US"/>
          </a:p>
        </p:txBody>
      </p:sp>
      <p:sp>
        <p:nvSpPr>
          <p:cNvPr id="37890" name="Rectangle 2"/>
          <p:cNvSpPr>
            <a:spLocks noGrp="1" noChangeArrowheads="1"/>
          </p:cNvSpPr>
          <p:nvPr>
            <p:ph type="title"/>
          </p:nvPr>
        </p:nvSpPr>
        <p:spPr/>
        <p:txBody>
          <a:bodyPr/>
          <a:lstStyle/>
          <a:p>
            <a:r>
              <a:rPr lang="en-US"/>
              <a:t>Order Tracking Sheet Customer _____</a:t>
            </a:r>
          </a:p>
        </p:txBody>
      </p:sp>
      <p:sp>
        <p:nvSpPr>
          <p:cNvPr id="37891" name="Rectangle 3"/>
          <p:cNvSpPr>
            <a:spLocks noChangeArrowheads="1"/>
          </p:cNvSpPr>
          <p:nvPr/>
        </p:nvSpPr>
        <p:spPr bwMode="auto">
          <a:xfrm>
            <a:off x="0" y="685800"/>
            <a:ext cx="9144000" cy="54102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To Be 				Products					</a:t>
            </a:r>
            <a:br>
              <a:rPr kumimoji="1" lang="en-US" sz="2800"/>
            </a:br>
            <a:r>
              <a:rPr kumimoji="1" lang="en-US" sz="2800"/>
              <a:t>Delivered</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End Wk	Garbanzo	Pinto	Red 	White	Total</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Wk 1 		______	______	_____ 	____	____ Wk 2 		______	______	_____ 	____	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Wk 3 		______	______	_____ 	____	____ Wk 4 		______	______	_____ 	____	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Wk 5 		______	______	_____ 	____	____ Wk 6 		______	______	_____ 	____	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Wk 7 		______	______	_____ 	____	____ Wk 8 		______	______	_____ 	____	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Wk 9 		______	______	_____ 	____	____</a:t>
            </a:r>
          </a:p>
          <a:p>
            <a:pPr>
              <a:spcBef>
                <a:spcPct val="20000"/>
              </a:spcBef>
              <a:tabLst>
                <a:tab pos="912813" algn="l"/>
                <a:tab pos="1082675" algn="l"/>
                <a:tab pos="1376363" algn="l"/>
                <a:tab pos="1600200" algn="l"/>
                <a:tab pos="3321050" algn="l"/>
                <a:tab pos="5027613" algn="l"/>
                <a:tab pos="6508750" algn="l"/>
                <a:tab pos="6627813" algn="l"/>
                <a:tab pos="7778750" algn="l"/>
              </a:tabLst>
            </a:pPr>
            <a:endParaRPr kumimoji="1" lang="en-US" sz="2800"/>
          </a:p>
          <a:p>
            <a:pPr>
              <a:spcBef>
                <a:spcPct val="20000"/>
              </a:spcBef>
              <a:tabLst>
                <a:tab pos="912813" algn="l"/>
                <a:tab pos="1082675" algn="l"/>
                <a:tab pos="1376363" algn="l"/>
                <a:tab pos="1600200" algn="l"/>
                <a:tab pos="3321050" algn="l"/>
                <a:tab pos="5027613" algn="l"/>
                <a:tab pos="6508750" algn="l"/>
                <a:tab pos="6627813" algn="l"/>
                <a:tab pos="7778750" algn="l"/>
              </a:tabLst>
            </a:pPr>
            <a:endParaRPr kumimoji="1" lang="en-US" sz="3200"/>
          </a:p>
        </p:txBody>
      </p:sp>
      <p:sp>
        <p:nvSpPr>
          <p:cNvPr id="37892" name="Rectangle 4"/>
          <p:cNvSpPr>
            <a:spLocks noChangeArrowheads="1"/>
          </p:cNvSpPr>
          <p:nvPr/>
        </p:nvSpPr>
        <p:spPr bwMode="auto">
          <a:xfrm>
            <a:off x="3657600" y="1219200"/>
            <a:ext cx="41275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7893" name="Oval 5"/>
          <p:cNvSpPr>
            <a:spLocks noChangeArrowheads="1"/>
          </p:cNvSpPr>
          <p:nvPr/>
        </p:nvSpPr>
        <p:spPr bwMode="auto">
          <a:xfrm>
            <a:off x="5334000" y="1219200"/>
            <a:ext cx="41275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7894" name="AutoShape 6"/>
          <p:cNvSpPr>
            <a:spLocks noChangeArrowheads="1"/>
          </p:cNvSpPr>
          <p:nvPr/>
        </p:nvSpPr>
        <p:spPr bwMode="auto">
          <a:xfrm>
            <a:off x="2028825" y="1219200"/>
            <a:ext cx="409575" cy="457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7895" name="Rectangle 7"/>
          <p:cNvSpPr>
            <a:spLocks noChangeArrowheads="1"/>
          </p:cNvSpPr>
          <p:nvPr/>
        </p:nvSpPr>
        <p:spPr bwMode="auto">
          <a:xfrm>
            <a:off x="6858000" y="990600"/>
            <a:ext cx="33655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7896" name="Text Box 8"/>
          <p:cNvSpPr txBox="1">
            <a:spLocks noChangeArrowheads="1"/>
          </p:cNvSpPr>
          <p:nvPr/>
        </p:nvSpPr>
        <p:spPr bwMode="auto">
          <a:xfrm>
            <a:off x="2209800" y="6578600"/>
            <a:ext cx="2438400" cy="274638"/>
          </a:xfrm>
          <a:prstGeom prst="rect">
            <a:avLst/>
          </a:prstGeom>
          <a:noFill/>
          <a:ln w="9525">
            <a:noFill/>
            <a:miter lim="800000"/>
            <a:headEnd/>
            <a:tailEnd/>
          </a:ln>
          <a:effectLst/>
        </p:spPr>
        <p:txBody>
          <a:bodyPr>
            <a:spAutoFit/>
          </a:bodyPr>
          <a:lstStyle/>
          <a:p>
            <a:pPr>
              <a:spcBef>
                <a:spcPct val="50000"/>
              </a:spcBef>
            </a:pPr>
            <a:r>
              <a:rPr lang="en-US" sz="1200"/>
              <a:t>Print 1 sheet  per customer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Weekly Order Sheets</a:t>
            </a:r>
          </a:p>
        </p:txBody>
      </p:sp>
      <p:sp>
        <p:nvSpPr>
          <p:cNvPr id="38915" name="Rectangle 3"/>
          <p:cNvSpPr>
            <a:spLocks noChangeArrowheads="1"/>
          </p:cNvSpPr>
          <p:nvPr/>
        </p:nvSpPr>
        <p:spPr bwMode="auto">
          <a:xfrm>
            <a:off x="0" y="685800"/>
            <a:ext cx="2819400" cy="29718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Customer  _______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Week ______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Order	 Quantity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Garbanzo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Pinto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Red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White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Total                 ______</a:t>
            </a:r>
            <a:endParaRPr kumimoji="1" lang="en-US" sz="1800"/>
          </a:p>
        </p:txBody>
      </p:sp>
      <p:sp>
        <p:nvSpPr>
          <p:cNvPr id="38916" name="Rectangle 4"/>
          <p:cNvSpPr>
            <a:spLocks noChangeArrowheads="1"/>
          </p:cNvSpPr>
          <p:nvPr/>
        </p:nvSpPr>
        <p:spPr bwMode="auto">
          <a:xfrm>
            <a:off x="420688" y="2184400"/>
            <a:ext cx="188912" cy="169863"/>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17" name="Oval 5"/>
          <p:cNvSpPr>
            <a:spLocks noChangeArrowheads="1"/>
          </p:cNvSpPr>
          <p:nvPr/>
        </p:nvSpPr>
        <p:spPr bwMode="auto">
          <a:xfrm>
            <a:off x="420688" y="2497138"/>
            <a:ext cx="188912" cy="1698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18" name="AutoShape 6"/>
          <p:cNvSpPr>
            <a:spLocks noChangeArrowheads="1"/>
          </p:cNvSpPr>
          <p:nvPr/>
        </p:nvSpPr>
        <p:spPr bwMode="auto">
          <a:xfrm>
            <a:off x="420688" y="1828800"/>
            <a:ext cx="185737" cy="169863"/>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8919" name="Rectangle 7"/>
          <p:cNvSpPr>
            <a:spLocks noChangeArrowheads="1"/>
          </p:cNvSpPr>
          <p:nvPr/>
        </p:nvSpPr>
        <p:spPr bwMode="auto">
          <a:xfrm>
            <a:off x="420688" y="2794000"/>
            <a:ext cx="153987" cy="25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24" name="Rectangle 12"/>
          <p:cNvSpPr>
            <a:spLocks noChangeArrowheads="1"/>
          </p:cNvSpPr>
          <p:nvPr/>
        </p:nvSpPr>
        <p:spPr bwMode="auto">
          <a:xfrm>
            <a:off x="3544888" y="2184400"/>
            <a:ext cx="188912" cy="169863"/>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25" name="Oval 13"/>
          <p:cNvSpPr>
            <a:spLocks noChangeArrowheads="1"/>
          </p:cNvSpPr>
          <p:nvPr/>
        </p:nvSpPr>
        <p:spPr bwMode="auto">
          <a:xfrm>
            <a:off x="3544888" y="2497138"/>
            <a:ext cx="188912" cy="1698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26" name="AutoShape 14"/>
          <p:cNvSpPr>
            <a:spLocks noChangeArrowheads="1"/>
          </p:cNvSpPr>
          <p:nvPr/>
        </p:nvSpPr>
        <p:spPr bwMode="auto">
          <a:xfrm>
            <a:off x="3544888" y="1828800"/>
            <a:ext cx="185737" cy="169863"/>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8927" name="Rectangle 15"/>
          <p:cNvSpPr>
            <a:spLocks noChangeArrowheads="1"/>
          </p:cNvSpPr>
          <p:nvPr/>
        </p:nvSpPr>
        <p:spPr bwMode="auto">
          <a:xfrm>
            <a:off x="3544888" y="2794000"/>
            <a:ext cx="153987" cy="25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29" name="Rectangle 17"/>
          <p:cNvSpPr>
            <a:spLocks noChangeArrowheads="1"/>
          </p:cNvSpPr>
          <p:nvPr/>
        </p:nvSpPr>
        <p:spPr bwMode="auto">
          <a:xfrm>
            <a:off x="6745288" y="2184400"/>
            <a:ext cx="188912" cy="169863"/>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30" name="Oval 18"/>
          <p:cNvSpPr>
            <a:spLocks noChangeArrowheads="1"/>
          </p:cNvSpPr>
          <p:nvPr/>
        </p:nvSpPr>
        <p:spPr bwMode="auto">
          <a:xfrm>
            <a:off x="6745288" y="2497138"/>
            <a:ext cx="188912" cy="1698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31" name="AutoShape 19"/>
          <p:cNvSpPr>
            <a:spLocks noChangeArrowheads="1"/>
          </p:cNvSpPr>
          <p:nvPr/>
        </p:nvSpPr>
        <p:spPr bwMode="auto">
          <a:xfrm>
            <a:off x="6745288" y="1828800"/>
            <a:ext cx="185737" cy="169863"/>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8932" name="Rectangle 20"/>
          <p:cNvSpPr>
            <a:spLocks noChangeArrowheads="1"/>
          </p:cNvSpPr>
          <p:nvPr/>
        </p:nvSpPr>
        <p:spPr bwMode="auto">
          <a:xfrm>
            <a:off x="6745288" y="2794000"/>
            <a:ext cx="153987" cy="25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34" name="Rectangle 22"/>
          <p:cNvSpPr>
            <a:spLocks noChangeArrowheads="1"/>
          </p:cNvSpPr>
          <p:nvPr/>
        </p:nvSpPr>
        <p:spPr bwMode="auto">
          <a:xfrm>
            <a:off x="420688" y="5308600"/>
            <a:ext cx="188912" cy="169863"/>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35" name="Oval 23"/>
          <p:cNvSpPr>
            <a:spLocks noChangeArrowheads="1"/>
          </p:cNvSpPr>
          <p:nvPr/>
        </p:nvSpPr>
        <p:spPr bwMode="auto">
          <a:xfrm>
            <a:off x="420688" y="5621338"/>
            <a:ext cx="188912" cy="1698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36" name="AutoShape 24"/>
          <p:cNvSpPr>
            <a:spLocks noChangeArrowheads="1"/>
          </p:cNvSpPr>
          <p:nvPr/>
        </p:nvSpPr>
        <p:spPr bwMode="auto">
          <a:xfrm>
            <a:off x="420688" y="4953000"/>
            <a:ext cx="185737" cy="169863"/>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8937" name="Rectangle 25"/>
          <p:cNvSpPr>
            <a:spLocks noChangeArrowheads="1"/>
          </p:cNvSpPr>
          <p:nvPr/>
        </p:nvSpPr>
        <p:spPr bwMode="auto">
          <a:xfrm>
            <a:off x="420688" y="5918200"/>
            <a:ext cx="153987" cy="25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39" name="Rectangle 27"/>
          <p:cNvSpPr>
            <a:spLocks noChangeArrowheads="1"/>
          </p:cNvSpPr>
          <p:nvPr/>
        </p:nvSpPr>
        <p:spPr bwMode="auto">
          <a:xfrm>
            <a:off x="3544888" y="5308600"/>
            <a:ext cx="188912" cy="169863"/>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40" name="Oval 28"/>
          <p:cNvSpPr>
            <a:spLocks noChangeArrowheads="1"/>
          </p:cNvSpPr>
          <p:nvPr/>
        </p:nvSpPr>
        <p:spPr bwMode="auto">
          <a:xfrm>
            <a:off x="3544888" y="5621338"/>
            <a:ext cx="188912" cy="1698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41" name="AutoShape 29"/>
          <p:cNvSpPr>
            <a:spLocks noChangeArrowheads="1"/>
          </p:cNvSpPr>
          <p:nvPr/>
        </p:nvSpPr>
        <p:spPr bwMode="auto">
          <a:xfrm>
            <a:off x="3544888" y="4953000"/>
            <a:ext cx="185737" cy="169863"/>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8942" name="Rectangle 30"/>
          <p:cNvSpPr>
            <a:spLocks noChangeArrowheads="1"/>
          </p:cNvSpPr>
          <p:nvPr/>
        </p:nvSpPr>
        <p:spPr bwMode="auto">
          <a:xfrm>
            <a:off x="3544888" y="5918200"/>
            <a:ext cx="153987" cy="25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44" name="Rectangle 32"/>
          <p:cNvSpPr>
            <a:spLocks noChangeArrowheads="1"/>
          </p:cNvSpPr>
          <p:nvPr/>
        </p:nvSpPr>
        <p:spPr bwMode="auto">
          <a:xfrm>
            <a:off x="6745288" y="5308600"/>
            <a:ext cx="188912" cy="169863"/>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45" name="Oval 33"/>
          <p:cNvSpPr>
            <a:spLocks noChangeArrowheads="1"/>
          </p:cNvSpPr>
          <p:nvPr/>
        </p:nvSpPr>
        <p:spPr bwMode="auto">
          <a:xfrm>
            <a:off x="6745288" y="5621338"/>
            <a:ext cx="188912" cy="1698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946" name="AutoShape 34"/>
          <p:cNvSpPr>
            <a:spLocks noChangeArrowheads="1"/>
          </p:cNvSpPr>
          <p:nvPr/>
        </p:nvSpPr>
        <p:spPr bwMode="auto">
          <a:xfrm>
            <a:off x="6745288" y="4953000"/>
            <a:ext cx="185737" cy="169863"/>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8947" name="Rectangle 35"/>
          <p:cNvSpPr>
            <a:spLocks noChangeArrowheads="1"/>
          </p:cNvSpPr>
          <p:nvPr/>
        </p:nvSpPr>
        <p:spPr bwMode="auto">
          <a:xfrm>
            <a:off x="6745288" y="5918200"/>
            <a:ext cx="153987" cy="25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8948" name="Line 36"/>
          <p:cNvSpPr>
            <a:spLocks noChangeShapeType="1"/>
          </p:cNvSpPr>
          <p:nvPr/>
        </p:nvSpPr>
        <p:spPr bwMode="auto">
          <a:xfrm>
            <a:off x="2971800" y="3505200"/>
            <a:ext cx="0" cy="381000"/>
          </a:xfrm>
          <a:prstGeom prst="line">
            <a:avLst/>
          </a:prstGeom>
          <a:noFill/>
          <a:ln w="9525">
            <a:solidFill>
              <a:schemeClr val="tx1"/>
            </a:solidFill>
            <a:round/>
            <a:headEnd/>
            <a:tailEnd/>
          </a:ln>
          <a:effectLst/>
        </p:spPr>
        <p:txBody>
          <a:bodyPr wrap="none" anchor="ctr"/>
          <a:lstStyle/>
          <a:p>
            <a:endParaRPr lang="en-US"/>
          </a:p>
        </p:txBody>
      </p:sp>
      <p:sp>
        <p:nvSpPr>
          <p:cNvPr id="38949" name="Line 37"/>
          <p:cNvSpPr>
            <a:spLocks noChangeShapeType="1"/>
          </p:cNvSpPr>
          <p:nvPr/>
        </p:nvSpPr>
        <p:spPr bwMode="auto">
          <a:xfrm>
            <a:off x="2743200" y="3683000"/>
            <a:ext cx="457200" cy="0"/>
          </a:xfrm>
          <a:prstGeom prst="line">
            <a:avLst/>
          </a:prstGeom>
          <a:noFill/>
          <a:ln w="9525">
            <a:solidFill>
              <a:schemeClr val="tx1"/>
            </a:solidFill>
            <a:round/>
            <a:headEnd/>
            <a:tailEnd/>
          </a:ln>
          <a:effectLst/>
        </p:spPr>
        <p:txBody>
          <a:bodyPr wrap="none" anchor="ctr"/>
          <a:lstStyle/>
          <a:p>
            <a:endParaRPr lang="en-US"/>
          </a:p>
        </p:txBody>
      </p:sp>
      <p:sp>
        <p:nvSpPr>
          <p:cNvPr id="38950" name="AutoShape 38"/>
          <p:cNvSpPr>
            <a:spLocks noChangeArrowheads="1"/>
          </p:cNvSpPr>
          <p:nvPr/>
        </p:nvSpPr>
        <p:spPr bwMode="auto">
          <a:xfrm>
            <a:off x="3548063" y="4953000"/>
            <a:ext cx="185737" cy="169863"/>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8952" name="Line 40"/>
          <p:cNvSpPr>
            <a:spLocks noChangeShapeType="1"/>
          </p:cNvSpPr>
          <p:nvPr/>
        </p:nvSpPr>
        <p:spPr bwMode="auto">
          <a:xfrm>
            <a:off x="6099175" y="3505200"/>
            <a:ext cx="0" cy="381000"/>
          </a:xfrm>
          <a:prstGeom prst="line">
            <a:avLst/>
          </a:prstGeom>
          <a:noFill/>
          <a:ln w="9525">
            <a:solidFill>
              <a:schemeClr val="tx1"/>
            </a:solidFill>
            <a:round/>
            <a:headEnd/>
            <a:tailEnd/>
          </a:ln>
          <a:effectLst/>
        </p:spPr>
        <p:txBody>
          <a:bodyPr wrap="none" anchor="ctr"/>
          <a:lstStyle/>
          <a:p>
            <a:endParaRPr lang="en-US"/>
          </a:p>
        </p:txBody>
      </p:sp>
      <p:sp>
        <p:nvSpPr>
          <p:cNvPr id="38953" name="Line 41"/>
          <p:cNvSpPr>
            <a:spLocks noChangeShapeType="1"/>
          </p:cNvSpPr>
          <p:nvPr/>
        </p:nvSpPr>
        <p:spPr bwMode="auto">
          <a:xfrm>
            <a:off x="5870575" y="3683000"/>
            <a:ext cx="457200" cy="0"/>
          </a:xfrm>
          <a:prstGeom prst="line">
            <a:avLst/>
          </a:prstGeom>
          <a:noFill/>
          <a:ln w="9525">
            <a:solidFill>
              <a:schemeClr val="tx1"/>
            </a:solidFill>
            <a:round/>
            <a:headEnd/>
            <a:tailEnd/>
          </a:ln>
          <a:effectLst/>
        </p:spPr>
        <p:txBody>
          <a:bodyPr wrap="none" anchor="ctr"/>
          <a:lstStyle/>
          <a:p>
            <a:endParaRPr lang="en-US"/>
          </a:p>
        </p:txBody>
      </p:sp>
      <p:sp>
        <p:nvSpPr>
          <p:cNvPr id="38954" name="Line 42"/>
          <p:cNvSpPr>
            <a:spLocks noChangeShapeType="1"/>
          </p:cNvSpPr>
          <p:nvPr/>
        </p:nvSpPr>
        <p:spPr bwMode="auto">
          <a:xfrm>
            <a:off x="2971800" y="431800"/>
            <a:ext cx="0" cy="381000"/>
          </a:xfrm>
          <a:prstGeom prst="line">
            <a:avLst/>
          </a:prstGeom>
          <a:noFill/>
          <a:ln w="9525">
            <a:solidFill>
              <a:schemeClr val="tx1"/>
            </a:solidFill>
            <a:round/>
            <a:headEnd/>
            <a:tailEnd/>
          </a:ln>
          <a:effectLst/>
        </p:spPr>
        <p:txBody>
          <a:bodyPr wrap="none" anchor="ctr"/>
          <a:lstStyle/>
          <a:p>
            <a:endParaRPr lang="en-US"/>
          </a:p>
        </p:txBody>
      </p:sp>
      <p:sp>
        <p:nvSpPr>
          <p:cNvPr id="38955" name="Line 43"/>
          <p:cNvSpPr>
            <a:spLocks noChangeShapeType="1"/>
          </p:cNvSpPr>
          <p:nvPr/>
        </p:nvSpPr>
        <p:spPr bwMode="auto">
          <a:xfrm>
            <a:off x="2743200" y="609600"/>
            <a:ext cx="457200" cy="0"/>
          </a:xfrm>
          <a:prstGeom prst="line">
            <a:avLst/>
          </a:prstGeom>
          <a:noFill/>
          <a:ln w="9525">
            <a:solidFill>
              <a:schemeClr val="tx1"/>
            </a:solidFill>
            <a:round/>
            <a:headEnd/>
            <a:tailEnd/>
          </a:ln>
          <a:effectLst/>
        </p:spPr>
        <p:txBody>
          <a:bodyPr wrap="none" anchor="ctr"/>
          <a:lstStyle/>
          <a:p>
            <a:endParaRPr lang="en-US"/>
          </a:p>
        </p:txBody>
      </p:sp>
      <p:sp>
        <p:nvSpPr>
          <p:cNvPr id="38956" name="Line 44"/>
          <p:cNvSpPr>
            <a:spLocks noChangeShapeType="1"/>
          </p:cNvSpPr>
          <p:nvPr/>
        </p:nvSpPr>
        <p:spPr bwMode="auto">
          <a:xfrm>
            <a:off x="6096000" y="431800"/>
            <a:ext cx="0" cy="381000"/>
          </a:xfrm>
          <a:prstGeom prst="line">
            <a:avLst/>
          </a:prstGeom>
          <a:noFill/>
          <a:ln w="9525">
            <a:solidFill>
              <a:schemeClr val="tx1"/>
            </a:solidFill>
            <a:round/>
            <a:headEnd/>
            <a:tailEnd/>
          </a:ln>
          <a:effectLst/>
        </p:spPr>
        <p:txBody>
          <a:bodyPr wrap="none" anchor="ctr"/>
          <a:lstStyle/>
          <a:p>
            <a:endParaRPr lang="en-US"/>
          </a:p>
        </p:txBody>
      </p:sp>
      <p:sp>
        <p:nvSpPr>
          <p:cNvPr id="38957" name="Line 45"/>
          <p:cNvSpPr>
            <a:spLocks noChangeShapeType="1"/>
          </p:cNvSpPr>
          <p:nvPr/>
        </p:nvSpPr>
        <p:spPr bwMode="auto">
          <a:xfrm>
            <a:off x="5867400" y="609600"/>
            <a:ext cx="457200" cy="0"/>
          </a:xfrm>
          <a:prstGeom prst="line">
            <a:avLst/>
          </a:prstGeom>
          <a:noFill/>
          <a:ln w="9525">
            <a:solidFill>
              <a:schemeClr val="tx1"/>
            </a:solidFill>
            <a:round/>
            <a:headEnd/>
            <a:tailEnd/>
          </a:ln>
          <a:effectLst/>
        </p:spPr>
        <p:txBody>
          <a:bodyPr wrap="none" anchor="ctr"/>
          <a:lstStyle/>
          <a:p>
            <a:endParaRPr lang="en-US"/>
          </a:p>
        </p:txBody>
      </p:sp>
      <p:sp>
        <p:nvSpPr>
          <p:cNvPr id="38958" name="Line 46"/>
          <p:cNvSpPr>
            <a:spLocks noChangeShapeType="1"/>
          </p:cNvSpPr>
          <p:nvPr/>
        </p:nvSpPr>
        <p:spPr bwMode="auto">
          <a:xfrm>
            <a:off x="9144000" y="3505200"/>
            <a:ext cx="0" cy="381000"/>
          </a:xfrm>
          <a:prstGeom prst="line">
            <a:avLst/>
          </a:prstGeom>
          <a:noFill/>
          <a:ln w="9525">
            <a:solidFill>
              <a:schemeClr val="tx1"/>
            </a:solidFill>
            <a:round/>
            <a:headEnd/>
            <a:tailEnd/>
          </a:ln>
          <a:effectLst/>
        </p:spPr>
        <p:txBody>
          <a:bodyPr wrap="none" anchor="ctr"/>
          <a:lstStyle/>
          <a:p>
            <a:endParaRPr lang="en-US"/>
          </a:p>
        </p:txBody>
      </p:sp>
      <p:sp>
        <p:nvSpPr>
          <p:cNvPr id="38959" name="Line 47"/>
          <p:cNvSpPr>
            <a:spLocks noChangeShapeType="1"/>
          </p:cNvSpPr>
          <p:nvPr/>
        </p:nvSpPr>
        <p:spPr bwMode="auto">
          <a:xfrm>
            <a:off x="8915400" y="3683000"/>
            <a:ext cx="457200" cy="0"/>
          </a:xfrm>
          <a:prstGeom prst="line">
            <a:avLst/>
          </a:prstGeom>
          <a:noFill/>
          <a:ln w="9525">
            <a:solidFill>
              <a:schemeClr val="tx1"/>
            </a:solidFill>
            <a:round/>
            <a:headEnd/>
            <a:tailEnd/>
          </a:ln>
          <a:effectLst/>
        </p:spPr>
        <p:txBody>
          <a:bodyPr wrap="none" anchor="ctr"/>
          <a:lstStyle/>
          <a:p>
            <a:endParaRPr lang="en-US"/>
          </a:p>
        </p:txBody>
      </p:sp>
      <p:sp>
        <p:nvSpPr>
          <p:cNvPr id="38960" name="Line 48"/>
          <p:cNvSpPr>
            <a:spLocks noChangeShapeType="1"/>
          </p:cNvSpPr>
          <p:nvPr/>
        </p:nvSpPr>
        <p:spPr bwMode="auto">
          <a:xfrm>
            <a:off x="0" y="3505200"/>
            <a:ext cx="0" cy="381000"/>
          </a:xfrm>
          <a:prstGeom prst="line">
            <a:avLst/>
          </a:prstGeom>
          <a:noFill/>
          <a:ln w="9525">
            <a:solidFill>
              <a:schemeClr val="tx1"/>
            </a:solidFill>
            <a:round/>
            <a:headEnd/>
            <a:tailEnd/>
          </a:ln>
          <a:effectLst/>
        </p:spPr>
        <p:txBody>
          <a:bodyPr wrap="none" anchor="ctr"/>
          <a:lstStyle/>
          <a:p>
            <a:endParaRPr lang="en-US"/>
          </a:p>
        </p:txBody>
      </p:sp>
      <p:sp>
        <p:nvSpPr>
          <p:cNvPr id="38961" name="Line 49"/>
          <p:cNvSpPr>
            <a:spLocks noChangeShapeType="1"/>
          </p:cNvSpPr>
          <p:nvPr/>
        </p:nvSpPr>
        <p:spPr bwMode="auto">
          <a:xfrm>
            <a:off x="-228600" y="3683000"/>
            <a:ext cx="457200" cy="0"/>
          </a:xfrm>
          <a:prstGeom prst="line">
            <a:avLst/>
          </a:prstGeom>
          <a:noFill/>
          <a:ln w="9525">
            <a:solidFill>
              <a:schemeClr val="tx1"/>
            </a:solidFill>
            <a:round/>
            <a:headEnd/>
            <a:tailEnd/>
          </a:ln>
          <a:effectLst/>
        </p:spPr>
        <p:txBody>
          <a:bodyPr wrap="none" anchor="ctr"/>
          <a:lstStyle/>
          <a:p>
            <a:endParaRPr lang="en-US"/>
          </a:p>
        </p:txBody>
      </p:sp>
      <p:sp>
        <p:nvSpPr>
          <p:cNvPr id="38962" name="Line 50"/>
          <p:cNvSpPr>
            <a:spLocks noChangeShapeType="1"/>
          </p:cNvSpPr>
          <p:nvPr/>
        </p:nvSpPr>
        <p:spPr bwMode="auto">
          <a:xfrm>
            <a:off x="2971800" y="6705600"/>
            <a:ext cx="0" cy="381000"/>
          </a:xfrm>
          <a:prstGeom prst="line">
            <a:avLst/>
          </a:prstGeom>
          <a:noFill/>
          <a:ln w="9525">
            <a:solidFill>
              <a:schemeClr val="tx1"/>
            </a:solidFill>
            <a:round/>
            <a:headEnd/>
            <a:tailEnd/>
          </a:ln>
          <a:effectLst/>
        </p:spPr>
        <p:txBody>
          <a:bodyPr wrap="none" anchor="ctr"/>
          <a:lstStyle/>
          <a:p>
            <a:endParaRPr lang="en-US"/>
          </a:p>
        </p:txBody>
      </p:sp>
      <p:sp>
        <p:nvSpPr>
          <p:cNvPr id="38963" name="Line 51"/>
          <p:cNvSpPr>
            <a:spLocks noChangeShapeType="1"/>
          </p:cNvSpPr>
          <p:nvPr/>
        </p:nvSpPr>
        <p:spPr bwMode="auto">
          <a:xfrm>
            <a:off x="2743200" y="6883400"/>
            <a:ext cx="457200" cy="0"/>
          </a:xfrm>
          <a:prstGeom prst="line">
            <a:avLst/>
          </a:prstGeom>
          <a:noFill/>
          <a:ln w="9525">
            <a:solidFill>
              <a:schemeClr val="tx1"/>
            </a:solidFill>
            <a:round/>
            <a:headEnd/>
            <a:tailEnd/>
          </a:ln>
          <a:effectLst/>
        </p:spPr>
        <p:txBody>
          <a:bodyPr wrap="none" anchor="ctr"/>
          <a:lstStyle/>
          <a:p>
            <a:endParaRPr lang="en-US"/>
          </a:p>
        </p:txBody>
      </p:sp>
      <p:sp>
        <p:nvSpPr>
          <p:cNvPr id="38964" name="Line 52"/>
          <p:cNvSpPr>
            <a:spLocks noChangeShapeType="1"/>
          </p:cNvSpPr>
          <p:nvPr/>
        </p:nvSpPr>
        <p:spPr bwMode="auto">
          <a:xfrm>
            <a:off x="6096000" y="6705600"/>
            <a:ext cx="0" cy="381000"/>
          </a:xfrm>
          <a:prstGeom prst="line">
            <a:avLst/>
          </a:prstGeom>
          <a:noFill/>
          <a:ln w="9525">
            <a:solidFill>
              <a:schemeClr val="tx1"/>
            </a:solidFill>
            <a:round/>
            <a:headEnd/>
            <a:tailEnd/>
          </a:ln>
          <a:effectLst/>
        </p:spPr>
        <p:txBody>
          <a:bodyPr wrap="none" anchor="ctr"/>
          <a:lstStyle/>
          <a:p>
            <a:endParaRPr lang="en-US"/>
          </a:p>
        </p:txBody>
      </p:sp>
      <p:sp>
        <p:nvSpPr>
          <p:cNvPr id="38965" name="Line 53"/>
          <p:cNvSpPr>
            <a:spLocks noChangeShapeType="1"/>
          </p:cNvSpPr>
          <p:nvPr/>
        </p:nvSpPr>
        <p:spPr bwMode="auto">
          <a:xfrm>
            <a:off x="5867400" y="6883400"/>
            <a:ext cx="457200" cy="0"/>
          </a:xfrm>
          <a:prstGeom prst="line">
            <a:avLst/>
          </a:prstGeom>
          <a:noFill/>
          <a:ln w="9525">
            <a:solidFill>
              <a:schemeClr val="tx1"/>
            </a:solidFill>
            <a:round/>
            <a:headEnd/>
            <a:tailEnd/>
          </a:ln>
          <a:effectLst/>
        </p:spPr>
        <p:txBody>
          <a:bodyPr wrap="none" anchor="ctr"/>
          <a:lstStyle/>
          <a:p>
            <a:endParaRPr lang="en-US"/>
          </a:p>
        </p:txBody>
      </p:sp>
      <p:sp>
        <p:nvSpPr>
          <p:cNvPr id="38966" name="Text Box 54"/>
          <p:cNvSpPr txBox="1">
            <a:spLocks noChangeArrowheads="1"/>
          </p:cNvSpPr>
          <p:nvPr/>
        </p:nvSpPr>
        <p:spPr bwMode="auto">
          <a:xfrm>
            <a:off x="2209800" y="6578600"/>
            <a:ext cx="2438400" cy="228600"/>
          </a:xfrm>
          <a:prstGeom prst="rect">
            <a:avLst/>
          </a:prstGeom>
          <a:noFill/>
          <a:ln w="9525">
            <a:noFill/>
            <a:miter lim="800000"/>
            <a:headEnd/>
            <a:tailEnd/>
          </a:ln>
          <a:effectLst/>
        </p:spPr>
        <p:txBody>
          <a:bodyPr>
            <a:spAutoFit/>
          </a:bodyPr>
          <a:lstStyle/>
          <a:p>
            <a:pPr>
              <a:spcBef>
                <a:spcPct val="50000"/>
              </a:spcBef>
            </a:pPr>
            <a:r>
              <a:rPr lang="en-US" sz="900"/>
              <a:t>Print 2 sheets per customer</a:t>
            </a:r>
          </a:p>
        </p:txBody>
      </p:sp>
      <p:sp>
        <p:nvSpPr>
          <p:cNvPr id="38967" name="Rectangle 55"/>
          <p:cNvSpPr>
            <a:spLocks noChangeArrowheads="1"/>
          </p:cNvSpPr>
          <p:nvPr/>
        </p:nvSpPr>
        <p:spPr bwMode="auto">
          <a:xfrm>
            <a:off x="3200400" y="685800"/>
            <a:ext cx="2819400" cy="29718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Customer  _______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Week ______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Order	 Quantity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Garbanzo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Pinto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Red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White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Total                 ______</a:t>
            </a:r>
            <a:endParaRPr kumimoji="1" lang="en-US" sz="1800"/>
          </a:p>
        </p:txBody>
      </p:sp>
      <p:sp>
        <p:nvSpPr>
          <p:cNvPr id="38968" name="Rectangle 56"/>
          <p:cNvSpPr>
            <a:spLocks noChangeArrowheads="1"/>
          </p:cNvSpPr>
          <p:nvPr/>
        </p:nvSpPr>
        <p:spPr bwMode="auto">
          <a:xfrm>
            <a:off x="6248400" y="685800"/>
            <a:ext cx="2819400" cy="29718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Customer  _______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Week ______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Order	 Quantity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Garbanzo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Pinto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Red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White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Total                 ______</a:t>
            </a:r>
            <a:endParaRPr kumimoji="1" lang="en-US" sz="1800"/>
          </a:p>
        </p:txBody>
      </p:sp>
      <p:sp>
        <p:nvSpPr>
          <p:cNvPr id="38969" name="Rectangle 57"/>
          <p:cNvSpPr>
            <a:spLocks noChangeArrowheads="1"/>
          </p:cNvSpPr>
          <p:nvPr/>
        </p:nvSpPr>
        <p:spPr bwMode="auto">
          <a:xfrm>
            <a:off x="0" y="3810000"/>
            <a:ext cx="2819400" cy="29718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Customer  _______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Week ______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Order	 Quantity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Garbanzo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Pinto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Red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White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Total                 ______</a:t>
            </a:r>
            <a:endParaRPr kumimoji="1" lang="en-US" sz="1800"/>
          </a:p>
        </p:txBody>
      </p:sp>
      <p:sp>
        <p:nvSpPr>
          <p:cNvPr id="38970" name="Rectangle 58"/>
          <p:cNvSpPr>
            <a:spLocks noChangeArrowheads="1"/>
          </p:cNvSpPr>
          <p:nvPr/>
        </p:nvSpPr>
        <p:spPr bwMode="auto">
          <a:xfrm>
            <a:off x="3200400" y="3810000"/>
            <a:ext cx="2819400" cy="29718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Customer  _______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Week ______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Order	 Quantity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Garbanzo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Pinto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Red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White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Total                 ______</a:t>
            </a:r>
            <a:endParaRPr kumimoji="1" lang="en-US" sz="1800"/>
          </a:p>
        </p:txBody>
      </p:sp>
      <p:sp>
        <p:nvSpPr>
          <p:cNvPr id="38971" name="Rectangle 59"/>
          <p:cNvSpPr>
            <a:spLocks noChangeArrowheads="1"/>
          </p:cNvSpPr>
          <p:nvPr/>
        </p:nvSpPr>
        <p:spPr bwMode="auto">
          <a:xfrm>
            <a:off x="6248400" y="3810000"/>
            <a:ext cx="2819400" cy="29718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Customer  _______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Week ______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Order	 Quantity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Garbanzo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Pinto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Red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	White      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1600"/>
              <a:t>Total                 ______</a:t>
            </a:r>
            <a:endParaRPr kumimoji="1" lang="en-US"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p:txBody>
          <a:bodyPr/>
          <a:lstStyle/>
          <a:p>
            <a:r>
              <a:rPr lang="en-US"/>
              <a:t>Copyright © Goldratt Schools, 2005</a:t>
            </a:r>
          </a:p>
        </p:txBody>
      </p:sp>
      <p:sp>
        <p:nvSpPr>
          <p:cNvPr id="7" name="Slide Number Placeholder 4"/>
          <p:cNvSpPr>
            <a:spLocks noGrp="1"/>
          </p:cNvSpPr>
          <p:nvPr>
            <p:ph type="sldNum" sz="quarter" idx="12"/>
          </p:nvPr>
        </p:nvSpPr>
        <p:spPr/>
        <p:txBody>
          <a:bodyPr/>
          <a:lstStyle/>
          <a:p>
            <a:fld id="{1F9CC720-427D-4305-B3DB-88A94B6D8A00}" type="slidenum">
              <a:rPr lang="en-US"/>
              <a:pPr/>
              <a:t>19</a:t>
            </a:fld>
            <a:endParaRPr lang="en-US"/>
          </a:p>
        </p:txBody>
      </p:sp>
      <p:sp>
        <p:nvSpPr>
          <p:cNvPr id="41986" name="Rectangle 2"/>
          <p:cNvSpPr>
            <a:spLocks noGrp="1" noChangeArrowheads="1"/>
          </p:cNvSpPr>
          <p:nvPr>
            <p:ph type="title"/>
          </p:nvPr>
        </p:nvSpPr>
        <p:spPr/>
        <p:txBody>
          <a:bodyPr/>
          <a:lstStyle/>
          <a:p>
            <a:r>
              <a:rPr lang="en-US"/>
              <a:t>Financial Sheet      Customer_____</a:t>
            </a:r>
          </a:p>
        </p:txBody>
      </p:sp>
      <p:sp>
        <p:nvSpPr>
          <p:cNvPr id="41987" name="Rectangle 3"/>
          <p:cNvSpPr>
            <a:spLocks noChangeArrowheads="1"/>
          </p:cNvSpPr>
          <p:nvPr/>
        </p:nvSpPr>
        <p:spPr bwMode="auto">
          <a:xfrm>
            <a:off x="0" y="685800"/>
            <a:ext cx="9144000" cy="54102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Customers Keep Track of their books.</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Wk____	(Number Sold X $20) -(Inventory X$1)= Profit</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1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2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3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4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5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endParaRPr kumimoji="1" lang="en-US" sz="2800"/>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					        Week Total Profit $_______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                                      Average Daily Profit $_____</a:t>
            </a:r>
            <a:br>
              <a:rPr kumimoji="1" lang="en-US" sz="2800"/>
            </a:br>
            <a:r>
              <a:rPr kumimoji="1" lang="en-US" sz="2800"/>
              <a:t>			</a:t>
            </a:r>
            <a:r>
              <a:rPr kumimoji="1" lang="en-US" sz="2800" b="1">
                <a:solidFill>
                  <a:srgbClr val="FF3300"/>
                </a:solidFill>
              </a:rPr>
              <a:t>Penalty For Lost Sale -$500 EACH! </a:t>
            </a:r>
            <a:br>
              <a:rPr kumimoji="1" lang="en-US" sz="2800" b="1">
                <a:solidFill>
                  <a:srgbClr val="FF3300"/>
                </a:solidFill>
              </a:rPr>
            </a:br>
            <a:r>
              <a:rPr kumimoji="1" lang="en-US" sz="2800" b="1">
                <a:solidFill>
                  <a:srgbClr val="FF3300"/>
                </a:solidFill>
              </a:rPr>
              <a:t>					Complain Loudly!</a:t>
            </a:r>
            <a:endParaRPr kumimoji="1" lang="en-US" sz="2800"/>
          </a:p>
          <a:p>
            <a:pPr>
              <a:spcBef>
                <a:spcPct val="20000"/>
              </a:spcBef>
              <a:tabLst>
                <a:tab pos="912813" algn="l"/>
                <a:tab pos="1082675" algn="l"/>
                <a:tab pos="1376363" algn="l"/>
                <a:tab pos="1600200" algn="l"/>
                <a:tab pos="3321050" algn="l"/>
                <a:tab pos="5027613" algn="l"/>
                <a:tab pos="6508750" algn="l"/>
                <a:tab pos="6627813" algn="l"/>
                <a:tab pos="7778750" algn="l"/>
              </a:tabLst>
            </a:pPr>
            <a:endParaRPr kumimoji="1" lang="en-US" sz="3200"/>
          </a:p>
        </p:txBody>
      </p:sp>
      <p:sp>
        <p:nvSpPr>
          <p:cNvPr id="41992" name="Text Box 8"/>
          <p:cNvSpPr txBox="1">
            <a:spLocks noChangeArrowheads="1"/>
          </p:cNvSpPr>
          <p:nvPr/>
        </p:nvSpPr>
        <p:spPr bwMode="auto">
          <a:xfrm>
            <a:off x="2209800" y="6583363"/>
            <a:ext cx="2438400" cy="274637"/>
          </a:xfrm>
          <a:prstGeom prst="rect">
            <a:avLst/>
          </a:prstGeom>
          <a:noFill/>
          <a:ln w="9525">
            <a:noFill/>
            <a:miter lim="800000"/>
            <a:headEnd/>
            <a:tailEnd/>
          </a:ln>
          <a:effectLst/>
        </p:spPr>
        <p:txBody>
          <a:bodyPr>
            <a:spAutoFit/>
          </a:bodyPr>
          <a:lstStyle/>
          <a:p>
            <a:pPr>
              <a:spcBef>
                <a:spcPct val="50000"/>
              </a:spcBef>
            </a:pPr>
            <a:r>
              <a:rPr lang="en-US" sz="1200"/>
              <a:t>Print 10 sheets per customer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 Goldratt Schools, 2005</a:t>
            </a:r>
          </a:p>
        </p:txBody>
      </p:sp>
      <p:sp>
        <p:nvSpPr>
          <p:cNvPr id="6" name="Slide Number Placeholder 5"/>
          <p:cNvSpPr>
            <a:spLocks noGrp="1"/>
          </p:cNvSpPr>
          <p:nvPr>
            <p:ph type="sldNum" sz="quarter" idx="12"/>
          </p:nvPr>
        </p:nvSpPr>
        <p:spPr/>
        <p:txBody>
          <a:bodyPr/>
          <a:lstStyle/>
          <a:p>
            <a:fld id="{4575C322-DC7F-4A05-AAC9-A9CC1A1B362C}" type="slidenum">
              <a:rPr lang="en-US"/>
              <a:pPr/>
              <a:t>2</a:t>
            </a:fld>
            <a:endParaRPr lang="en-US"/>
          </a:p>
        </p:txBody>
      </p:sp>
      <p:sp>
        <p:nvSpPr>
          <p:cNvPr id="51202" name="Rectangle 2"/>
          <p:cNvSpPr>
            <a:spLocks noGrp="1" noChangeArrowheads="1"/>
          </p:cNvSpPr>
          <p:nvPr>
            <p:ph type="title"/>
          </p:nvPr>
        </p:nvSpPr>
        <p:spPr/>
        <p:txBody>
          <a:bodyPr/>
          <a:lstStyle/>
          <a:p>
            <a:r>
              <a:rPr lang="en-US"/>
              <a:t>Disclaimer</a:t>
            </a:r>
          </a:p>
        </p:txBody>
      </p:sp>
      <p:sp>
        <p:nvSpPr>
          <p:cNvPr id="51203" name="Rectangle 3"/>
          <p:cNvSpPr>
            <a:spLocks noGrp="1" noChangeArrowheads="1"/>
          </p:cNvSpPr>
          <p:nvPr>
            <p:ph type="body" idx="1"/>
          </p:nvPr>
        </p:nvSpPr>
        <p:spPr/>
        <p:txBody>
          <a:bodyPr/>
          <a:lstStyle/>
          <a:p>
            <a:r>
              <a:rPr lang="en-US" dirty="0"/>
              <a:t>Game play important roles in training:</a:t>
            </a:r>
          </a:p>
          <a:p>
            <a:r>
              <a:rPr lang="en-US" dirty="0"/>
              <a:t>	They can be played to add variety.</a:t>
            </a:r>
          </a:p>
          <a:p>
            <a:r>
              <a:rPr lang="en-US" dirty="0"/>
              <a:t>	Hands on solidifies theory.</a:t>
            </a:r>
          </a:p>
          <a:p>
            <a:r>
              <a:rPr lang="en-US" dirty="0"/>
              <a:t>	Touching, feeling, seeing is effective.</a:t>
            </a:r>
          </a:p>
          <a:p>
            <a:r>
              <a:rPr lang="en-US" dirty="0"/>
              <a:t>But, don’t play games for no reason.  Have a </a:t>
            </a:r>
            <a:r>
              <a:rPr lang="en-US" u="sng" dirty="0"/>
              <a:t>Goal</a:t>
            </a:r>
            <a:r>
              <a:rPr lang="en-US" dirty="0"/>
              <a:t> or </a:t>
            </a:r>
            <a:r>
              <a:rPr lang="en-US" u="sng" dirty="0"/>
              <a:t>Need</a:t>
            </a:r>
            <a:r>
              <a:rPr lang="en-US" dirty="0"/>
              <a:t> in mind.  Choose a game that guides your group towards what you need to learn.  Also consider time, logistics and adequate, “What did we learn” time.</a:t>
            </a:r>
          </a:p>
          <a:p>
            <a:r>
              <a:rPr lang="en-US" dirty="0"/>
              <a:t>The Bean Game can last 1 hour or a full day. 			Play wisely and Enjoy!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r>
              <a:rPr lang="en-US"/>
              <a:t>Copyright © Goldratt Schools, 2005</a:t>
            </a:r>
          </a:p>
        </p:txBody>
      </p:sp>
      <p:sp>
        <p:nvSpPr>
          <p:cNvPr id="15" name="Slide Number Placeholder 5"/>
          <p:cNvSpPr>
            <a:spLocks noGrp="1"/>
          </p:cNvSpPr>
          <p:nvPr>
            <p:ph type="sldNum" sz="quarter" idx="12"/>
          </p:nvPr>
        </p:nvSpPr>
        <p:spPr/>
        <p:txBody>
          <a:bodyPr/>
          <a:lstStyle/>
          <a:p>
            <a:fld id="{DAAC5544-2F7C-4701-89CF-A0C825B8F8D1}" type="slidenum">
              <a:rPr lang="en-US"/>
              <a:pPr/>
              <a:t>20</a:t>
            </a:fld>
            <a:endParaRPr lang="en-US"/>
          </a:p>
        </p:txBody>
      </p:sp>
      <p:sp>
        <p:nvSpPr>
          <p:cNvPr id="43010" name="Rectangle 2"/>
          <p:cNvSpPr>
            <a:spLocks noGrp="1" noChangeArrowheads="1"/>
          </p:cNvSpPr>
          <p:nvPr>
            <p:ph type="title"/>
          </p:nvPr>
        </p:nvSpPr>
        <p:spPr/>
        <p:txBody>
          <a:bodyPr/>
          <a:lstStyle/>
          <a:p>
            <a:r>
              <a:rPr lang="en-US"/>
              <a:t>Factory Operations</a:t>
            </a:r>
          </a:p>
        </p:txBody>
      </p:sp>
      <p:sp>
        <p:nvSpPr>
          <p:cNvPr id="43011" name="Rectangle 3"/>
          <p:cNvSpPr>
            <a:spLocks noGrp="1" noChangeArrowheads="1"/>
          </p:cNvSpPr>
          <p:nvPr>
            <p:ph type="body" idx="1"/>
          </p:nvPr>
        </p:nvSpPr>
        <p:spPr/>
        <p:txBody>
          <a:bodyPr/>
          <a:lstStyle/>
          <a:p>
            <a:r>
              <a:rPr lang="en-US" sz="2800"/>
              <a:t>1. The Production rolls the dice and produces the products they are told to produce.</a:t>
            </a:r>
          </a:p>
          <a:p>
            <a:r>
              <a:rPr lang="en-US" sz="2800"/>
              <a:t>2. The Plant Scheduler decides which product to produce (using the Batch Order Rules).  As soon as one batch is completed</a:t>
            </a:r>
            <a:br>
              <a:rPr lang="en-US" sz="2800"/>
            </a:br>
            <a:r>
              <a:rPr lang="en-US" sz="2800"/>
              <a:t>the next batch can begin.  </a:t>
            </a:r>
            <a:br>
              <a:rPr lang="en-US" sz="2800"/>
            </a:br>
            <a:r>
              <a:rPr lang="en-US" sz="2800"/>
              <a:t>Batches repeat about every 4 days.</a:t>
            </a:r>
          </a:p>
          <a:p>
            <a:r>
              <a:rPr lang="en-US" sz="2800"/>
              <a:t>3. The Truckers deliver products </a:t>
            </a:r>
            <a:br>
              <a:rPr lang="en-US" sz="2800"/>
            </a:br>
            <a:r>
              <a:rPr lang="en-US" sz="2800"/>
              <a:t>and return with next weeks orders.</a:t>
            </a:r>
          </a:p>
          <a:p>
            <a:r>
              <a:rPr lang="en-US" sz="2800"/>
              <a:t>4. The Factory Financial Person </a:t>
            </a:r>
          </a:p>
          <a:p>
            <a:r>
              <a:rPr lang="en-US" sz="2800"/>
              <a:t>Tracks Profits.</a:t>
            </a:r>
          </a:p>
          <a:p>
            <a:r>
              <a:rPr lang="en-US" sz="2800"/>
              <a:t>5. The CEO does what?  Watches! Thinks! Decides!</a:t>
            </a:r>
          </a:p>
        </p:txBody>
      </p:sp>
      <p:grpSp>
        <p:nvGrpSpPr>
          <p:cNvPr id="43021" name="Group 13"/>
          <p:cNvGrpSpPr>
            <a:grpSpLocks/>
          </p:cNvGrpSpPr>
          <p:nvPr/>
        </p:nvGrpSpPr>
        <p:grpSpPr bwMode="auto">
          <a:xfrm>
            <a:off x="6170613" y="2743200"/>
            <a:ext cx="2973387" cy="2514600"/>
            <a:chOff x="2207" y="2640"/>
            <a:chExt cx="1873" cy="1584"/>
          </a:xfrm>
        </p:grpSpPr>
        <p:sp>
          <p:nvSpPr>
            <p:cNvPr id="43012" name="Rectangle 4"/>
            <p:cNvSpPr>
              <a:spLocks noChangeArrowheads="1"/>
            </p:cNvSpPr>
            <p:nvPr/>
          </p:nvSpPr>
          <p:spPr bwMode="auto">
            <a:xfrm>
              <a:off x="3263" y="2976"/>
              <a:ext cx="817" cy="96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sz="2000"/>
                <a:t>Garbanzo</a:t>
              </a:r>
            </a:p>
            <a:p>
              <a:pPr>
                <a:spcBef>
                  <a:spcPct val="20000"/>
                </a:spcBef>
                <a:tabLst>
                  <a:tab pos="1187450" algn="l"/>
                  <a:tab pos="1892300" algn="l"/>
                  <a:tab pos="2517775" algn="l"/>
                  <a:tab pos="5832475" algn="l"/>
                  <a:tab pos="6627813" algn="l"/>
                </a:tabLst>
              </a:pPr>
              <a:r>
                <a:rPr kumimoji="1" lang="en-US" sz="2000"/>
                <a:t>Pinto</a:t>
              </a:r>
            </a:p>
            <a:p>
              <a:pPr>
                <a:spcBef>
                  <a:spcPct val="20000"/>
                </a:spcBef>
                <a:tabLst>
                  <a:tab pos="1187450" algn="l"/>
                  <a:tab pos="1892300" algn="l"/>
                  <a:tab pos="2517775" algn="l"/>
                  <a:tab pos="5832475" algn="l"/>
                  <a:tab pos="6627813" algn="l"/>
                </a:tabLst>
              </a:pPr>
              <a:r>
                <a:rPr kumimoji="1" lang="en-US" sz="2000"/>
                <a:t>Red</a:t>
              </a:r>
            </a:p>
            <a:p>
              <a:pPr>
                <a:spcBef>
                  <a:spcPct val="20000"/>
                </a:spcBef>
                <a:tabLst>
                  <a:tab pos="1187450" algn="l"/>
                  <a:tab pos="1892300" algn="l"/>
                  <a:tab pos="2517775" algn="l"/>
                  <a:tab pos="5832475" algn="l"/>
                  <a:tab pos="6627813" algn="l"/>
                </a:tabLst>
              </a:pPr>
              <a:r>
                <a:rPr kumimoji="1" lang="en-US" sz="2000"/>
                <a:t>White</a:t>
              </a:r>
            </a:p>
          </p:txBody>
        </p:sp>
        <p:sp>
          <p:nvSpPr>
            <p:cNvPr id="43013" name="AutoShape 5"/>
            <p:cNvSpPr>
              <a:spLocks noChangeArrowheads="1"/>
            </p:cNvSpPr>
            <p:nvPr/>
          </p:nvSpPr>
          <p:spPr bwMode="auto">
            <a:xfrm>
              <a:off x="3071" y="3024"/>
              <a:ext cx="155" cy="15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43014" name="Rectangle 6"/>
            <p:cNvSpPr>
              <a:spLocks noChangeArrowheads="1"/>
            </p:cNvSpPr>
            <p:nvPr/>
          </p:nvSpPr>
          <p:spPr bwMode="auto">
            <a:xfrm>
              <a:off x="3071" y="3264"/>
              <a:ext cx="156" cy="15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3015" name="Oval 7"/>
            <p:cNvSpPr>
              <a:spLocks noChangeArrowheads="1"/>
            </p:cNvSpPr>
            <p:nvPr/>
          </p:nvSpPr>
          <p:spPr bwMode="auto">
            <a:xfrm>
              <a:off x="3071" y="3456"/>
              <a:ext cx="156" cy="15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016" name="Rectangle 8"/>
            <p:cNvSpPr>
              <a:spLocks noChangeArrowheads="1"/>
            </p:cNvSpPr>
            <p:nvPr/>
          </p:nvSpPr>
          <p:spPr bwMode="auto">
            <a:xfrm>
              <a:off x="3119" y="3648"/>
              <a:ext cx="78" cy="24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3017" name="Rectangle 9"/>
            <p:cNvSpPr>
              <a:spLocks noChangeArrowheads="1"/>
            </p:cNvSpPr>
            <p:nvPr/>
          </p:nvSpPr>
          <p:spPr bwMode="auto">
            <a:xfrm>
              <a:off x="2352" y="2640"/>
              <a:ext cx="816" cy="366"/>
            </a:xfrm>
            <a:prstGeom prst="rect">
              <a:avLst/>
            </a:prstGeom>
            <a:noFill/>
            <a:ln w="9525">
              <a:noFill/>
              <a:miter lim="800000"/>
              <a:headEnd/>
              <a:tailEnd/>
            </a:ln>
            <a:effectLst/>
          </p:spPr>
          <p:txBody>
            <a:bodyPr>
              <a:spAutoFit/>
            </a:bodyPr>
            <a:lstStyle/>
            <a:p>
              <a:r>
                <a:rPr lang="en-US" sz="1600" b="1">
                  <a:latin typeface="Arial" charset="0"/>
                </a:rPr>
                <a:t>Beginning Batch Size</a:t>
              </a:r>
            </a:p>
          </p:txBody>
        </p:sp>
        <p:sp>
          <p:nvSpPr>
            <p:cNvPr id="43018" name="Rectangle 10"/>
            <p:cNvSpPr>
              <a:spLocks noChangeArrowheads="1"/>
            </p:cNvSpPr>
            <p:nvPr/>
          </p:nvSpPr>
          <p:spPr bwMode="auto">
            <a:xfrm>
              <a:off x="2639" y="3014"/>
              <a:ext cx="816" cy="902"/>
            </a:xfrm>
            <a:prstGeom prst="rect">
              <a:avLst/>
            </a:prstGeom>
            <a:noFill/>
            <a:ln w="9525">
              <a:noFill/>
              <a:miter lim="800000"/>
              <a:headEnd/>
              <a:tailEnd/>
            </a:ln>
            <a:effectLst/>
          </p:spPr>
          <p:txBody>
            <a:bodyPr>
              <a:spAutoFit/>
            </a:bodyPr>
            <a:lstStyle/>
            <a:p>
              <a:r>
                <a:rPr lang="en-US" sz="2200" b="1">
                  <a:latin typeface="Arial" charset="0"/>
                </a:rPr>
                <a:t>70</a:t>
              </a:r>
            </a:p>
            <a:p>
              <a:r>
                <a:rPr lang="en-US" sz="2200" b="1">
                  <a:latin typeface="Arial" charset="0"/>
                </a:rPr>
                <a:t>50</a:t>
              </a:r>
            </a:p>
            <a:p>
              <a:r>
                <a:rPr lang="en-US" sz="2200" b="1">
                  <a:latin typeface="Arial" charset="0"/>
                </a:rPr>
                <a:t>65</a:t>
              </a:r>
            </a:p>
            <a:p>
              <a:r>
                <a:rPr lang="en-US" sz="2200" b="1">
                  <a:latin typeface="Arial" charset="0"/>
                </a:rPr>
                <a:t>30</a:t>
              </a:r>
            </a:p>
          </p:txBody>
        </p:sp>
        <p:sp>
          <p:nvSpPr>
            <p:cNvPr id="43019" name="Rectangle 11"/>
            <p:cNvSpPr>
              <a:spLocks noChangeArrowheads="1"/>
            </p:cNvSpPr>
            <p:nvPr/>
          </p:nvSpPr>
          <p:spPr bwMode="auto">
            <a:xfrm>
              <a:off x="2207" y="3858"/>
              <a:ext cx="1200" cy="366"/>
            </a:xfrm>
            <a:prstGeom prst="rect">
              <a:avLst/>
            </a:prstGeom>
            <a:noFill/>
            <a:ln w="9525">
              <a:noFill/>
              <a:miter lim="800000"/>
              <a:headEnd/>
              <a:tailEnd/>
            </a:ln>
            <a:effectLst/>
          </p:spPr>
          <p:txBody>
            <a:bodyPr>
              <a:spAutoFit/>
            </a:bodyPr>
            <a:lstStyle/>
            <a:p>
              <a:r>
                <a:rPr lang="en-US" sz="1600" b="1">
                  <a:latin typeface="Arial" charset="0"/>
                </a:rPr>
                <a:t>(Batches repeat every 4 days)</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p:txBody>
          <a:bodyPr/>
          <a:lstStyle/>
          <a:p>
            <a:r>
              <a:rPr lang="en-US"/>
              <a:t>Copyright © Goldratt Schools, 2005</a:t>
            </a:r>
          </a:p>
        </p:txBody>
      </p:sp>
      <p:sp>
        <p:nvSpPr>
          <p:cNvPr id="7" name="Slide Number Placeholder 4"/>
          <p:cNvSpPr>
            <a:spLocks noGrp="1"/>
          </p:cNvSpPr>
          <p:nvPr>
            <p:ph type="sldNum" sz="quarter" idx="12"/>
          </p:nvPr>
        </p:nvSpPr>
        <p:spPr/>
        <p:txBody>
          <a:bodyPr/>
          <a:lstStyle/>
          <a:p>
            <a:fld id="{0A5E6A15-2644-4FF1-B560-6CBD0203267D}" type="slidenum">
              <a:rPr lang="en-US"/>
              <a:pPr/>
              <a:t>21</a:t>
            </a:fld>
            <a:endParaRPr lang="en-US"/>
          </a:p>
        </p:txBody>
      </p:sp>
      <p:sp>
        <p:nvSpPr>
          <p:cNvPr id="44034" name="Rectangle 2"/>
          <p:cNvSpPr>
            <a:spLocks noGrp="1" noChangeArrowheads="1"/>
          </p:cNvSpPr>
          <p:nvPr>
            <p:ph type="title"/>
          </p:nvPr>
        </p:nvSpPr>
        <p:spPr/>
        <p:txBody>
          <a:bodyPr/>
          <a:lstStyle/>
          <a:p>
            <a:r>
              <a:rPr lang="en-US"/>
              <a:t>Factory Financial Sheet</a:t>
            </a:r>
          </a:p>
        </p:txBody>
      </p:sp>
      <p:sp>
        <p:nvSpPr>
          <p:cNvPr id="44035" name="Rectangle 3"/>
          <p:cNvSpPr>
            <a:spLocks noChangeArrowheads="1"/>
          </p:cNvSpPr>
          <p:nvPr/>
        </p:nvSpPr>
        <p:spPr bwMode="auto">
          <a:xfrm>
            <a:off x="0" y="685800"/>
            <a:ext cx="9144000" cy="54102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Customers Keep Track of their books.</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Wk____	(Number Sold X $20)-(Inventory X$1)= Income</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1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2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3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4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5 		(	______ x $20 )      -(_____ x$1 )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					     Week Total Income $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				          Weekly Operating Expense $    -2000</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					             Weekly Profit </a:t>
            </a:r>
            <a:r>
              <a:rPr kumimoji="1" lang="en-US" sz="1600"/>
              <a:t> </a:t>
            </a:r>
            <a:r>
              <a:rPr kumimoji="1" lang="en-US" sz="2800"/>
              <a:t>$ ______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                                  Average Daily Profit $ ______</a:t>
            </a:r>
            <a:br>
              <a:rPr kumimoji="1" lang="en-US" sz="2800"/>
            </a:br>
            <a:r>
              <a:rPr kumimoji="1" lang="en-US" sz="2800"/>
              <a:t>			          </a:t>
            </a:r>
            <a:r>
              <a:rPr kumimoji="1" lang="en-US" sz="2800" b="1">
                <a:solidFill>
                  <a:srgbClr val="FF3300"/>
                </a:solidFill>
              </a:rPr>
              <a:t>Penalty For Lost Sale -$500 EACH! </a:t>
            </a:r>
            <a:endParaRPr kumimoji="1" lang="en-US" sz="3200"/>
          </a:p>
        </p:txBody>
      </p:sp>
      <p:sp>
        <p:nvSpPr>
          <p:cNvPr id="44036" name="Text Box 4"/>
          <p:cNvSpPr txBox="1">
            <a:spLocks noChangeArrowheads="1"/>
          </p:cNvSpPr>
          <p:nvPr/>
        </p:nvSpPr>
        <p:spPr bwMode="auto">
          <a:xfrm>
            <a:off x="2209800" y="6583363"/>
            <a:ext cx="2438400" cy="274637"/>
          </a:xfrm>
          <a:prstGeom prst="rect">
            <a:avLst/>
          </a:prstGeom>
          <a:noFill/>
          <a:ln w="9525">
            <a:noFill/>
            <a:miter lim="800000"/>
            <a:headEnd/>
            <a:tailEnd/>
          </a:ln>
          <a:effectLst/>
        </p:spPr>
        <p:txBody>
          <a:bodyPr>
            <a:spAutoFit/>
          </a:bodyPr>
          <a:lstStyle/>
          <a:p>
            <a:pPr>
              <a:spcBef>
                <a:spcPct val="50000"/>
              </a:spcBef>
            </a:pPr>
            <a:r>
              <a:rPr lang="en-US" sz="1200"/>
              <a:t>Print 10 sheets for Factory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3"/>
          <p:cNvSpPr>
            <a:spLocks noGrp="1"/>
          </p:cNvSpPr>
          <p:nvPr>
            <p:ph type="ftr" sz="quarter" idx="11"/>
          </p:nvPr>
        </p:nvSpPr>
        <p:spPr/>
        <p:txBody>
          <a:bodyPr/>
          <a:lstStyle/>
          <a:p>
            <a:r>
              <a:rPr lang="en-US"/>
              <a:t>Copyright © Goldratt Schools, 2005</a:t>
            </a:r>
          </a:p>
        </p:txBody>
      </p:sp>
      <p:sp>
        <p:nvSpPr>
          <p:cNvPr id="18" name="Slide Number Placeholder 4"/>
          <p:cNvSpPr>
            <a:spLocks noGrp="1"/>
          </p:cNvSpPr>
          <p:nvPr>
            <p:ph type="sldNum" sz="quarter" idx="12"/>
          </p:nvPr>
        </p:nvSpPr>
        <p:spPr/>
        <p:txBody>
          <a:bodyPr/>
          <a:lstStyle/>
          <a:p>
            <a:fld id="{B3B0DE80-9893-4E36-A52E-9881C209DC44}" type="slidenum">
              <a:rPr lang="en-US"/>
              <a:pPr/>
              <a:t>22</a:t>
            </a:fld>
            <a:endParaRPr lang="en-US"/>
          </a:p>
        </p:txBody>
      </p:sp>
      <p:sp>
        <p:nvSpPr>
          <p:cNvPr id="49154" name="Rectangle 2"/>
          <p:cNvSpPr>
            <a:spLocks noGrp="1" noChangeArrowheads="1"/>
          </p:cNvSpPr>
          <p:nvPr>
            <p:ph type="title"/>
          </p:nvPr>
        </p:nvSpPr>
        <p:spPr/>
        <p:txBody>
          <a:bodyPr/>
          <a:lstStyle/>
          <a:p>
            <a:r>
              <a:rPr lang="en-US"/>
              <a:t>Beginning Factory Inventory</a:t>
            </a:r>
          </a:p>
        </p:txBody>
      </p:sp>
      <p:sp>
        <p:nvSpPr>
          <p:cNvPr id="49155" name="Rectangle 3"/>
          <p:cNvSpPr>
            <a:spLocks noChangeArrowheads="1"/>
          </p:cNvSpPr>
          <p:nvPr/>
        </p:nvSpPr>
        <p:spPr bwMode="auto">
          <a:xfrm>
            <a:off x="228600" y="762000"/>
            <a:ext cx="8763000" cy="47244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251450" algn="l"/>
                <a:tab pos="6627813" algn="l"/>
              </a:tabLst>
            </a:pPr>
            <a:r>
              <a:rPr kumimoji="1" lang="en-US" sz="3200"/>
              <a:t>Products</a:t>
            </a:r>
            <a:br>
              <a:rPr kumimoji="1" lang="en-US" sz="3200"/>
            </a:br>
            <a:r>
              <a:rPr kumimoji="1" lang="en-US" sz="3200"/>
              <a:t>	Garbanzo	Pinto	Red 	White</a:t>
            </a:r>
          </a:p>
          <a:p>
            <a:pPr marL="342900" indent="-342900">
              <a:spcBef>
                <a:spcPct val="20000"/>
              </a:spcBef>
              <a:tabLst>
                <a:tab pos="912813" algn="l"/>
                <a:tab pos="1082675" algn="l"/>
                <a:tab pos="1997075" algn="l"/>
                <a:tab pos="3484563" algn="l"/>
                <a:tab pos="4344988" algn="l"/>
                <a:tab pos="5251450" algn="l"/>
                <a:tab pos="6627813" algn="l"/>
              </a:tabLst>
            </a:pPr>
            <a:r>
              <a:rPr kumimoji="1" lang="en-US" sz="3200"/>
              <a:t>Factory	24	 17		 24	 11</a:t>
            </a:r>
          </a:p>
          <a:p>
            <a:pPr marL="342900" indent="-342900">
              <a:spcBef>
                <a:spcPct val="20000"/>
              </a:spcBef>
              <a:tabLst>
                <a:tab pos="912813" algn="l"/>
                <a:tab pos="1082675" algn="l"/>
                <a:tab pos="1997075" algn="l"/>
                <a:tab pos="3484563" algn="l"/>
                <a:tab pos="4344988" algn="l"/>
                <a:tab pos="5251450" algn="l"/>
                <a:tab pos="6627813" algn="l"/>
              </a:tabLst>
            </a:pPr>
            <a:endParaRPr kumimoji="1" lang="en-US" sz="3200"/>
          </a:p>
          <a:p>
            <a:pPr marL="342900" indent="-342900">
              <a:spcBef>
                <a:spcPct val="20000"/>
              </a:spcBef>
              <a:tabLst>
                <a:tab pos="912813" algn="l"/>
                <a:tab pos="1082675" algn="l"/>
                <a:tab pos="1997075" algn="l"/>
                <a:tab pos="3484563" algn="l"/>
                <a:tab pos="4344988" algn="l"/>
                <a:tab pos="5251450" algn="l"/>
                <a:tab pos="6627813" algn="l"/>
              </a:tabLst>
            </a:pPr>
            <a:r>
              <a:rPr kumimoji="1" lang="en-US" sz="3200"/>
              <a:t>The factory will produce Beans in order left to right:</a:t>
            </a:r>
          </a:p>
          <a:p>
            <a:pPr marL="342900" indent="-342900">
              <a:spcBef>
                <a:spcPct val="20000"/>
              </a:spcBef>
              <a:tabLst>
                <a:tab pos="912813" algn="l"/>
                <a:tab pos="1082675" algn="l"/>
                <a:tab pos="1997075" algn="l"/>
                <a:tab pos="3484563" algn="l"/>
                <a:tab pos="4344988" algn="l"/>
                <a:tab pos="5251450" algn="l"/>
                <a:tab pos="6627813" algn="l"/>
              </a:tabLst>
            </a:pPr>
            <a:r>
              <a:rPr kumimoji="1" lang="en-US" sz="3200"/>
              <a:t>				70	50		65	30</a:t>
            </a:r>
          </a:p>
          <a:p>
            <a:pPr marL="342900" indent="-342900">
              <a:spcBef>
                <a:spcPct val="20000"/>
              </a:spcBef>
              <a:tabLst>
                <a:tab pos="912813" algn="l"/>
                <a:tab pos="1082675" algn="l"/>
                <a:tab pos="1997075" algn="l"/>
                <a:tab pos="3484563" algn="l"/>
                <a:tab pos="4344988" algn="l"/>
                <a:tab pos="5251450" algn="l"/>
                <a:tab pos="6627813" algn="l"/>
              </a:tabLst>
            </a:pPr>
            <a:r>
              <a:rPr kumimoji="1" lang="en-US" sz="2800"/>
              <a:t>It takes about 4 days to complete a pass through all four typese of beans, then the process repeats starting with Garbanzo Beans again.</a:t>
            </a:r>
          </a:p>
          <a:p>
            <a:pPr marL="342900" indent="-342900">
              <a:spcBef>
                <a:spcPct val="20000"/>
              </a:spcBef>
              <a:tabLst>
                <a:tab pos="912813" algn="l"/>
                <a:tab pos="1082675" algn="l"/>
                <a:tab pos="1997075" algn="l"/>
                <a:tab pos="3484563" algn="l"/>
                <a:tab pos="4344988" algn="l"/>
                <a:tab pos="5251450" algn="l"/>
                <a:tab pos="6627813" algn="l"/>
              </a:tabLst>
            </a:pPr>
            <a:endParaRPr kumimoji="1" lang="en-US" sz="3200"/>
          </a:p>
          <a:p>
            <a:pPr marL="342900" indent="-342900">
              <a:spcBef>
                <a:spcPct val="20000"/>
              </a:spcBef>
              <a:tabLst>
                <a:tab pos="912813" algn="l"/>
                <a:tab pos="1082675" algn="l"/>
                <a:tab pos="1997075" algn="l"/>
                <a:tab pos="3484563" algn="l"/>
                <a:tab pos="4344988" algn="l"/>
                <a:tab pos="5251450" algn="l"/>
                <a:tab pos="6627813" algn="l"/>
              </a:tabLst>
            </a:pPr>
            <a:endParaRPr kumimoji="1" lang="en-US" sz="3200"/>
          </a:p>
        </p:txBody>
      </p:sp>
      <p:sp>
        <p:nvSpPr>
          <p:cNvPr id="49156" name="Rectangle 4"/>
          <p:cNvSpPr>
            <a:spLocks noChangeArrowheads="1"/>
          </p:cNvSpPr>
          <p:nvPr/>
        </p:nvSpPr>
        <p:spPr bwMode="auto">
          <a:xfrm>
            <a:off x="4038600" y="838200"/>
            <a:ext cx="41275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57" name="Oval 5"/>
          <p:cNvSpPr>
            <a:spLocks noChangeArrowheads="1"/>
          </p:cNvSpPr>
          <p:nvPr/>
        </p:nvSpPr>
        <p:spPr bwMode="auto">
          <a:xfrm>
            <a:off x="5867400" y="838200"/>
            <a:ext cx="41275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9158" name="AutoShape 6"/>
          <p:cNvSpPr>
            <a:spLocks noChangeArrowheads="1"/>
          </p:cNvSpPr>
          <p:nvPr/>
        </p:nvSpPr>
        <p:spPr bwMode="auto">
          <a:xfrm>
            <a:off x="2028825" y="838200"/>
            <a:ext cx="409575" cy="457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49159" name="Rectangle 7"/>
          <p:cNvSpPr>
            <a:spLocks noChangeArrowheads="1"/>
          </p:cNvSpPr>
          <p:nvPr/>
        </p:nvSpPr>
        <p:spPr bwMode="auto">
          <a:xfrm>
            <a:off x="7391400" y="609600"/>
            <a:ext cx="33655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61" name="Line 9"/>
          <p:cNvSpPr>
            <a:spLocks noChangeShapeType="1"/>
          </p:cNvSpPr>
          <p:nvPr/>
        </p:nvSpPr>
        <p:spPr bwMode="auto">
          <a:xfrm>
            <a:off x="1828800" y="4343400"/>
            <a:ext cx="3810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49162" name="Line 10"/>
          <p:cNvSpPr>
            <a:spLocks noChangeShapeType="1"/>
          </p:cNvSpPr>
          <p:nvPr/>
        </p:nvSpPr>
        <p:spPr bwMode="auto">
          <a:xfrm>
            <a:off x="3124200" y="4343400"/>
            <a:ext cx="3810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49163" name="Line 11"/>
          <p:cNvSpPr>
            <a:spLocks noChangeShapeType="1"/>
          </p:cNvSpPr>
          <p:nvPr/>
        </p:nvSpPr>
        <p:spPr bwMode="auto">
          <a:xfrm>
            <a:off x="4724400" y="4343400"/>
            <a:ext cx="3810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49164" name="Line 12"/>
          <p:cNvSpPr>
            <a:spLocks noChangeShapeType="1"/>
          </p:cNvSpPr>
          <p:nvPr/>
        </p:nvSpPr>
        <p:spPr bwMode="auto">
          <a:xfrm>
            <a:off x="6324600" y="4343400"/>
            <a:ext cx="3810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49165" name="Line 13"/>
          <p:cNvSpPr>
            <a:spLocks noChangeShapeType="1"/>
          </p:cNvSpPr>
          <p:nvPr/>
        </p:nvSpPr>
        <p:spPr bwMode="auto">
          <a:xfrm>
            <a:off x="7543800" y="4343400"/>
            <a:ext cx="228600" cy="0"/>
          </a:xfrm>
          <a:prstGeom prst="line">
            <a:avLst/>
          </a:prstGeom>
          <a:noFill/>
          <a:ln w="9525">
            <a:solidFill>
              <a:schemeClr val="tx1"/>
            </a:solidFill>
            <a:round/>
            <a:headEnd/>
            <a:tailEnd/>
          </a:ln>
          <a:effectLst/>
        </p:spPr>
        <p:txBody>
          <a:bodyPr wrap="none" anchor="ctr"/>
          <a:lstStyle/>
          <a:p>
            <a:endParaRPr lang="en-US"/>
          </a:p>
        </p:txBody>
      </p:sp>
      <p:sp>
        <p:nvSpPr>
          <p:cNvPr id="49166" name="Line 14"/>
          <p:cNvSpPr>
            <a:spLocks noChangeShapeType="1"/>
          </p:cNvSpPr>
          <p:nvPr/>
        </p:nvSpPr>
        <p:spPr bwMode="auto">
          <a:xfrm>
            <a:off x="7772400" y="4343400"/>
            <a:ext cx="0" cy="304800"/>
          </a:xfrm>
          <a:prstGeom prst="line">
            <a:avLst/>
          </a:prstGeom>
          <a:noFill/>
          <a:ln w="9525">
            <a:solidFill>
              <a:schemeClr val="tx1"/>
            </a:solidFill>
            <a:round/>
            <a:headEnd/>
            <a:tailEnd/>
          </a:ln>
          <a:effectLst/>
        </p:spPr>
        <p:txBody>
          <a:bodyPr wrap="none" anchor="ctr"/>
          <a:lstStyle/>
          <a:p>
            <a:endParaRPr lang="en-US"/>
          </a:p>
        </p:txBody>
      </p:sp>
      <p:sp>
        <p:nvSpPr>
          <p:cNvPr id="49167" name="Line 15"/>
          <p:cNvSpPr>
            <a:spLocks noChangeShapeType="1"/>
          </p:cNvSpPr>
          <p:nvPr/>
        </p:nvSpPr>
        <p:spPr bwMode="auto">
          <a:xfrm flipH="1">
            <a:off x="1828800" y="4648200"/>
            <a:ext cx="5943600" cy="0"/>
          </a:xfrm>
          <a:prstGeom prst="line">
            <a:avLst/>
          </a:prstGeom>
          <a:noFill/>
          <a:ln w="9525">
            <a:solidFill>
              <a:schemeClr val="tx1"/>
            </a:solidFill>
            <a:round/>
            <a:headEnd/>
            <a:tailEnd/>
          </a:ln>
          <a:effectLst/>
        </p:spPr>
        <p:txBody>
          <a:bodyPr wrap="none" anchor="ctr"/>
          <a:lstStyle/>
          <a:p>
            <a:endParaRPr lang="en-US"/>
          </a:p>
        </p:txBody>
      </p:sp>
      <p:sp>
        <p:nvSpPr>
          <p:cNvPr id="49169" name="Line 17"/>
          <p:cNvSpPr>
            <a:spLocks noChangeShapeType="1"/>
          </p:cNvSpPr>
          <p:nvPr/>
        </p:nvSpPr>
        <p:spPr bwMode="auto">
          <a:xfrm>
            <a:off x="1828800" y="4343400"/>
            <a:ext cx="0" cy="3048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1"/>
          </p:nvPr>
        </p:nvSpPr>
        <p:spPr/>
        <p:txBody>
          <a:bodyPr/>
          <a:lstStyle/>
          <a:p>
            <a:r>
              <a:rPr lang="en-US"/>
              <a:t>Copyright © Goldratt Schools, 2005</a:t>
            </a:r>
          </a:p>
        </p:txBody>
      </p:sp>
      <p:sp>
        <p:nvSpPr>
          <p:cNvPr id="11" name="Slide Number Placeholder 4"/>
          <p:cNvSpPr>
            <a:spLocks noGrp="1"/>
          </p:cNvSpPr>
          <p:nvPr>
            <p:ph type="sldNum" sz="quarter" idx="12"/>
          </p:nvPr>
        </p:nvSpPr>
        <p:spPr/>
        <p:txBody>
          <a:bodyPr/>
          <a:lstStyle/>
          <a:p>
            <a:fld id="{3B3788E0-1015-4CF1-A8DA-F3DEE5B0C063}" type="slidenum">
              <a:rPr lang="en-US"/>
              <a:pPr/>
              <a:t>23</a:t>
            </a:fld>
            <a:endParaRPr lang="en-US"/>
          </a:p>
        </p:txBody>
      </p:sp>
      <p:sp>
        <p:nvSpPr>
          <p:cNvPr id="46082" name="Rectangle 2"/>
          <p:cNvSpPr>
            <a:spLocks noGrp="1" noChangeArrowheads="1"/>
          </p:cNvSpPr>
          <p:nvPr>
            <p:ph type="title"/>
          </p:nvPr>
        </p:nvSpPr>
        <p:spPr/>
        <p:txBody>
          <a:bodyPr/>
          <a:lstStyle/>
          <a:p>
            <a:r>
              <a:rPr lang="en-US"/>
              <a:t>Factory Warehouse Management</a:t>
            </a:r>
          </a:p>
        </p:txBody>
      </p:sp>
      <p:sp>
        <p:nvSpPr>
          <p:cNvPr id="46083" name="Rectangle 3"/>
          <p:cNvSpPr>
            <a:spLocks noChangeArrowheads="1"/>
          </p:cNvSpPr>
          <p:nvPr/>
        </p:nvSpPr>
        <p:spPr bwMode="auto">
          <a:xfrm>
            <a:off x="0" y="685800"/>
            <a:ext cx="9144000" cy="5410200"/>
          </a:xfrm>
          <a:prstGeom prst="rect">
            <a:avLst/>
          </a:prstGeom>
          <a:noFill/>
          <a:ln w="9525">
            <a:noFill/>
            <a:miter lim="800000"/>
            <a:headEnd/>
            <a:tailEnd/>
          </a:ln>
          <a:effectLst/>
        </p:spPr>
        <p:txBody>
          <a:bodyPr/>
          <a:lstStyle/>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Inventory		Products</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					</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		Garbanzo	Pinto	Red 	White	Total</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Begin 		______	______	_____ 	____	____ Day 1 		______	______	_____ 	____	____ Day 2 		______	______	_____ 	____	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3 		______	______	_____ 	____	____ Day 4 		______	______	_____ 	____	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2800"/>
              <a:t>Day 5 		______	______	_____ 	____	____</a:t>
            </a:r>
          </a:p>
          <a:p>
            <a:pPr>
              <a:spcBef>
                <a:spcPct val="20000"/>
              </a:spcBef>
              <a:tabLst>
                <a:tab pos="912813" algn="l"/>
                <a:tab pos="1082675" algn="l"/>
                <a:tab pos="1376363" algn="l"/>
                <a:tab pos="1600200" algn="l"/>
                <a:tab pos="3321050" algn="l"/>
                <a:tab pos="5027613" algn="l"/>
                <a:tab pos="6508750" algn="l"/>
                <a:tab pos="6627813" algn="l"/>
                <a:tab pos="7778750" algn="l"/>
              </a:tabLst>
            </a:pPr>
            <a:r>
              <a:rPr kumimoji="1" lang="en-US" sz="3200"/>
              <a:t>(This includes both those in the stock and those assembled awaiting shipment to customers)</a:t>
            </a:r>
          </a:p>
        </p:txBody>
      </p:sp>
      <p:sp>
        <p:nvSpPr>
          <p:cNvPr id="46084" name="Rectangle 4"/>
          <p:cNvSpPr>
            <a:spLocks noChangeArrowheads="1"/>
          </p:cNvSpPr>
          <p:nvPr/>
        </p:nvSpPr>
        <p:spPr bwMode="auto">
          <a:xfrm>
            <a:off x="3657600" y="1219200"/>
            <a:ext cx="41275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6085" name="Oval 5"/>
          <p:cNvSpPr>
            <a:spLocks noChangeArrowheads="1"/>
          </p:cNvSpPr>
          <p:nvPr/>
        </p:nvSpPr>
        <p:spPr bwMode="auto">
          <a:xfrm>
            <a:off x="5334000" y="1219200"/>
            <a:ext cx="41275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6086" name="AutoShape 6"/>
          <p:cNvSpPr>
            <a:spLocks noChangeArrowheads="1"/>
          </p:cNvSpPr>
          <p:nvPr/>
        </p:nvSpPr>
        <p:spPr bwMode="auto">
          <a:xfrm>
            <a:off x="2028825" y="1219200"/>
            <a:ext cx="409575" cy="457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46087" name="Rectangle 7"/>
          <p:cNvSpPr>
            <a:spLocks noChangeArrowheads="1"/>
          </p:cNvSpPr>
          <p:nvPr/>
        </p:nvSpPr>
        <p:spPr bwMode="auto">
          <a:xfrm>
            <a:off x="6858000" y="990600"/>
            <a:ext cx="33655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6088" name="Text Box 8"/>
          <p:cNvSpPr txBox="1">
            <a:spLocks noChangeArrowheads="1"/>
          </p:cNvSpPr>
          <p:nvPr/>
        </p:nvSpPr>
        <p:spPr bwMode="auto">
          <a:xfrm>
            <a:off x="2209800" y="6578600"/>
            <a:ext cx="2590800" cy="274638"/>
          </a:xfrm>
          <a:prstGeom prst="rect">
            <a:avLst/>
          </a:prstGeom>
          <a:noFill/>
          <a:ln w="9525">
            <a:noFill/>
            <a:miter lim="800000"/>
            <a:headEnd/>
            <a:tailEnd/>
          </a:ln>
          <a:effectLst/>
        </p:spPr>
        <p:txBody>
          <a:bodyPr>
            <a:spAutoFit/>
          </a:bodyPr>
          <a:lstStyle/>
          <a:p>
            <a:pPr>
              <a:spcBef>
                <a:spcPct val="50000"/>
              </a:spcBef>
            </a:pPr>
            <a:r>
              <a:rPr lang="en-US" sz="1200"/>
              <a:t>Print 10 sheets for the Warehouse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 Goldratt Schools, 2005</a:t>
            </a:r>
          </a:p>
        </p:txBody>
      </p:sp>
      <p:sp>
        <p:nvSpPr>
          <p:cNvPr id="7" name="Slide Number Placeholder 5"/>
          <p:cNvSpPr>
            <a:spLocks noGrp="1"/>
          </p:cNvSpPr>
          <p:nvPr>
            <p:ph type="sldNum" sz="quarter" idx="12"/>
          </p:nvPr>
        </p:nvSpPr>
        <p:spPr/>
        <p:txBody>
          <a:bodyPr/>
          <a:lstStyle/>
          <a:p>
            <a:fld id="{FB400133-D4E5-4BEA-BB72-5E21D6BED82F}" type="slidenum">
              <a:rPr lang="en-US"/>
              <a:pPr/>
              <a:t>24</a:t>
            </a:fld>
            <a:endParaRPr lang="en-US"/>
          </a:p>
        </p:txBody>
      </p:sp>
      <p:sp>
        <p:nvSpPr>
          <p:cNvPr id="47106" name="Rectangle 2"/>
          <p:cNvSpPr>
            <a:spLocks noGrp="1" noChangeArrowheads="1"/>
          </p:cNvSpPr>
          <p:nvPr>
            <p:ph type="title"/>
          </p:nvPr>
        </p:nvSpPr>
        <p:spPr/>
        <p:txBody>
          <a:bodyPr/>
          <a:lstStyle/>
          <a:p>
            <a:r>
              <a:rPr lang="en-US"/>
              <a:t>Results of Traditional System</a:t>
            </a:r>
          </a:p>
        </p:txBody>
      </p:sp>
      <p:sp>
        <p:nvSpPr>
          <p:cNvPr id="47107" name="Rectangle 3"/>
          <p:cNvSpPr>
            <a:spLocks noGrp="1" noChangeArrowheads="1"/>
          </p:cNvSpPr>
          <p:nvPr>
            <p:ph type="body" idx="1"/>
          </p:nvPr>
        </p:nvSpPr>
        <p:spPr/>
        <p:txBody>
          <a:bodyPr/>
          <a:lstStyle/>
          <a:p>
            <a:r>
              <a:rPr lang="en-US" sz="2800"/>
              <a:t>We see the difficulty with managing such a system:</a:t>
            </a:r>
          </a:p>
          <a:p>
            <a:r>
              <a:rPr lang="en-US" sz="2800"/>
              <a:t>	Customers act unpredictably.</a:t>
            </a:r>
          </a:p>
          <a:p>
            <a:r>
              <a:rPr lang="en-US" sz="2800"/>
              <a:t>	There is not enough capacity in this  system that has plenty of capacity.	</a:t>
            </a:r>
          </a:p>
          <a:p>
            <a:r>
              <a:rPr lang="en-US" sz="2800"/>
              <a:t>	Too much of some inventory, too little of other inventory</a:t>
            </a:r>
          </a:p>
          <a:p>
            <a:r>
              <a:rPr lang="en-US" sz="2800"/>
              <a:t>	Costs are high--Profits are low</a:t>
            </a:r>
          </a:p>
          <a:p>
            <a:r>
              <a:rPr lang="en-US" sz="2800"/>
              <a:t>	Everyone is non-cooperative.</a:t>
            </a:r>
          </a:p>
          <a:p>
            <a:r>
              <a:rPr lang="en-US" sz="2800"/>
              <a:t>	Unhappy Factory, Unhappy Customers (Retailers), Unhappy final customers (Stock-outs to those who want to buy the beans)!</a:t>
            </a:r>
          </a:p>
          <a:p>
            <a:r>
              <a:rPr lang="en-US" sz="2800"/>
              <a:t>	</a:t>
            </a:r>
          </a:p>
          <a:p>
            <a:endParaRPr lang="en-US" sz="2800"/>
          </a:p>
        </p:txBody>
      </p:sp>
      <p:sp>
        <p:nvSpPr>
          <p:cNvPr id="47108" name="AutoShape 4"/>
          <p:cNvSpPr>
            <a:spLocks noChangeArrowheads="1"/>
          </p:cNvSpPr>
          <p:nvPr/>
        </p:nvSpPr>
        <p:spPr bwMode="auto">
          <a:xfrm>
            <a:off x="7924800" y="4953000"/>
            <a:ext cx="533400" cy="685800"/>
          </a:xfrm>
          <a:prstGeom prst="smileyFace">
            <a:avLst>
              <a:gd name="adj" fmla="val -4653"/>
            </a:avLst>
          </a:prstGeom>
          <a:solidFill>
            <a:schemeClr val="accent1"/>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p:txBody>
          <a:bodyPr/>
          <a:lstStyle/>
          <a:p>
            <a:r>
              <a:rPr lang="en-US"/>
              <a:t>Copyright © Goldratt Schools, 2005</a:t>
            </a:r>
          </a:p>
        </p:txBody>
      </p:sp>
      <p:sp>
        <p:nvSpPr>
          <p:cNvPr id="16" name="Slide Number Placeholder 5"/>
          <p:cNvSpPr>
            <a:spLocks noGrp="1"/>
          </p:cNvSpPr>
          <p:nvPr>
            <p:ph type="sldNum" sz="quarter" idx="12"/>
          </p:nvPr>
        </p:nvSpPr>
        <p:spPr/>
        <p:txBody>
          <a:bodyPr/>
          <a:lstStyle/>
          <a:p>
            <a:fld id="{C4639DEA-28DA-4C91-B8CF-7450BAF188C5}" type="slidenum">
              <a:rPr lang="en-US"/>
              <a:pPr/>
              <a:t>25</a:t>
            </a:fld>
            <a:endParaRPr lang="en-US"/>
          </a:p>
        </p:txBody>
      </p:sp>
      <p:sp>
        <p:nvSpPr>
          <p:cNvPr id="48130" name="Rectangle 2"/>
          <p:cNvSpPr>
            <a:spLocks noGrp="1" noChangeArrowheads="1"/>
          </p:cNvSpPr>
          <p:nvPr>
            <p:ph type="title"/>
          </p:nvPr>
        </p:nvSpPr>
        <p:spPr/>
        <p:txBody>
          <a:bodyPr/>
          <a:lstStyle/>
          <a:p>
            <a:r>
              <a:rPr lang="en-US"/>
              <a:t>Changing to TOC Replenishment</a:t>
            </a:r>
          </a:p>
        </p:txBody>
      </p:sp>
      <p:sp>
        <p:nvSpPr>
          <p:cNvPr id="48131" name="Rectangle 3"/>
          <p:cNvSpPr>
            <a:spLocks noGrp="1" noChangeArrowheads="1"/>
          </p:cNvSpPr>
          <p:nvPr>
            <p:ph type="body" idx="1"/>
          </p:nvPr>
        </p:nvSpPr>
        <p:spPr/>
        <p:txBody>
          <a:bodyPr/>
          <a:lstStyle/>
          <a:p>
            <a:r>
              <a:rPr lang="en-US"/>
              <a:t>Create the Plant Warehouse. </a:t>
            </a:r>
          </a:p>
          <a:p>
            <a:r>
              <a:rPr lang="en-US"/>
              <a:t>Customers hold one day of Maximum Demand for each product.</a:t>
            </a:r>
          </a:p>
          <a:p>
            <a:r>
              <a:rPr lang="en-US"/>
              <a:t>The Truckers Deliver Daily-Replenishing Each Customer to the Maximum Daily Demand from their Truck (a Rolling Warehouse).</a:t>
            </a:r>
          </a:p>
          <a:p>
            <a:r>
              <a:rPr lang="en-US"/>
              <a:t>Customers never run out of product.</a:t>
            </a:r>
          </a:p>
          <a:p>
            <a:r>
              <a:rPr lang="en-US"/>
              <a:t>Customers’ Inventory is dramatically reduced.</a:t>
            </a:r>
          </a:p>
          <a:p>
            <a:r>
              <a:rPr lang="en-US"/>
              <a:t>Factory Uses Buffer Management and Batch Sizes to return to Max Inventory Level.</a:t>
            </a:r>
          </a:p>
        </p:txBody>
      </p:sp>
      <p:grpSp>
        <p:nvGrpSpPr>
          <p:cNvPr id="48136" name="Group 8"/>
          <p:cNvGrpSpPr>
            <a:grpSpLocks/>
          </p:cNvGrpSpPr>
          <p:nvPr/>
        </p:nvGrpSpPr>
        <p:grpSpPr bwMode="auto">
          <a:xfrm>
            <a:off x="6934200" y="4038600"/>
            <a:ext cx="457200" cy="457200"/>
            <a:chOff x="4368" y="2544"/>
            <a:chExt cx="288" cy="288"/>
          </a:xfrm>
        </p:grpSpPr>
        <p:sp>
          <p:nvSpPr>
            <p:cNvPr id="48132" name="Oval 4"/>
            <p:cNvSpPr>
              <a:spLocks noChangeArrowheads="1"/>
            </p:cNvSpPr>
            <p:nvPr/>
          </p:nvSpPr>
          <p:spPr bwMode="auto">
            <a:xfrm>
              <a:off x="4368" y="2544"/>
              <a:ext cx="288" cy="28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48133" name="Oval 5"/>
            <p:cNvSpPr>
              <a:spLocks noChangeArrowheads="1"/>
            </p:cNvSpPr>
            <p:nvPr/>
          </p:nvSpPr>
          <p:spPr bwMode="auto">
            <a:xfrm>
              <a:off x="4424" y="262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34" name="Oval 6"/>
            <p:cNvSpPr>
              <a:spLocks noChangeArrowheads="1"/>
            </p:cNvSpPr>
            <p:nvPr/>
          </p:nvSpPr>
          <p:spPr bwMode="auto">
            <a:xfrm>
              <a:off x="4536" y="262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35" name="Freeform 7"/>
            <p:cNvSpPr>
              <a:spLocks/>
            </p:cNvSpPr>
            <p:nvPr/>
          </p:nvSpPr>
          <p:spPr bwMode="auto">
            <a:xfrm>
              <a:off x="4432" y="2736"/>
              <a:ext cx="144" cy="48"/>
            </a:xfrm>
            <a:custGeom>
              <a:avLst/>
              <a:gdLst/>
              <a:ahLst/>
              <a:cxnLst>
                <a:cxn ang="0">
                  <a:pos x="0" y="0"/>
                </a:cxn>
                <a:cxn ang="0">
                  <a:pos x="48" y="48"/>
                </a:cxn>
                <a:cxn ang="0">
                  <a:pos x="96" y="0"/>
                </a:cxn>
              </a:cxnLst>
              <a:rect l="0" t="0" r="r" b="b"/>
              <a:pathLst>
                <a:path w="96" h="48">
                  <a:moveTo>
                    <a:pt x="0" y="0"/>
                  </a:moveTo>
                  <a:cubicBezTo>
                    <a:pt x="16" y="24"/>
                    <a:pt x="32" y="48"/>
                    <a:pt x="48" y="48"/>
                  </a:cubicBezTo>
                  <a:cubicBezTo>
                    <a:pt x="64" y="48"/>
                    <a:pt x="80" y="24"/>
                    <a:pt x="96" y="0"/>
                  </a:cubicBezTo>
                </a:path>
              </a:pathLst>
            </a:custGeom>
            <a:noFill/>
            <a:ln w="9525">
              <a:solidFill>
                <a:schemeClr val="tx1"/>
              </a:solidFill>
              <a:round/>
              <a:headEnd/>
              <a:tailEnd/>
            </a:ln>
            <a:effectLst/>
          </p:spPr>
          <p:txBody>
            <a:bodyPr wrap="none" anchor="ctr"/>
            <a:lstStyle/>
            <a:p>
              <a:endParaRPr lang="en-US"/>
            </a:p>
          </p:txBody>
        </p:sp>
      </p:grpSp>
      <p:grpSp>
        <p:nvGrpSpPr>
          <p:cNvPr id="48137" name="Group 9"/>
          <p:cNvGrpSpPr>
            <a:grpSpLocks/>
          </p:cNvGrpSpPr>
          <p:nvPr/>
        </p:nvGrpSpPr>
        <p:grpSpPr bwMode="auto">
          <a:xfrm>
            <a:off x="8610600" y="4572000"/>
            <a:ext cx="457200" cy="457200"/>
            <a:chOff x="4368" y="2544"/>
            <a:chExt cx="288" cy="288"/>
          </a:xfrm>
        </p:grpSpPr>
        <p:sp>
          <p:nvSpPr>
            <p:cNvPr id="48138" name="Oval 10"/>
            <p:cNvSpPr>
              <a:spLocks noChangeArrowheads="1"/>
            </p:cNvSpPr>
            <p:nvPr/>
          </p:nvSpPr>
          <p:spPr bwMode="auto">
            <a:xfrm>
              <a:off x="4368" y="2544"/>
              <a:ext cx="288" cy="288"/>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48139" name="Oval 11"/>
            <p:cNvSpPr>
              <a:spLocks noChangeArrowheads="1"/>
            </p:cNvSpPr>
            <p:nvPr/>
          </p:nvSpPr>
          <p:spPr bwMode="auto">
            <a:xfrm>
              <a:off x="4424" y="262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40" name="Oval 12"/>
            <p:cNvSpPr>
              <a:spLocks noChangeArrowheads="1"/>
            </p:cNvSpPr>
            <p:nvPr/>
          </p:nvSpPr>
          <p:spPr bwMode="auto">
            <a:xfrm>
              <a:off x="4536" y="2624"/>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41" name="Freeform 13"/>
            <p:cNvSpPr>
              <a:spLocks/>
            </p:cNvSpPr>
            <p:nvPr/>
          </p:nvSpPr>
          <p:spPr bwMode="auto">
            <a:xfrm>
              <a:off x="4432" y="2736"/>
              <a:ext cx="144" cy="48"/>
            </a:xfrm>
            <a:custGeom>
              <a:avLst/>
              <a:gdLst/>
              <a:ahLst/>
              <a:cxnLst>
                <a:cxn ang="0">
                  <a:pos x="0" y="0"/>
                </a:cxn>
                <a:cxn ang="0">
                  <a:pos x="48" y="48"/>
                </a:cxn>
                <a:cxn ang="0">
                  <a:pos x="96" y="0"/>
                </a:cxn>
              </a:cxnLst>
              <a:rect l="0" t="0" r="r" b="b"/>
              <a:pathLst>
                <a:path w="96" h="48">
                  <a:moveTo>
                    <a:pt x="0" y="0"/>
                  </a:moveTo>
                  <a:cubicBezTo>
                    <a:pt x="16" y="24"/>
                    <a:pt x="32" y="48"/>
                    <a:pt x="48" y="48"/>
                  </a:cubicBezTo>
                  <a:cubicBezTo>
                    <a:pt x="64" y="48"/>
                    <a:pt x="80" y="24"/>
                    <a:pt x="96" y="0"/>
                  </a:cubicBezTo>
                </a:path>
              </a:pathLst>
            </a:custGeom>
            <a:noFill/>
            <a:ln w="9525">
              <a:solidFill>
                <a:schemeClr val="tx1"/>
              </a:solidFill>
              <a:round/>
              <a:headEnd/>
              <a:tailEnd/>
            </a:ln>
            <a:effectLst/>
          </p:spPr>
          <p:txBody>
            <a:bodyPr wrap="none" anchor="ctr"/>
            <a:lstStyle/>
            <a:p>
              <a:endParaRPr lang="en-U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ooter Placeholder 2"/>
          <p:cNvSpPr>
            <a:spLocks noGrp="1"/>
          </p:cNvSpPr>
          <p:nvPr>
            <p:ph type="ftr" sz="quarter" idx="11"/>
          </p:nvPr>
        </p:nvSpPr>
        <p:spPr/>
        <p:txBody>
          <a:bodyPr/>
          <a:lstStyle/>
          <a:p>
            <a:r>
              <a:rPr lang="en-US"/>
              <a:t>Copyright © Goldratt Schools, 2005</a:t>
            </a:r>
          </a:p>
        </p:txBody>
      </p:sp>
      <p:sp>
        <p:nvSpPr>
          <p:cNvPr id="43" name="Slide Number Placeholder 3"/>
          <p:cNvSpPr>
            <a:spLocks noGrp="1"/>
          </p:cNvSpPr>
          <p:nvPr>
            <p:ph type="sldNum" sz="quarter" idx="12"/>
          </p:nvPr>
        </p:nvSpPr>
        <p:spPr/>
        <p:txBody>
          <a:bodyPr/>
          <a:lstStyle/>
          <a:p>
            <a:fld id="{AED7D125-77DE-498A-908F-FB75814BACE1}" type="slidenum">
              <a:rPr lang="en-US"/>
              <a:pPr/>
              <a:t>26</a:t>
            </a:fld>
            <a:endParaRPr lang="en-US"/>
          </a:p>
        </p:txBody>
      </p:sp>
      <p:sp>
        <p:nvSpPr>
          <p:cNvPr id="24578"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Factory Using TOC Replenishment &amp; VMI</a:t>
            </a:r>
          </a:p>
        </p:txBody>
      </p:sp>
      <p:sp>
        <p:nvSpPr>
          <p:cNvPr id="24579" name="AutoShape 3"/>
          <p:cNvSpPr>
            <a:spLocks noChangeArrowheads="1"/>
          </p:cNvSpPr>
          <p:nvPr/>
        </p:nvSpPr>
        <p:spPr bwMode="auto">
          <a:xfrm>
            <a:off x="1066800" y="4029075"/>
            <a:ext cx="246063"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24580" name="Rectangle 4"/>
          <p:cNvSpPr>
            <a:spLocks noChangeArrowheads="1"/>
          </p:cNvSpPr>
          <p:nvPr/>
        </p:nvSpPr>
        <p:spPr bwMode="auto">
          <a:xfrm>
            <a:off x="2952750" y="4029075"/>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4581" name="Oval 5"/>
          <p:cNvSpPr>
            <a:spLocks noChangeArrowheads="1"/>
          </p:cNvSpPr>
          <p:nvPr/>
        </p:nvSpPr>
        <p:spPr bwMode="auto">
          <a:xfrm>
            <a:off x="4800600" y="4029075"/>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4582" name="Rectangle 6"/>
          <p:cNvSpPr>
            <a:spLocks noChangeArrowheads="1"/>
          </p:cNvSpPr>
          <p:nvPr/>
        </p:nvSpPr>
        <p:spPr bwMode="auto">
          <a:xfrm>
            <a:off x="7086600" y="38862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4583" name="Rectangle 7"/>
          <p:cNvSpPr>
            <a:spLocks noChangeArrowheads="1"/>
          </p:cNvSpPr>
          <p:nvPr/>
        </p:nvSpPr>
        <p:spPr bwMode="auto">
          <a:xfrm>
            <a:off x="76200" y="554038"/>
            <a:ext cx="8991600" cy="182880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sz="1700"/>
              <a:t>TOC VMI Operations:</a:t>
            </a:r>
            <a:br>
              <a:rPr kumimoji="1" lang="en-US" sz="1700"/>
            </a:br>
            <a:r>
              <a:rPr kumimoji="1" lang="en-US" sz="1700"/>
              <a:t>1. Set Total System Inventory at Three Days Max consumption.</a:t>
            </a:r>
            <a:br>
              <a:rPr kumimoji="1" lang="en-US" sz="1700"/>
            </a:br>
            <a:r>
              <a:rPr kumimoji="1" lang="en-US" sz="1700"/>
              <a:t>2. Locate one days Max at the customer's site (except Customer 5 has all three days – this is called Vendor Managed Inventory or VMI)</a:t>
            </a:r>
            <a:br>
              <a:rPr kumimoji="1" lang="en-US" sz="1700"/>
            </a:br>
            <a:r>
              <a:rPr kumimoji="1" lang="en-US" sz="1700"/>
              <a:t>3. Locate two days Max at the Plant (one day protection and one day paranoia)</a:t>
            </a:r>
            <a:br>
              <a:rPr kumimoji="1" lang="en-US" sz="1700"/>
            </a:br>
            <a:r>
              <a:rPr kumimoji="1" lang="en-US" sz="1700"/>
              <a:t>4. Each Day produce the number of Beans needed to restore the Plant Inventory Levels to Full Buffer Levels.  Start with the deepest Buffer Penetration first.  Use a batch size equal to what is needed to return the stock to fill the buffer.</a:t>
            </a:r>
            <a:br>
              <a:rPr kumimoji="1" lang="en-US" sz="1700"/>
            </a:br>
            <a:r>
              <a:rPr kumimoji="1" lang="en-US" sz="1700"/>
              <a:t>5. If there is excess production capacity(all buffer are full before the end of the day) , produce M&amp;Ms and share them with everyone.</a:t>
            </a:r>
            <a:br>
              <a:rPr kumimoji="1" lang="en-US" sz="1700"/>
            </a:br>
            <a:r>
              <a:rPr kumimoji="1" lang="en-US" sz="1700"/>
              <a:t>6. At the end of each day, make a milk run and replenish all buffers at the Customers.</a:t>
            </a:r>
            <a:br>
              <a:rPr kumimoji="1" lang="en-US" sz="1700"/>
            </a:br>
            <a:r>
              <a:rPr kumimoji="1" lang="en-US" sz="1700"/>
              <a:t>7. Repeat daily!</a:t>
            </a:r>
          </a:p>
        </p:txBody>
      </p:sp>
      <p:sp>
        <p:nvSpPr>
          <p:cNvPr id="24584" name="Rectangle 8"/>
          <p:cNvSpPr>
            <a:spLocks noChangeArrowheads="1"/>
          </p:cNvSpPr>
          <p:nvPr/>
        </p:nvSpPr>
        <p:spPr bwMode="auto">
          <a:xfrm>
            <a:off x="4364038" y="6248400"/>
            <a:ext cx="4800600" cy="38100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sz="1800"/>
              <a:t>Average Total System Inventory 200 Beans </a:t>
            </a:r>
            <a:endParaRPr kumimoji="1" lang="en-US" sz="3600"/>
          </a:p>
        </p:txBody>
      </p:sp>
      <p:grpSp>
        <p:nvGrpSpPr>
          <p:cNvPr id="24586" name="Group 10"/>
          <p:cNvGrpSpPr>
            <a:grpSpLocks/>
          </p:cNvGrpSpPr>
          <p:nvPr/>
        </p:nvGrpSpPr>
        <p:grpSpPr bwMode="auto">
          <a:xfrm>
            <a:off x="914400" y="4343400"/>
            <a:ext cx="1752600" cy="1981200"/>
            <a:chOff x="672" y="2688"/>
            <a:chExt cx="1104" cy="1248"/>
          </a:xfrm>
        </p:grpSpPr>
        <p:sp>
          <p:nvSpPr>
            <p:cNvPr id="24587" name="Rectangle 11"/>
            <p:cNvSpPr>
              <a:spLocks noChangeArrowheads="1"/>
            </p:cNvSpPr>
            <p:nvPr/>
          </p:nvSpPr>
          <p:spPr bwMode="auto">
            <a:xfrm>
              <a:off x="672" y="2688"/>
              <a:ext cx="1104" cy="1248"/>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24588" name="Rectangle 12"/>
            <p:cNvSpPr>
              <a:spLocks noChangeArrowheads="1"/>
            </p:cNvSpPr>
            <p:nvPr/>
          </p:nvSpPr>
          <p:spPr bwMode="auto">
            <a:xfrm>
              <a:off x="672" y="3120"/>
              <a:ext cx="1104" cy="816"/>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24589" name="Rectangle 13"/>
            <p:cNvSpPr>
              <a:spLocks noChangeArrowheads="1"/>
            </p:cNvSpPr>
            <p:nvPr/>
          </p:nvSpPr>
          <p:spPr bwMode="auto">
            <a:xfrm>
              <a:off x="672" y="3504"/>
              <a:ext cx="1104" cy="432"/>
            </a:xfrm>
            <a:prstGeom prst="rect">
              <a:avLst/>
            </a:prstGeom>
            <a:solidFill>
              <a:srgbClr val="FF0000"/>
            </a:solidFill>
            <a:ln w="9525">
              <a:solidFill>
                <a:schemeClr val="tx1"/>
              </a:solidFill>
              <a:miter lim="800000"/>
              <a:headEnd/>
              <a:tailEnd/>
            </a:ln>
            <a:effectLst/>
          </p:spPr>
          <p:txBody>
            <a:bodyPr wrap="none" anchor="ctr"/>
            <a:lstStyle/>
            <a:p>
              <a:endParaRPr lang="en-US"/>
            </a:p>
          </p:txBody>
        </p:sp>
      </p:grpSp>
      <p:sp>
        <p:nvSpPr>
          <p:cNvPr id="24590" name="Text Box 14"/>
          <p:cNvSpPr txBox="1">
            <a:spLocks noChangeArrowheads="1"/>
          </p:cNvSpPr>
          <p:nvPr/>
        </p:nvSpPr>
        <p:spPr bwMode="auto">
          <a:xfrm>
            <a:off x="1524000" y="4191000"/>
            <a:ext cx="457200" cy="366713"/>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42</a:t>
            </a:r>
          </a:p>
        </p:txBody>
      </p:sp>
      <p:sp>
        <p:nvSpPr>
          <p:cNvPr id="24591" name="Text Box 15"/>
          <p:cNvSpPr txBox="1">
            <a:spLocks noChangeArrowheads="1"/>
          </p:cNvSpPr>
          <p:nvPr/>
        </p:nvSpPr>
        <p:spPr bwMode="auto">
          <a:xfrm>
            <a:off x="1524000" y="4814888"/>
            <a:ext cx="457200"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28</a:t>
            </a:r>
          </a:p>
        </p:txBody>
      </p:sp>
      <p:sp>
        <p:nvSpPr>
          <p:cNvPr id="24592" name="Text Box 16"/>
          <p:cNvSpPr txBox="1">
            <a:spLocks noChangeArrowheads="1"/>
          </p:cNvSpPr>
          <p:nvPr/>
        </p:nvSpPr>
        <p:spPr bwMode="auto">
          <a:xfrm>
            <a:off x="1524000" y="5424488"/>
            <a:ext cx="457200"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14</a:t>
            </a:r>
          </a:p>
        </p:txBody>
      </p:sp>
      <p:grpSp>
        <p:nvGrpSpPr>
          <p:cNvPr id="24593" name="Group 17"/>
          <p:cNvGrpSpPr>
            <a:grpSpLocks/>
          </p:cNvGrpSpPr>
          <p:nvPr/>
        </p:nvGrpSpPr>
        <p:grpSpPr bwMode="auto">
          <a:xfrm>
            <a:off x="2819400" y="4343400"/>
            <a:ext cx="1752600" cy="1981200"/>
            <a:chOff x="672" y="2688"/>
            <a:chExt cx="1104" cy="1248"/>
          </a:xfrm>
        </p:grpSpPr>
        <p:sp>
          <p:nvSpPr>
            <p:cNvPr id="24594" name="Rectangle 18"/>
            <p:cNvSpPr>
              <a:spLocks noChangeArrowheads="1"/>
            </p:cNvSpPr>
            <p:nvPr/>
          </p:nvSpPr>
          <p:spPr bwMode="auto">
            <a:xfrm>
              <a:off x="672" y="2688"/>
              <a:ext cx="1104" cy="1248"/>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24595" name="Rectangle 19"/>
            <p:cNvSpPr>
              <a:spLocks noChangeArrowheads="1"/>
            </p:cNvSpPr>
            <p:nvPr/>
          </p:nvSpPr>
          <p:spPr bwMode="auto">
            <a:xfrm>
              <a:off x="672" y="3120"/>
              <a:ext cx="1104" cy="816"/>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24596" name="Rectangle 20"/>
            <p:cNvSpPr>
              <a:spLocks noChangeArrowheads="1"/>
            </p:cNvSpPr>
            <p:nvPr/>
          </p:nvSpPr>
          <p:spPr bwMode="auto">
            <a:xfrm>
              <a:off x="672" y="3504"/>
              <a:ext cx="1104" cy="432"/>
            </a:xfrm>
            <a:prstGeom prst="rect">
              <a:avLst/>
            </a:prstGeom>
            <a:solidFill>
              <a:srgbClr val="FF0000"/>
            </a:solidFill>
            <a:ln w="9525">
              <a:solidFill>
                <a:schemeClr val="tx1"/>
              </a:solidFill>
              <a:miter lim="800000"/>
              <a:headEnd/>
              <a:tailEnd/>
            </a:ln>
            <a:effectLst/>
          </p:spPr>
          <p:txBody>
            <a:bodyPr wrap="none" anchor="ctr"/>
            <a:lstStyle/>
            <a:p>
              <a:endParaRPr lang="en-US"/>
            </a:p>
          </p:txBody>
        </p:sp>
      </p:grpSp>
      <p:sp>
        <p:nvSpPr>
          <p:cNvPr id="24597" name="Text Box 21"/>
          <p:cNvSpPr txBox="1">
            <a:spLocks noChangeArrowheads="1"/>
          </p:cNvSpPr>
          <p:nvPr/>
        </p:nvSpPr>
        <p:spPr bwMode="auto">
          <a:xfrm>
            <a:off x="3429000" y="4191000"/>
            <a:ext cx="457200" cy="366713"/>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34</a:t>
            </a:r>
          </a:p>
        </p:txBody>
      </p:sp>
      <p:sp>
        <p:nvSpPr>
          <p:cNvPr id="24598" name="Text Box 22"/>
          <p:cNvSpPr txBox="1">
            <a:spLocks noChangeArrowheads="1"/>
          </p:cNvSpPr>
          <p:nvPr/>
        </p:nvSpPr>
        <p:spPr bwMode="auto">
          <a:xfrm>
            <a:off x="3429000" y="4814888"/>
            <a:ext cx="457200"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24</a:t>
            </a:r>
          </a:p>
        </p:txBody>
      </p:sp>
      <p:sp>
        <p:nvSpPr>
          <p:cNvPr id="24599" name="Text Box 23"/>
          <p:cNvSpPr txBox="1">
            <a:spLocks noChangeArrowheads="1"/>
          </p:cNvSpPr>
          <p:nvPr/>
        </p:nvSpPr>
        <p:spPr bwMode="auto">
          <a:xfrm>
            <a:off x="3429000" y="5424488"/>
            <a:ext cx="457200"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12</a:t>
            </a:r>
          </a:p>
        </p:txBody>
      </p:sp>
      <p:grpSp>
        <p:nvGrpSpPr>
          <p:cNvPr id="24600" name="Group 24"/>
          <p:cNvGrpSpPr>
            <a:grpSpLocks/>
          </p:cNvGrpSpPr>
          <p:nvPr/>
        </p:nvGrpSpPr>
        <p:grpSpPr bwMode="auto">
          <a:xfrm>
            <a:off x="4724400" y="4343400"/>
            <a:ext cx="1752600" cy="1981200"/>
            <a:chOff x="672" y="2688"/>
            <a:chExt cx="1104" cy="1248"/>
          </a:xfrm>
        </p:grpSpPr>
        <p:sp>
          <p:nvSpPr>
            <p:cNvPr id="24601" name="Rectangle 25"/>
            <p:cNvSpPr>
              <a:spLocks noChangeArrowheads="1"/>
            </p:cNvSpPr>
            <p:nvPr/>
          </p:nvSpPr>
          <p:spPr bwMode="auto">
            <a:xfrm>
              <a:off x="672" y="2688"/>
              <a:ext cx="1104" cy="1248"/>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24602" name="Rectangle 26"/>
            <p:cNvSpPr>
              <a:spLocks noChangeArrowheads="1"/>
            </p:cNvSpPr>
            <p:nvPr/>
          </p:nvSpPr>
          <p:spPr bwMode="auto">
            <a:xfrm>
              <a:off x="672" y="3120"/>
              <a:ext cx="1104" cy="816"/>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24603" name="Rectangle 27"/>
            <p:cNvSpPr>
              <a:spLocks noChangeArrowheads="1"/>
            </p:cNvSpPr>
            <p:nvPr/>
          </p:nvSpPr>
          <p:spPr bwMode="auto">
            <a:xfrm>
              <a:off x="672" y="3504"/>
              <a:ext cx="1104" cy="432"/>
            </a:xfrm>
            <a:prstGeom prst="rect">
              <a:avLst/>
            </a:prstGeom>
            <a:solidFill>
              <a:srgbClr val="FF0000"/>
            </a:solidFill>
            <a:ln w="9525">
              <a:solidFill>
                <a:schemeClr val="tx1"/>
              </a:solidFill>
              <a:miter lim="800000"/>
              <a:headEnd/>
              <a:tailEnd/>
            </a:ln>
            <a:effectLst/>
          </p:spPr>
          <p:txBody>
            <a:bodyPr wrap="none" anchor="ctr"/>
            <a:lstStyle/>
            <a:p>
              <a:endParaRPr lang="en-US"/>
            </a:p>
          </p:txBody>
        </p:sp>
      </p:grpSp>
      <p:sp>
        <p:nvSpPr>
          <p:cNvPr id="24604" name="Text Box 28"/>
          <p:cNvSpPr txBox="1">
            <a:spLocks noChangeArrowheads="1"/>
          </p:cNvSpPr>
          <p:nvPr/>
        </p:nvSpPr>
        <p:spPr bwMode="auto">
          <a:xfrm>
            <a:off x="5334000" y="4191000"/>
            <a:ext cx="457200" cy="366713"/>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48</a:t>
            </a:r>
          </a:p>
        </p:txBody>
      </p:sp>
      <p:sp>
        <p:nvSpPr>
          <p:cNvPr id="24605" name="Text Box 29"/>
          <p:cNvSpPr txBox="1">
            <a:spLocks noChangeArrowheads="1"/>
          </p:cNvSpPr>
          <p:nvPr/>
        </p:nvSpPr>
        <p:spPr bwMode="auto">
          <a:xfrm>
            <a:off x="5334000" y="4814888"/>
            <a:ext cx="457200"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32</a:t>
            </a:r>
          </a:p>
        </p:txBody>
      </p:sp>
      <p:sp>
        <p:nvSpPr>
          <p:cNvPr id="24606" name="Text Box 30"/>
          <p:cNvSpPr txBox="1">
            <a:spLocks noChangeArrowheads="1"/>
          </p:cNvSpPr>
          <p:nvPr/>
        </p:nvSpPr>
        <p:spPr bwMode="auto">
          <a:xfrm>
            <a:off x="5334000" y="5424488"/>
            <a:ext cx="457200"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16</a:t>
            </a:r>
          </a:p>
        </p:txBody>
      </p:sp>
      <p:grpSp>
        <p:nvGrpSpPr>
          <p:cNvPr id="24607" name="Group 31"/>
          <p:cNvGrpSpPr>
            <a:grpSpLocks/>
          </p:cNvGrpSpPr>
          <p:nvPr/>
        </p:nvGrpSpPr>
        <p:grpSpPr bwMode="auto">
          <a:xfrm>
            <a:off x="6934200" y="4343400"/>
            <a:ext cx="1752600" cy="1981200"/>
            <a:chOff x="672" y="2688"/>
            <a:chExt cx="1104" cy="1248"/>
          </a:xfrm>
        </p:grpSpPr>
        <p:sp>
          <p:nvSpPr>
            <p:cNvPr id="24608" name="Rectangle 32"/>
            <p:cNvSpPr>
              <a:spLocks noChangeArrowheads="1"/>
            </p:cNvSpPr>
            <p:nvPr/>
          </p:nvSpPr>
          <p:spPr bwMode="auto">
            <a:xfrm>
              <a:off x="672" y="2688"/>
              <a:ext cx="1104" cy="1248"/>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24609" name="Rectangle 33"/>
            <p:cNvSpPr>
              <a:spLocks noChangeArrowheads="1"/>
            </p:cNvSpPr>
            <p:nvPr/>
          </p:nvSpPr>
          <p:spPr bwMode="auto">
            <a:xfrm>
              <a:off x="672" y="3120"/>
              <a:ext cx="1104" cy="816"/>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24610" name="Rectangle 34"/>
            <p:cNvSpPr>
              <a:spLocks noChangeArrowheads="1"/>
            </p:cNvSpPr>
            <p:nvPr/>
          </p:nvSpPr>
          <p:spPr bwMode="auto">
            <a:xfrm>
              <a:off x="672" y="3504"/>
              <a:ext cx="1104" cy="432"/>
            </a:xfrm>
            <a:prstGeom prst="rect">
              <a:avLst/>
            </a:prstGeom>
            <a:solidFill>
              <a:srgbClr val="FF0000"/>
            </a:solidFill>
            <a:ln w="9525">
              <a:solidFill>
                <a:schemeClr val="tx1"/>
              </a:solidFill>
              <a:miter lim="800000"/>
              <a:headEnd/>
              <a:tailEnd/>
            </a:ln>
            <a:effectLst/>
          </p:spPr>
          <p:txBody>
            <a:bodyPr wrap="none" anchor="ctr"/>
            <a:lstStyle/>
            <a:p>
              <a:endParaRPr lang="en-US"/>
            </a:p>
          </p:txBody>
        </p:sp>
      </p:grpSp>
      <p:sp>
        <p:nvSpPr>
          <p:cNvPr id="24611" name="Text Box 35"/>
          <p:cNvSpPr txBox="1">
            <a:spLocks noChangeArrowheads="1"/>
          </p:cNvSpPr>
          <p:nvPr/>
        </p:nvSpPr>
        <p:spPr bwMode="auto">
          <a:xfrm>
            <a:off x="7543800" y="4191000"/>
            <a:ext cx="457200" cy="366713"/>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18</a:t>
            </a:r>
          </a:p>
        </p:txBody>
      </p:sp>
      <p:sp>
        <p:nvSpPr>
          <p:cNvPr id="24612" name="Text Box 36"/>
          <p:cNvSpPr txBox="1">
            <a:spLocks noChangeArrowheads="1"/>
          </p:cNvSpPr>
          <p:nvPr/>
        </p:nvSpPr>
        <p:spPr bwMode="auto">
          <a:xfrm>
            <a:off x="7543800" y="4814888"/>
            <a:ext cx="457200"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12</a:t>
            </a:r>
          </a:p>
        </p:txBody>
      </p:sp>
      <p:sp>
        <p:nvSpPr>
          <p:cNvPr id="24613" name="Text Box 37"/>
          <p:cNvSpPr txBox="1">
            <a:spLocks noChangeArrowheads="1"/>
          </p:cNvSpPr>
          <p:nvPr/>
        </p:nvSpPr>
        <p:spPr bwMode="auto">
          <a:xfrm>
            <a:off x="7543800" y="5424488"/>
            <a:ext cx="457200" cy="366712"/>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 6</a:t>
            </a:r>
          </a:p>
        </p:txBody>
      </p:sp>
      <p:sp>
        <p:nvSpPr>
          <p:cNvPr id="24614" name="Line 38"/>
          <p:cNvSpPr>
            <a:spLocks noChangeShapeType="1"/>
          </p:cNvSpPr>
          <p:nvPr/>
        </p:nvSpPr>
        <p:spPr bwMode="auto">
          <a:xfrm flipV="1">
            <a:off x="6705600" y="3581400"/>
            <a:ext cx="0" cy="2895600"/>
          </a:xfrm>
          <a:prstGeom prst="line">
            <a:avLst/>
          </a:prstGeom>
          <a:noFill/>
          <a:ln w="28575">
            <a:solidFill>
              <a:schemeClr val="tx1"/>
            </a:solidFill>
            <a:prstDash val="dash"/>
            <a:round/>
            <a:headEnd/>
            <a:tailEnd/>
          </a:ln>
          <a:effectLst/>
        </p:spPr>
        <p:txBody>
          <a:bodyPr wrap="none" anchor="ctr"/>
          <a:lstStyle/>
          <a:p>
            <a:endParaRPr lang="en-US"/>
          </a:p>
        </p:txBody>
      </p:sp>
      <p:sp>
        <p:nvSpPr>
          <p:cNvPr id="24615" name="Line 39"/>
          <p:cNvSpPr>
            <a:spLocks noChangeShapeType="1"/>
          </p:cNvSpPr>
          <p:nvPr/>
        </p:nvSpPr>
        <p:spPr bwMode="auto">
          <a:xfrm>
            <a:off x="6705600" y="3581400"/>
            <a:ext cx="1981200" cy="0"/>
          </a:xfrm>
          <a:prstGeom prst="line">
            <a:avLst/>
          </a:prstGeom>
          <a:noFill/>
          <a:ln w="28575">
            <a:solidFill>
              <a:schemeClr val="tx1"/>
            </a:solidFill>
            <a:prstDash val="dash"/>
            <a:round/>
            <a:headEnd/>
            <a:tailEnd/>
          </a:ln>
          <a:effectLst/>
        </p:spPr>
        <p:txBody>
          <a:bodyPr wrap="none" anchor="ctr"/>
          <a:lstStyle/>
          <a:p>
            <a:endParaRPr lang="en-US"/>
          </a:p>
        </p:txBody>
      </p:sp>
      <p:sp>
        <p:nvSpPr>
          <p:cNvPr id="24616" name="Rectangle 40"/>
          <p:cNvSpPr>
            <a:spLocks noChangeArrowheads="1"/>
          </p:cNvSpPr>
          <p:nvPr/>
        </p:nvSpPr>
        <p:spPr bwMode="auto">
          <a:xfrm>
            <a:off x="6705600" y="3581400"/>
            <a:ext cx="2209800" cy="533400"/>
          </a:xfrm>
          <a:prstGeom prst="rect">
            <a:avLst/>
          </a:prstGeom>
          <a:noFill/>
          <a:ln w="9525">
            <a:noFill/>
            <a:miter lim="800000"/>
            <a:headEnd/>
            <a:tailEnd/>
          </a:ln>
          <a:effectLst/>
        </p:spPr>
        <p:txBody>
          <a:bodyPr/>
          <a:lstStyle/>
          <a:p>
            <a:pPr>
              <a:spcBef>
                <a:spcPct val="20000"/>
              </a:spcBef>
              <a:tabLst>
                <a:tab pos="1030288" algn="l"/>
                <a:tab pos="2909888" algn="l"/>
                <a:tab pos="4514850" algn="l"/>
                <a:tab pos="4854575" algn="l"/>
                <a:tab pos="6862763" algn="l"/>
              </a:tabLst>
            </a:pPr>
            <a:r>
              <a:rPr kumimoji="1" lang="en-US" sz="1000"/>
              <a:t>Hold full Buffer at Customer 5’s Site</a:t>
            </a:r>
          </a:p>
        </p:txBody>
      </p:sp>
      <p:sp>
        <p:nvSpPr>
          <p:cNvPr id="24585" name="Rectangle 9"/>
          <p:cNvSpPr>
            <a:spLocks noChangeArrowheads="1"/>
          </p:cNvSpPr>
          <p:nvPr/>
        </p:nvSpPr>
        <p:spPr bwMode="auto">
          <a:xfrm>
            <a:off x="304800" y="3657600"/>
            <a:ext cx="8686800" cy="1371600"/>
          </a:xfrm>
          <a:prstGeom prst="rect">
            <a:avLst/>
          </a:prstGeom>
          <a:noFill/>
          <a:ln w="9525">
            <a:noFill/>
            <a:miter lim="800000"/>
            <a:headEnd/>
            <a:tailEnd/>
          </a:ln>
          <a:effectLst/>
        </p:spPr>
        <p:txBody>
          <a:bodyPr/>
          <a:lstStyle/>
          <a:p>
            <a:pPr marL="342900" indent="-342900">
              <a:spcBef>
                <a:spcPct val="20000"/>
              </a:spcBef>
              <a:tabLst>
                <a:tab pos="1030288" algn="l"/>
                <a:tab pos="2909888" algn="l"/>
                <a:tab pos="4514850" algn="l"/>
                <a:tab pos="4854575" algn="l"/>
                <a:tab pos="6862763" algn="l"/>
              </a:tabLst>
            </a:pPr>
            <a:r>
              <a:rPr kumimoji="1" lang="en-US" sz="2000"/>
              <a:t>Plant Buffers</a:t>
            </a:r>
            <a:br>
              <a:rPr kumimoji="1" lang="en-US" sz="2000"/>
            </a:br>
            <a:r>
              <a:rPr kumimoji="1" lang="en-US" sz="2000"/>
              <a:t>	Garbanzo	Pinto		Red	White</a:t>
            </a:r>
          </a:p>
          <a:p>
            <a:pPr marL="342900" indent="-342900">
              <a:spcBef>
                <a:spcPct val="20000"/>
              </a:spcBef>
              <a:tabLst>
                <a:tab pos="1030288" algn="l"/>
                <a:tab pos="2909888" algn="l"/>
                <a:tab pos="4514850" algn="l"/>
                <a:tab pos="4854575" algn="l"/>
                <a:tab pos="6862763" algn="l"/>
              </a:tabLst>
            </a:pPr>
            <a:r>
              <a:rPr kumimoji="1" lang="en-US" sz="2000"/>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2"/>
          <p:cNvSpPr>
            <a:spLocks noGrp="1"/>
          </p:cNvSpPr>
          <p:nvPr>
            <p:ph type="ftr" sz="quarter" idx="11"/>
          </p:nvPr>
        </p:nvSpPr>
        <p:spPr/>
        <p:txBody>
          <a:bodyPr/>
          <a:lstStyle/>
          <a:p>
            <a:r>
              <a:rPr lang="en-US"/>
              <a:t>Copyright © Goldratt Schools, 2005</a:t>
            </a:r>
          </a:p>
        </p:txBody>
      </p:sp>
      <p:sp>
        <p:nvSpPr>
          <p:cNvPr id="18" name="Slide Number Placeholder 3"/>
          <p:cNvSpPr>
            <a:spLocks noGrp="1"/>
          </p:cNvSpPr>
          <p:nvPr>
            <p:ph type="sldNum" sz="quarter" idx="12"/>
          </p:nvPr>
        </p:nvSpPr>
        <p:spPr/>
        <p:txBody>
          <a:bodyPr/>
          <a:lstStyle/>
          <a:p>
            <a:fld id="{69CAB199-6B02-45BC-8AED-5F4BC284E520}" type="slidenum">
              <a:rPr lang="en-US"/>
              <a:pPr/>
              <a:t>27</a:t>
            </a:fld>
            <a:endParaRPr lang="en-US"/>
          </a:p>
        </p:txBody>
      </p:sp>
      <p:sp>
        <p:nvSpPr>
          <p:cNvPr id="26626"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 Truckers and Buffer Size</a:t>
            </a:r>
          </a:p>
        </p:txBody>
      </p:sp>
      <p:grpSp>
        <p:nvGrpSpPr>
          <p:cNvPr id="26627" name="Group 3"/>
          <p:cNvGrpSpPr>
            <a:grpSpLocks/>
          </p:cNvGrpSpPr>
          <p:nvPr/>
        </p:nvGrpSpPr>
        <p:grpSpPr bwMode="auto">
          <a:xfrm>
            <a:off x="609600" y="1676400"/>
            <a:ext cx="3352800" cy="4343400"/>
            <a:chOff x="2976" y="2592"/>
            <a:chExt cx="1104" cy="1344"/>
          </a:xfrm>
        </p:grpSpPr>
        <p:grpSp>
          <p:nvGrpSpPr>
            <p:cNvPr id="26628" name="Group 4"/>
            <p:cNvGrpSpPr>
              <a:grpSpLocks/>
            </p:cNvGrpSpPr>
            <p:nvPr/>
          </p:nvGrpSpPr>
          <p:grpSpPr bwMode="auto">
            <a:xfrm>
              <a:off x="2976" y="2688"/>
              <a:ext cx="1104" cy="1248"/>
              <a:chOff x="672" y="2688"/>
              <a:chExt cx="1104" cy="1248"/>
            </a:xfrm>
          </p:grpSpPr>
          <p:sp>
            <p:nvSpPr>
              <p:cNvPr id="26629" name="Rectangle 5"/>
              <p:cNvSpPr>
                <a:spLocks noChangeArrowheads="1"/>
              </p:cNvSpPr>
              <p:nvPr/>
            </p:nvSpPr>
            <p:spPr bwMode="auto">
              <a:xfrm>
                <a:off x="672" y="2688"/>
                <a:ext cx="1104" cy="1248"/>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26630" name="Rectangle 6"/>
              <p:cNvSpPr>
                <a:spLocks noChangeArrowheads="1"/>
              </p:cNvSpPr>
              <p:nvPr/>
            </p:nvSpPr>
            <p:spPr bwMode="auto">
              <a:xfrm>
                <a:off x="672" y="3120"/>
                <a:ext cx="1104" cy="816"/>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26631" name="Rectangle 7"/>
              <p:cNvSpPr>
                <a:spLocks noChangeArrowheads="1"/>
              </p:cNvSpPr>
              <p:nvPr/>
            </p:nvSpPr>
            <p:spPr bwMode="auto">
              <a:xfrm>
                <a:off x="672" y="3504"/>
                <a:ext cx="1104" cy="432"/>
              </a:xfrm>
              <a:prstGeom prst="rect">
                <a:avLst/>
              </a:prstGeom>
              <a:solidFill>
                <a:srgbClr val="FF0000"/>
              </a:solidFill>
              <a:ln w="9525">
                <a:solidFill>
                  <a:schemeClr val="tx1"/>
                </a:solidFill>
                <a:miter lim="800000"/>
                <a:headEnd/>
                <a:tailEnd/>
              </a:ln>
              <a:effectLst/>
            </p:spPr>
            <p:txBody>
              <a:bodyPr wrap="none" anchor="ctr"/>
              <a:lstStyle/>
              <a:p>
                <a:endParaRPr lang="en-US"/>
              </a:p>
            </p:txBody>
          </p:sp>
        </p:grpSp>
        <p:sp>
          <p:nvSpPr>
            <p:cNvPr id="26632" name="Text Box 8"/>
            <p:cNvSpPr txBox="1">
              <a:spLocks noChangeArrowheads="1"/>
            </p:cNvSpPr>
            <p:nvPr/>
          </p:nvSpPr>
          <p:spPr bwMode="auto">
            <a:xfrm>
              <a:off x="3360" y="2592"/>
              <a:ext cx="288" cy="198"/>
            </a:xfrm>
            <a:prstGeom prst="rect">
              <a:avLst/>
            </a:prstGeom>
            <a:solidFill>
              <a:schemeClr val="bg1"/>
            </a:solidFill>
            <a:ln w="9525">
              <a:noFill/>
              <a:miter lim="800000"/>
              <a:headEnd/>
              <a:tailEnd/>
            </a:ln>
            <a:effectLst/>
          </p:spPr>
          <p:txBody>
            <a:bodyPr>
              <a:spAutoFit/>
            </a:bodyPr>
            <a:lstStyle/>
            <a:p>
              <a:pPr>
                <a:spcBef>
                  <a:spcPct val="50000"/>
                </a:spcBef>
              </a:pPr>
              <a:r>
                <a:rPr lang="en-US" sz="3600">
                  <a:latin typeface="Arial" charset="0"/>
                </a:rPr>
                <a:t>42</a:t>
              </a:r>
            </a:p>
          </p:txBody>
        </p:sp>
        <p:sp>
          <p:nvSpPr>
            <p:cNvPr id="26633" name="Text Box 9"/>
            <p:cNvSpPr txBox="1">
              <a:spLocks noChangeArrowheads="1"/>
            </p:cNvSpPr>
            <p:nvPr/>
          </p:nvSpPr>
          <p:spPr bwMode="auto">
            <a:xfrm>
              <a:off x="3360" y="2985"/>
              <a:ext cx="288" cy="198"/>
            </a:xfrm>
            <a:prstGeom prst="rect">
              <a:avLst/>
            </a:prstGeom>
            <a:solidFill>
              <a:schemeClr val="bg1"/>
            </a:solidFill>
            <a:ln w="9525">
              <a:noFill/>
              <a:miter lim="800000"/>
              <a:headEnd/>
              <a:tailEnd/>
            </a:ln>
            <a:effectLst/>
          </p:spPr>
          <p:txBody>
            <a:bodyPr>
              <a:spAutoFit/>
            </a:bodyPr>
            <a:lstStyle/>
            <a:p>
              <a:pPr>
                <a:spcBef>
                  <a:spcPct val="50000"/>
                </a:spcBef>
              </a:pPr>
              <a:r>
                <a:rPr lang="en-US" sz="3600">
                  <a:latin typeface="Arial" charset="0"/>
                </a:rPr>
                <a:t>28</a:t>
              </a:r>
            </a:p>
          </p:txBody>
        </p:sp>
        <p:sp>
          <p:nvSpPr>
            <p:cNvPr id="26634" name="Text Box 10"/>
            <p:cNvSpPr txBox="1">
              <a:spLocks noChangeArrowheads="1"/>
            </p:cNvSpPr>
            <p:nvPr/>
          </p:nvSpPr>
          <p:spPr bwMode="auto">
            <a:xfrm>
              <a:off x="3360" y="3369"/>
              <a:ext cx="288" cy="199"/>
            </a:xfrm>
            <a:prstGeom prst="rect">
              <a:avLst/>
            </a:prstGeom>
            <a:solidFill>
              <a:schemeClr val="bg1"/>
            </a:solidFill>
            <a:ln w="9525">
              <a:noFill/>
              <a:miter lim="800000"/>
              <a:headEnd/>
              <a:tailEnd/>
            </a:ln>
            <a:effectLst/>
          </p:spPr>
          <p:txBody>
            <a:bodyPr>
              <a:spAutoFit/>
            </a:bodyPr>
            <a:lstStyle/>
            <a:p>
              <a:pPr>
                <a:spcBef>
                  <a:spcPct val="50000"/>
                </a:spcBef>
              </a:pPr>
              <a:r>
                <a:rPr lang="en-US" sz="3600">
                  <a:latin typeface="Arial" charset="0"/>
                </a:rPr>
                <a:t>14</a:t>
              </a:r>
            </a:p>
          </p:txBody>
        </p:sp>
      </p:grpSp>
      <p:sp>
        <p:nvSpPr>
          <p:cNvPr id="26635" name="AutoShape 11"/>
          <p:cNvSpPr>
            <a:spLocks/>
          </p:cNvSpPr>
          <p:nvPr/>
        </p:nvSpPr>
        <p:spPr bwMode="auto">
          <a:xfrm>
            <a:off x="3962400" y="4572000"/>
            <a:ext cx="1143000" cy="1447800"/>
          </a:xfrm>
          <a:prstGeom prst="rightBrace">
            <a:avLst>
              <a:gd name="adj1" fmla="val 10556"/>
              <a:gd name="adj2" fmla="val 50000"/>
            </a:avLst>
          </a:prstGeom>
          <a:noFill/>
          <a:ln w="9525">
            <a:solidFill>
              <a:schemeClr val="tx1"/>
            </a:solidFill>
            <a:round/>
            <a:headEnd/>
            <a:tailEnd/>
          </a:ln>
          <a:effectLst/>
        </p:spPr>
        <p:txBody>
          <a:bodyPr wrap="none" anchor="ctr"/>
          <a:lstStyle/>
          <a:p>
            <a:endParaRPr lang="en-US"/>
          </a:p>
        </p:txBody>
      </p:sp>
      <p:sp>
        <p:nvSpPr>
          <p:cNvPr id="26636" name="AutoShape 12"/>
          <p:cNvSpPr>
            <a:spLocks noChangeArrowheads="1"/>
          </p:cNvSpPr>
          <p:nvPr/>
        </p:nvSpPr>
        <p:spPr bwMode="auto">
          <a:xfrm>
            <a:off x="5867400" y="4267200"/>
            <a:ext cx="2286000" cy="1828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p:spPr>
        <p:txBody>
          <a:bodyPr wrap="none" anchor="ctr"/>
          <a:lstStyle/>
          <a:p>
            <a:endParaRPr lang="en-US"/>
          </a:p>
        </p:txBody>
      </p:sp>
      <p:sp>
        <p:nvSpPr>
          <p:cNvPr id="26637" name="Oval 13"/>
          <p:cNvSpPr>
            <a:spLocks noChangeArrowheads="1"/>
          </p:cNvSpPr>
          <p:nvPr/>
        </p:nvSpPr>
        <p:spPr bwMode="auto">
          <a:xfrm>
            <a:off x="5867400" y="3962400"/>
            <a:ext cx="2286000" cy="533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6638" name="Text Box 14"/>
          <p:cNvSpPr txBox="1">
            <a:spLocks noChangeArrowheads="1"/>
          </p:cNvSpPr>
          <p:nvPr/>
        </p:nvSpPr>
        <p:spPr bwMode="auto">
          <a:xfrm>
            <a:off x="6172200" y="4648200"/>
            <a:ext cx="1752600" cy="822325"/>
          </a:xfrm>
          <a:prstGeom prst="rect">
            <a:avLst/>
          </a:prstGeom>
          <a:noFill/>
          <a:ln w="9525">
            <a:noFill/>
            <a:miter lim="800000"/>
            <a:headEnd/>
            <a:tailEnd/>
          </a:ln>
          <a:effectLst/>
        </p:spPr>
        <p:txBody>
          <a:bodyPr>
            <a:spAutoFit/>
          </a:bodyPr>
          <a:lstStyle/>
          <a:p>
            <a:pPr algn="ctr">
              <a:spcBef>
                <a:spcPct val="50000"/>
              </a:spcBef>
            </a:pPr>
            <a:r>
              <a:rPr lang="en-US" b="1">
                <a:latin typeface="Arial" charset="0"/>
              </a:rPr>
              <a:t>Garbanzo</a:t>
            </a:r>
            <a:br>
              <a:rPr lang="en-US" b="1">
                <a:latin typeface="Arial" charset="0"/>
              </a:rPr>
            </a:br>
            <a:r>
              <a:rPr lang="en-US" b="1">
                <a:latin typeface="Arial" charset="0"/>
              </a:rPr>
              <a:t>Beans</a:t>
            </a:r>
            <a:endParaRPr lang="en-US" sz="1800">
              <a:latin typeface="Arial" charset="0"/>
            </a:endParaRPr>
          </a:p>
        </p:txBody>
      </p:sp>
      <p:sp>
        <p:nvSpPr>
          <p:cNvPr id="26639" name="Text Box 15"/>
          <p:cNvSpPr txBox="1">
            <a:spLocks noChangeArrowheads="1"/>
          </p:cNvSpPr>
          <p:nvPr/>
        </p:nvSpPr>
        <p:spPr bwMode="auto">
          <a:xfrm>
            <a:off x="4419600" y="762000"/>
            <a:ext cx="4495800" cy="2987675"/>
          </a:xfrm>
          <a:prstGeom prst="rect">
            <a:avLst/>
          </a:prstGeom>
          <a:noFill/>
          <a:ln w="9525">
            <a:noFill/>
            <a:miter lim="800000"/>
            <a:headEnd/>
            <a:tailEnd/>
          </a:ln>
          <a:effectLst/>
        </p:spPr>
        <p:txBody>
          <a:bodyPr>
            <a:spAutoFit/>
          </a:bodyPr>
          <a:lstStyle/>
          <a:p>
            <a:pPr>
              <a:spcBef>
                <a:spcPct val="50000"/>
              </a:spcBef>
            </a:pPr>
            <a:r>
              <a:rPr lang="en-US" sz="2000">
                <a:latin typeface="Arial" charset="0"/>
              </a:rPr>
              <a:t>About 1/3 of the Buffer can be held in a Cup to make it easier to Pick-up Beans for the daily deliveries.  Three cups for each buffer.</a:t>
            </a:r>
          </a:p>
          <a:p>
            <a:pPr>
              <a:spcBef>
                <a:spcPct val="50000"/>
              </a:spcBef>
            </a:pPr>
            <a:r>
              <a:rPr lang="en-US" sz="2000">
                <a:latin typeface="Arial" charset="0"/>
              </a:rPr>
              <a:t>Hold one cup (red one) on the Truck with two replenished at the Factory (at the end of the day make sure the red cup is refilled for the next day from the yellow and green cups).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Copyright © Goldratt Schools, 2005</a:t>
            </a:r>
          </a:p>
        </p:txBody>
      </p:sp>
      <p:sp>
        <p:nvSpPr>
          <p:cNvPr id="6" name="Slide Number Placeholder 3"/>
          <p:cNvSpPr>
            <a:spLocks noGrp="1"/>
          </p:cNvSpPr>
          <p:nvPr>
            <p:ph type="sldNum" sz="quarter" idx="12"/>
          </p:nvPr>
        </p:nvSpPr>
        <p:spPr/>
        <p:txBody>
          <a:bodyPr/>
          <a:lstStyle/>
          <a:p>
            <a:fld id="{29488353-9F18-494E-B222-2C327E7EE991}" type="slidenum">
              <a:rPr lang="en-US"/>
              <a:pPr/>
              <a:t>28</a:t>
            </a:fld>
            <a:endParaRPr lang="en-US"/>
          </a:p>
        </p:txBody>
      </p:sp>
      <p:sp>
        <p:nvSpPr>
          <p:cNvPr id="27650" name="Rectangle 2"/>
          <p:cNvSpPr>
            <a:spLocks noChangeArrowheads="1"/>
          </p:cNvSpPr>
          <p:nvPr/>
        </p:nvSpPr>
        <p:spPr bwMode="auto">
          <a:xfrm>
            <a:off x="76200" y="609600"/>
            <a:ext cx="8991600" cy="533400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sz="3000"/>
              <a:t>The Traditional Delivery System:</a:t>
            </a:r>
          </a:p>
          <a:p>
            <a:pPr>
              <a:spcBef>
                <a:spcPct val="20000"/>
              </a:spcBef>
              <a:tabLst>
                <a:tab pos="1187450" algn="l"/>
                <a:tab pos="1892300" algn="l"/>
                <a:tab pos="2517775" algn="l"/>
                <a:tab pos="5832475" algn="l"/>
                <a:tab pos="6627813" algn="l"/>
              </a:tabLst>
            </a:pPr>
            <a:r>
              <a:rPr kumimoji="1" lang="en-US" sz="3000"/>
              <a:t>What were the Problems?</a:t>
            </a:r>
            <a:endParaRPr kumimoji="1" lang="en-US" sz="2200"/>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p:txBody>
      </p:sp>
      <p:sp>
        <p:nvSpPr>
          <p:cNvPr id="27651" name="Text Box 3"/>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What did we Learn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Copyright © Goldratt Schools, 2005</a:t>
            </a:r>
          </a:p>
        </p:txBody>
      </p:sp>
      <p:sp>
        <p:nvSpPr>
          <p:cNvPr id="6" name="Slide Number Placeholder 3"/>
          <p:cNvSpPr>
            <a:spLocks noGrp="1"/>
          </p:cNvSpPr>
          <p:nvPr>
            <p:ph type="sldNum" sz="quarter" idx="12"/>
          </p:nvPr>
        </p:nvSpPr>
        <p:spPr/>
        <p:txBody>
          <a:bodyPr/>
          <a:lstStyle/>
          <a:p>
            <a:fld id="{473F6EDC-D5D9-48EE-83AD-D99C094A9C27}" type="slidenum">
              <a:rPr lang="en-US"/>
              <a:pPr/>
              <a:t>29</a:t>
            </a:fld>
            <a:endParaRPr lang="en-US"/>
          </a:p>
        </p:txBody>
      </p:sp>
      <p:sp>
        <p:nvSpPr>
          <p:cNvPr id="28674" name="Rectangle 2"/>
          <p:cNvSpPr>
            <a:spLocks noChangeArrowheads="1"/>
          </p:cNvSpPr>
          <p:nvPr/>
        </p:nvSpPr>
        <p:spPr bwMode="auto">
          <a:xfrm>
            <a:off x="76200" y="609600"/>
            <a:ext cx="8991600" cy="533400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sz="3000"/>
              <a:t>The TOC Replenishment and Vendor Managed Delivery System:</a:t>
            </a:r>
          </a:p>
          <a:p>
            <a:pPr>
              <a:spcBef>
                <a:spcPct val="20000"/>
              </a:spcBef>
              <a:tabLst>
                <a:tab pos="1187450" algn="l"/>
                <a:tab pos="1892300" algn="l"/>
                <a:tab pos="2517775" algn="l"/>
                <a:tab pos="5832475" algn="l"/>
                <a:tab pos="6627813" algn="l"/>
              </a:tabLst>
            </a:pPr>
            <a:r>
              <a:rPr kumimoji="1" lang="en-US" sz="3000"/>
              <a:t>What were the Benefits?</a:t>
            </a:r>
            <a:endParaRPr kumimoji="1" lang="en-US" sz="2200"/>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p:txBody>
      </p:sp>
      <p:sp>
        <p:nvSpPr>
          <p:cNvPr id="28675" name="Text Box 3"/>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What did we Learn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 Goldratt Schools, 2005</a:t>
            </a:r>
          </a:p>
        </p:txBody>
      </p:sp>
      <p:sp>
        <p:nvSpPr>
          <p:cNvPr id="7" name="Slide Number Placeholder 5"/>
          <p:cNvSpPr>
            <a:spLocks noGrp="1"/>
          </p:cNvSpPr>
          <p:nvPr>
            <p:ph type="sldNum" sz="quarter" idx="12"/>
          </p:nvPr>
        </p:nvSpPr>
        <p:spPr/>
        <p:txBody>
          <a:bodyPr/>
          <a:lstStyle/>
          <a:p>
            <a:fld id="{0C6C5041-705F-40CE-A616-B8B13661F6D7}" type="slidenum">
              <a:rPr lang="en-US"/>
              <a:pPr/>
              <a:t>3</a:t>
            </a:fld>
            <a:endParaRPr lang="en-US"/>
          </a:p>
        </p:txBody>
      </p:sp>
      <p:sp>
        <p:nvSpPr>
          <p:cNvPr id="15362" name="Rectangle 2"/>
          <p:cNvSpPr>
            <a:spLocks noGrp="1" noChangeArrowheads="1"/>
          </p:cNvSpPr>
          <p:nvPr>
            <p:ph type="title"/>
          </p:nvPr>
        </p:nvSpPr>
        <p:spPr/>
        <p:txBody>
          <a:bodyPr/>
          <a:lstStyle/>
          <a:p>
            <a:r>
              <a:rPr lang="en-US"/>
              <a:t>How do we deliver now?</a:t>
            </a:r>
          </a:p>
        </p:txBody>
      </p:sp>
      <p:sp>
        <p:nvSpPr>
          <p:cNvPr id="15363" name="Rectangle 3"/>
          <p:cNvSpPr>
            <a:spLocks noGrp="1" noChangeArrowheads="1"/>
          </p:cNvSpPr>
          <p:nvPr>
            <p:ph type="body" idx="1"/>
          </p:nvPr>
        </p:nvSpPr>
        <p:spPr>
          <a:xfrm>
            <a:off x="381000" y="838200"/>
            <a:ext cx="8534400" cy="5257800"/>
          </a:xfrm>
        </p:spPr>
        <p:txBody>
          <a:bodyPr/>
          <a:lstStyle/>
          <a:p>
            <a:r>
              <a:rPr lang="en-US" dirty="0"/>
              <a:t>Consider a plant that makes four products and delivers them to six customers (other plants or retailers)</a:t>
            </a:r>
          </a:p>
          <a:p>
            <a:r>
              <a:rPr lang="en-US" dirty="0"/>
              <a:t>Each customer has variable demand each day.  </a:t>
            </a:r>
          </a:p>
          <a:p>
            <a:r>
              <a:rPr lang="en-US" dirty="0"/>
              <a:t>The customer orders once a week and we deliver the next week.</a:t>
            </a:r>
          </a:p>
          <a:p>
            <a:r>
              <a:rPr lang="en-US" dirty="0"/>
              <a:t>The customer holds Inventory to hold them </a:t>
            </a:r>
            <a:r>
              <a:rPr lang="en-US" dirty="0" smtClean="0"/>
              <a:t>over through </a:t>
            </a:r>
            <a:r>
              <a:rPr lang="en-US" dirty="0"/>
              <a:t>the </a:t>
            </a:r>
            <a:r>
              <a:rPr lang="en-US" dirty="0" smtClean="0"/>
              <a:t>week until the next delivery. </a:t>
            </a:r>
            <a:endParaRPr lang="en-US" dirty="0"/>
          </a:p>
          <a:p>
            <a:r>
              <a:rPr lang="en-US" dirty="0"/>
              <a:t>The plant produces to stock and the delivers to each customer weekly.</a:t>
            </a:r>
          </a:p>
        </p:txBody>
      </p:sp>
      <p:sp>
        <p:nvSpPr>
          <p:cNvPr id="15364" name="Text Box 4"/>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The Bean Game</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Copyright © Goldratt Schools, 2005</a:t>
            </a:r>
          </a:p>
        </p:txBody>
      </p:sp>
      <p:sp>
        <p:nvSpPr>
          <p:cNvPr id="6" name="Slide Number Placeholder 3"/>
          <p:cNvSpPr>
            <a:spLocks noGrp="1"/>
          </p:cNvSpPr>
          <p:nvPr>
            <p:ph type="sldNum" sz="quarter" idx="12"/>
          </p:nvPr>
        </p:nvSpPr>
        <p:spPr/>
        <p:txBody>
          <a:bodyPr/>
          <a:lstStyle/>
          <a:p>
            <a:fld id="{E9E75C58-5AE1-40D2-B699-131750CB224A}" type="slidenum">
              <a:rPr lang="en-US"/>
              <a:pPr/>
              <a:t>30</a:t>
            </a:fld>
            <a:endParaRPr lang="en-US"/>
          </a:p>
        </p:txBody>
      </p:sp>
      <p:sp>
        <p:nvSpPr>
          <p:cNvPr id="29698" name="Rectangle 2"/>
          <p:cNvSpPr>
            <a:spLocks noChangeArrowheads="1"/>
          </p:cNvSpPr>
          <p:nvPr/>
        </p:nvSpPr>
        <p:spPr bwMode="auto">
          <a:xfrm>
            <a:off x="76200" y="609600"/>
            <a:ext cx="8991600" cy="533400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sz="3000"/>
              <a:t>Why should we bother to implement the TOC Replenishment-VMI Solution?</a:t>
            </a:r>
            <a:endParaRPr kumimoji="1" lang="en-US" sz="2200"/>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a:p>
            <a:pPr>
              <a:spcBef>
                <a:spcPct val="20000"/>
              </a:spcBef>
              <a:tabLst>
                <a:tab pos="1187450" algn="l"/>
                <a:tab pos="1892300" algn="l"/>
                <a:tab pos="2517775" algn="l"/>
                <a:tab pos="5832475" algn="l"/>
                <a:tab pos="6627813" algn="l"/>
              </a:tabLst>
            </a:pPr>
            <a:r>
              <a:rPr kumimoji="1" lang="en-US" sz="2200"/>
              <a:t> </a:t>
            </a:r>
          </a:p>
        </p:txBody>
      </p:sp>
      <p:sp>
        <p:nvSpPr>
          <p:cNvPr id="29699" name="Text Box 3"/>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What are the Financial Benefits?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Copyright © Goldratt Schools, 2005</a:t>
            </a:r>
          </a:p>
        </p:txBody>
      </p:sp>
      <p:sp>
        <p:nvSpPr>
          <p:cNvPr id="6" name="Slide Number Placeholder 3"/>
          <p:cNvSpPr>
            <a:spLocks noGrp="1"/>
          </p:cNvSpPr>
          <p:nvPr>
            <p:ph type="sldNum" sz="quarter" idx="12"/>
          </p:nvPr>
        </p:nvSpPr>
        <p:spPr/>
        <p:txBody>
          <a:bodyPr/>
          <a:lstStyle/>
          <a:p>
            <a:fld id="{866AE355-7B7A-430A-875B-9397D2F2DDCF}" type="slidenum">
              <a:rPr lang="en-US"/>
              <a:pPr/>
              <a:t>31</a:t>
            </a:fld>
            <a:endParaRPr lang="en-US"/>
          </a:p>
        </p:txBody>
      </p:sp>
      <p:sp>
        <p:nvSpPr>
          <p:cNvPr id="30722" name="Rectangle 2"/>
          <p:cNvSpPr>
            <a:spLocks noChangeArrowheads="1"/>
          </p:cNvSpPr>
          <p:nvPr/>
        </p:nvSpPr>
        <p:spPr bwMode="auto">
          <a:xfrm>
            <a:off x="76200" y="609600"/>
            <a:ext cx="8991600" cy="533400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sz="2200"/>
              <a:t>To embellish the Bean Game, Throughput could be added for each bean type.</a:t>
            </a:r>
          </a:p>
          <a:p>
            <a:pPr>
              <a:spcBef>
                <a:spcPct val="20000"/>
              </a:spcBef>
              <a:tabLst>
                <a:tab pos="1187450" algn="l"/>
                <a:tab pos="1892300" algn="l"/>
                <a:tab pos="2517775" algn="l"/>
                <a:tab pos="5832475" algn="l"/>
                <a:tab pos="6627813" algn="l"/>
              </a:tabLst>
            </a:pPr>
            <a:r>
              <a:rPr kumimoji="1" lang="en-US" sz="2200"/>
              <a:t>Total Cost of Inventory Holding could be monitored week to week.</a:t>
            </a:r>
          </a:p>
          <a:p>
            <a:pPr>
              <a:spcBef>
                <a:spcPct val="20000"/>
              </a:spcBef>
              <a:tabLst>
                <a:tab pos="1187450" algn="l"/>
                <a:tab pos="1892300" algn="l"/>
                <a:tab pos="2517775" algn="l"/>
                <a:tab pos="5832475" algn="l"/>
                <a:tab pos="6627813" algn="l"/>
              </a:tabLst>
            </a:pPr>
            <a:r>
              <a:rPr kumimoji="1" lang="en-US" sz="2200"/>
              <a:t>Customers Complaining about missing inventory could carry an actual financial Penalty.</a:t>
            </a:r>
          </a:p>
          <a:p>
            <a:pPr>
              <a:spcBef>
                <a:spcPct val="20000"/>
              </a:spcBef>
              <a:tabLst>
                <a:tab pos="1187450" algn="l"/>
                <a:tab pos="1892300" algn="l"/>
                <a:tab pos="2517775" algn="l"/>
                <a:tab pos="5832475" algn="l"/>
                <a:tab pos="6627813" algn="l"/>
              </a:tabLst>
            </a:pPr>
            <a:r>
              <a:rPr kumimoji="1" lang="en-US" sz="2200"/>
              <a:t>You may allow emergency shipments (to make a special truck delivery) </a:t>
            </a:r>
            <a:r>
              <a:rPr kumimoji="1" lang="en-US" sz="2200" u="sng"/>
              <a:t>for a price</a:t>
            </a:r>
            <a:r>
              <a:rPr kumimoji="1" lang="en-US" sz="2200"/>
              <a:t>.</a:t>
            </a:r>
          </a:p>
          <a:p>
            <a:pPr>
              <a:spcBef>
                <a:spcPct val="20000"/>
              </a:spcBef>
              <a:tabLst>
                <a:tab pos="1187450" algn="l"/>
                <a:tab pos="1892300" algn="l"/>
                <a:tab pos="2517775" algn="l"/>
                <a:tab pos="5832475" algn="l"/>
                <a:tab pos="6627813" algn="l"/>
              </a:tabLst>
            </a:pPr>
            <a:r>
              <a:rPr kumimoji="1" lang="en-US" sz="2200"/>
              <a:t>You could consider the additional cost to Deliver Daily (say $50, even though in most cases, there is probably a solution with minimal extra costs).</a:t>
            </a:r>
          </a:p>
          <a:p>
            <a:pPr>
              <a:spcBef>
                <a:spcPct val="20000"/>
              </a:spcBef>
              <a:tabLst>
                <a:tab pos="1187450" algn="l"/>
                <a:tab pos="1892300" algn="l"/>
                <a:tab pos="2517775" algn="l"/>
                <a:tab pos="5832475" algn="l"/>
                <a:tab pos="6627813" algn="l"/>
              </a:tabLst>
            </a:pPr>
            <a:r>
              <a:rPr kumimoji="1" lang="en-US" sz="2200"/>
              <a:t>The production of M&amp;Ms could carry a nice ‘Free Product’ Throughput.</a:t>
            </a:r>
          </a:p>
          <a:p>
            <a:pPr>
              <a:spcBef>
                <a:spcPct val="20000"/>
              </a:spcBef>
              <a:tabLst>
                <a:tab pos="1187450" algn="l"/>
                <a:tab pos="1892300" algn="l"/>
                <a:tab pos="2517775" algn="l"/>
                <a:tab pos="5832475" algn="l"/>
                <a:tab pos="6627813" algn="l"/>
              </a:tabLst>
            </a:pPr>
            <a:r>
              <a:rPr kumimoji="1" lang="en-US" sz="2200"/>
              <a:t>If needed, Additional Dice can be purchased for Production for a steep price.  (Would having 20 Dice in Production make the Traditional environment work better?)</a:t>
            </a:r>
          </a:p>
          <a:p>
            <a:pPr>
              <a:spcBef>
                <a:spcPct val="20000"/>
              </a:spcBef>
              <a:tabLst>
                <a:tab pos="1187450" algn="l"/>
                <a:tab pos="1892300" algn="l"/>
                <a:tab pos="2517775" algn="l"/>
                <a:tab pos="5832475" algn="l"/>
                <a:tab pos="6627813" algn="l"/>
              </a:tabLst>
            </a:pPr>
            <a:endParaRPr kumimoji="1" lang="en-US" sz="2200"/>
          </a:p>
        </p:txBody>
      </p:sp>
      <p:sp>
        <p:nvSpPr>
          <p:cNvPr id="30723" name="Text Box 3"/>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Measurements and Financials (Optional)</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Copyright © Goldratt Schools, 2005</a:t>
            </a:r>
          </a:p>
        </p:txBody>
      </p:sp>
      <p:sp>
        <p:nvSpPr>
          <p:cNvPr id="6" name="Slide Number Placeholder 3"/>
          <p:cNvSpPr>
            <a:spLocks noGrp="1"/>
          </p:cNvSpPr>
          <p:nvPr>
            <p:ph type="sldNum" sz="quarter" idx="12"/>
          </p:nvPr>
        </p:nvSpPr>
        <p:spPr/>
        <p:txBody>
          <a:bodyPr/>
          <a:lstStyle/>
          <a:p>
            <a:fld id="{77712C3B-4A19-44DA-91B2-334174B28CFE}" type="slidenum">
              <a:rPr lang="en-US"/>
              <a:pPr/>
              <a:t>32</a:t>
            </a:fld>
            <a:endParaRPr lang="en-US"/>
          </a:p>
        </p:txBody>
      </p:sp>
      <p:sp>
        <p:nvSpPr>
          <p:cNvPr id="31746" name="Rectangle 2"/>
          <p:cNvSpPr>
            <a:spLocks noChangeArrowheads="1"/>
          </p:cNvSpPr>
          <p:nvPr/>
        </p:nvSpPr>
        <p:spPr bwMode="auto">
          <a:xfrm>
            <a:off x="76200" y="609600"/>
            <a:ext cx="8991600" cy="1828800"/>
          </a:xfrm>
          <a:prstGeom prst="rect">
            <a:avLst/>
          </a:prstGeom>
          <a:noFill/>
          <a:ln w="9525">
            <a:noFill/>
            <a:miter lim="800000"/>
            <a:headEnd/>
            <a:tailEnd/>
          </a:ln>
          <a:effectLst/>
        </p:spPr>
        <p:txBody>
          <a:bodyPr/>
          <a:lstStyle/>
          <a:p>
            <a:pPr>
              <a:spcBef>
                <a:spcPct val="20000"/>
              </a:spcBef>
              <a:tabLst>
                <a:tab pos="1187450" algn="l"/>
                <a:tab pos="1892300" algn="l"/>
                <a:tab pos="2517775" algn="l"/>
                <a:tab pos="5832475" algn="l"/>
                <a:tab pos="6627813" algn="l"/>
              </a:tabLst>
            </a:pPr>
            <a:r>
              <a:rPr kumimoji="1" lang="en-US"/>
              <a:t>Once you have the basics operating the Bean Game, increase or decrease the demand at the Customers to see how the system can complensate.  This could be by  adding additional customers, by giving additional Dice to the Customers or by adding products.</a:t>
            </a:r>
          </a:p>
          <a:p>
            <a:pPr>
              <a:spcBef>
                <a:spcPct val="20000"/>
              </a:spcBef>
              <a:tabLst>
                <a:tab pos="1187450" algn="l"/>
                <a:tab pos="1892300" algn="l"/>
                <a:tab pos="2517775" algn="l"/>
                <a:tab pos="5832475" algn="l"/>
                <a:tab pos="6627813" algn="l"/>
              </a:tabLst>
            </a:pPr>
            <a:endParaRPr kumimoji="1" lang="en-US"/>
          </a:p>
          <a:p>
            <a:pPr>
              <a:spcBef>
                <a:spcPct val="20000"/>
              </a:spcBef>
              <a:tabLst>
                <a:tab pos="1187450" algn="l"/>
                <a:tab pos="1892300" algn="l"/>
                <a:tab pos="2517775" algn="l"/>
                <a:tab pos="5832475" algn="l"/>
                <a:tab pos="6627813" algn="l"/>
              </a:tabLst>
            </a:pPr>
            <a:r>
              <a:rPr kumimoji="1" lang="en-US"/>
              <a:t>If your VMI Implementation will require some type of Consumption Communication, you can increase the Max Level at the Customers inventory and report consumption numbers daily while delivering every other day.</a:t>
            </a:r>
          </a:p>
          <a:p>
            <a:pPr>
              <a:spcBef>
                <a:spcPct val="20000"/>
              </a:spcBef>
              <a:tabLst>
                <a:tab pos="1187450" algn="l"/>
                <a:tab pos="1892300" algn="l"/>
                <a:tab pos="2517775" algn="l"/>
                <a:tab pos="5832475" algn="l"/>
                <a:tab pos="6627813" algn="l"/>
              </a:tabLst>
            </a:pPr>
            <a:endParaRPr kumimoji="1" lang="en-US"/>
          </a:p>
          <a:p>
            <a:pPr>
              <a:spcBef>
                <a:spcPct val="20000"/>
              </a:spcBef>
              <a:tabLst>
                <a:tab pos="1187450" algn="l"/>
                <a:tab pos="1892300" algn="l"/>
                <a:tab pos="2517775" algn="l"/>
                <a:tab pos="5832475" algn="l"/>
                <a:tab pos="6627813" algn="l"/>
              </a:tabLst>
            </a:pPr>
            <a:r>
              <a:rPr kumimoji="1" lang="en-US"/>
              <a:t>It is interesting to see the difference in required plant buffer to compensate for every other day delivery.</a:t>
            </a:r>
          </a:p>
          <a:p>
            <a:pPr>
              <a:spcBef>
                <a:spcPct val="20000"/>
              </a:spcBef>
              <a:tabLst>
                <a:tab pos="1187450" algn="l"/>
                <a:tab pos="1892300" algn="l"/>
                <a:tab pos="2517775" algn="l"/>
                <a:tab pos="5832475" algn="l"/>
                <a:tab pos="6627813" algn="l"/>
              </a:tabLst>
            </a:pPr>
            <a:endParaRPr kumimoji="1" lang="en-US" sz="4400"/>
          </a:p>
        </p:txBody>
      </p:sp>
      <p:sp>
        <p:nvSpPr>
          <p:cNvPr id="31747" name="Text Box 3"/>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Further Enhancements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 name="Footer Placeholder 5"/>
          <p:cNvSpPr>
            <a:spLocks noGrp="1"/>
          </p:cNvSpPr>
          <p:nvPr>
            <p:ph type="ftr" sz="quarter" idx="11"/>
          </p:nvPr>
        </p:nvSpPr>
        <p:spPr/>
        <p:txBody>
          <a:bodyPr/>
          <a:lstStyle/>
          <a:p>
            <a:r>
              <a:rPr lang="en-US"/>
              <a:t>Copyright © Goldratt Schools, 2005</a:t>
            </a:r>
          </a:p>
        </p:txBody>
      </p:sp>
      <p:sp>
        <p:nvSpPr>
          <p:cNvPr id="27" name="Slide Number Placeholder 6"/>
          <p:cNvSpPr>
            <a:spLocks noGrp="1"/>
          </p:cNvSpPr>
          <p:nvPr>
            <p:ph type="sldNum" sz="quarter" idx="12"/>
          </p:nvPr>
        </p:nvSpPr>
        <p:spPr/>
        <p:txBody>
          <a:bodyPr/>
          <a:lstStyle/>
          <a:p>
            <a:fld id="{0E405447-FA38-4D59-9796-565C041CCB5A}" type="slidenum">
              <a:rPr lang="en-US"/>
              <a:pPr/>
              <a:t>33</a:t>
            </a:fld>
            <a:endParaRPr lang="en-US"/>
          </a:p>
        </p:txBody>
      </p:sp>
      <p:sp>
        <p:nvSpPr>
          <p:cNvPr id="32770" name="Rectangle 2"/>
          <p:cNvSpPr>
            <a:spLocks noChangeArrowheads="1"/>
          </p:cNvSpPr>
          <p:nvPr/>
        </p:nvSpPr>
        <p:spPr bwMode="auto">
          <a:xfrm>
            <a:off x="533400" y="2971800"/>
            <a:ext cx="8229600" cy="3352800"/>
          </a:xfrm>
          <a:prstGeom prst="rect">
            <a:avLst/>
          </a:prstGeom>
          <a:solidFill>
            <a:srgbClr val="FFFF99"/>
          </a:solidFill>
          <a:ln w="12700">
            <a:solidFill>
              <a:schemeClr val="tx1"/>
            </a:solidFill>
            <a:miter lim="800000"/>
            <a:headEnd type="none" w="sm" len="sm"/>
            <a:tailEnd type="none" w="sm" len="sm"/>
          </a:ln>
          <a:effectLst/>
        </p:spPr>
        <p:txBody>
          <a:bodyPr wrap="none" anchor="ctr"/>
          <a:lstStyle/>
          <a:p>
            <a:endParaRPr lang="en-US"/>
          </a:p>
        </p:txBody>
      </p:sp>
      <p:sp>
        <p:nvSpPr>
          <p:cNvPr id="32771" name="Rectangle 3"/>
          <p:cNvSpPr>
            <a:spLocks noGrp="1" noChangeArrowheads="1"/>
          </p:cNvSpPr>
          <p:nvPr>
            <p:ph type="title"/>
          </p:nvPr>
        </p:nvSpPr>
        <p:spPr>
          <a:xfrm>
            <a:off x="381000" y="609600"/>
            <a:ext cx="8382000" cy="1104900"/>
          </a:xfrm>
        </p:spPr>
        <p:txBody>
          <a:bodyPr/>
          <a:lstStyle/>
          <a:p>
            <a:pPr defTabSz="3248025"/>
            <a:r>
              <a:rPr lang="en-GB" sz="2400"/>
              <a:t>A Workable Procedure:</a:t>
            </a:r>
            <a:br>
              <a:rPr lang="en-GB" sz="2400"/>
            </a:br>
            <a:r>
              <a:rPr lang="en-GB" sz="2400"/>
              <a:t>Replenishment according to </a:t>
            </a:r>
            <a:r>
              <a:rPr lang="en-GB" sz="2400">
                <a:solidFill>
                  <a:srgbClr val="FF0000"/>
                </a:solidFill>
                <a:latin typeface="Comic Sans MS" pitchFamily="66" charset="0"/>
              </a:rPr>
              <a:t>the pattern</a:t>
            </a:r>
            <a:r>
              <a:rPr lang="en-GB" sz="2400"/>
              <a:t> of  demand</a:t>
            </a:r>
          </a:p>
        </p:txBody>
      </p:sp>
      <p:sp>
        <p:nvSpPr>
          <p:cNvPr id="32772" name="Rectangle 4"/>
          <p:cNvSpPr>
            <a:spLocks noGrp="1" noChangeArrowheads="1"/>
          </p:cNvSpPr>
          <p:nvPr>
            <p:ph type="body" sz="half" idx="1"/>
          </p:nvPr>
        </p:nvSpPr>
        <p:spPr>
          <a:xfrm>
            <a:off x="228600" y="1676400"/>
            <a:ext cx="9220200" cy="1990725"/>
          </a:xfrm>
        </p:spPr>
        <p:txBody>
          <a:bodyPr/>
          <a:lstStyle/>
          <a:p>
            <a:pPr marL="282575" indent="-282575" defTabSz="3248025"/>
            <a:r>
              <a:rPr lang="en-GB" sz="2800"/>
              <a:t>The point of sale is filled up daily according to:</a:t>
            </a:r>
          </a:p>
          <a:p>
            <a:pPr marL="282575" indent="-282575" defTabSz="3248025"/>
            <a:r>
              <a:rPr lang="en-GB" sz="2800"/>
              <a:t>	       </a:t>
            </a:r>
            <a:r>
              <a:rPr lang="en-GB" b="1">
                <a:solidFill>
                  <a:srgbClr val="FF0000"/>
                </a:solidFill>
                <a:latin typeface="Comic Sans MS" pitchFamily="66" charset="0"/>
              </a:rPr>
              <a:t>Dynamic Buffer Management (DBM)</a:t>
            </a:r>
          </a:p>
          <a:p>
            <a:pPr marL="282575" indent="-282575" defTabSz="3248025"/>
            <a:endParaRPr lang="en-GB" b="1">
              <a:solidFill>
                <a:srgbClr val="FF0000"/>
              </a:solidFill>
              <a:latin typeface="Comic Sans MS" pitchFamily="66" charset="0"/>
            </a:endParaRPr>
          </a:p>
          <a:p>
            <a:pPr marL="282575" indent="-282575" defTabSz="3248025"/>
            <a:endParaRPr lang="en-GB" sz="2800"/>
          </a:p>
        </p:txBody>
      </p:sp>
      <p:grpSp>
        <p:nvGrpSpPr>
          <p:cNvPr id="32773" name="Group 5"/>
          <p:cNvGrpSpPr>
            <a:grpSpLocks/>
          </p:cNvGrpSpPr>
          <p:nvPr/>
        </p:nvGrpSpPr>
        <p:grpSpPr bwMode="auto">
          <a:xfrm>
            <a:off x="1811338" y="3276600"/>
            <a:ext cx="6607175" cy="2049463"/>
            <a:chOff x="1189" y="2352"/>
            <a:chExt cx="4162" cy="1291"/>
          </a:xfrm>
        </p:grpSpPr>
        <p:pic>
          <p:nvPicPr>
            <p:cNvPr id="32774" name="Picture 6"/>
            <p:cNvPicPr>
              <a:picLocks noChangeAspect="1" noChangeArrowheads="1"/>
            </p:cNvPicPr>
            <p:nvPr/>
          </p:nvPicPr>
          <p:blipFill>
            <a:blip r:embed="rId3" cstate="print"/>
            <a:srcRect/>
            <a:stretch>
              <a:fillRect/>
            </a:stretch>
          </p:blipFill>
          <p:spPr bwMode="auto">
            <a:xfrm>
              <a:off x="4080" y="2832"/>
              <a:ext cx="1271" cy="811"/>
            </a:xfrm>
            <a:prstGeom prst="rect">
              <a:avLst/>
            </a:prstGeom>
            <a:noFill/>
          </p:spPr>
        </p:pic>
        <p:grpSp>
          <p:nvGrpSpPr>
            <p:cNvPr id="32775" name="Group 7"/>
            <p:cNvGrpSpPr>
              <a:grpSpLocks/>
            </p:cNvGrpSpPr>
            <p:nvPr/>
          </p:nvGrpSpPr>
          <p:grpSpPr bwMode="auto">
            <a:xfrm>
              <a:off x="1189" y="2352"/>
              <a:ext cx="3455" cy="317"/>
              <a:chOff x="1662" y="2563"/>
              <a:chExt cx="3743" cy="317"/>
            </a:xfrm>
          </p:grpSpPr>
          <p:sp>
            <p:nvSpPr>
              <p:cNvPr id="32776" name="AutoShape 8"/>
              <p:cNvSpPr>
                <a:spLocks noChangeArrowheads="1"/>
              </p:cNvSpPr>
              <p:nvPr/>
            </p:nvSpPr>
            <p:spPr bwMode="auto">
              <a:xfrm flipH="1">
                <a:off x="1662" y="2563"/>
                <a:ext cx="3743" cy="317"/>
              </a:xfrm>
              <a:prstGeom prst="rightArrow">
                <a:avLst>
                  <a:gd name="adj1" fmla="val 50000"/>
                  <a:gd name="adj2" fmla="val 295189"/>
                </a:avLst>
              </a:prstGeom>
              <a:solidFill>
                <a:srgbClr val="A6E673"/>
              </a:solidFill>
              <a:ln w="9525">
                <a:solidFill>
                  <a:schemeClr val="tx1"/>
                </a:solidFill>
                <a:miter lim="800000"/>
                <a:headEnd/>
                <a:tailEnd/>
              </a:ln>
              <a:effectLst/>
            </p:spPr>
            <p:txBody>
              <a:bodyPr wrap="none" anchor="ctr"/>
              <a:lstStyle/>
              <a:p>
                <a:endParaRPr lang="en-US"/>
              </a:p>
            </p:txBody>
          </p:sp>
          <p:sp>
            <p:nvSpPr>
              <p:cNvPr id="32777" name="Text Box 9"/>
              <p:cNvSpPr txBox="1">
                <a:spLocks noChangeArrowheads="1"/>
              </p:cNvSpPr>
              <p:nvPr/>
            </p:nvSpPr>
            <p:spPr bwMode="auto">
              <a:xfrm flipH="1">
                <a:off x="2557" y="2611"/>
                <a:ext cx="1821" cy="212"/>
              </a:xfrm>
              <a:prstGeom prst="rect">
                <a:avLst/>
              </a:prstGeom>
              <a:noFill/>
              <a:ln w="9525">
                <a:noFill/>
                <a:miter lim="800000"/>
                <a:headEnd/>
                <a:tailEnd/>
              </a:ln>
              <a:effectLst/>
            </p:spPr>
            <p:txBody>
              <a:bodyPr wrap="none">
                <a:spAutoFit/>
              </a:bodyPr>
              <a:lstStyle/>
              <a:p>
                <a:r>
                  <a:rPr lang="en-GB" sz="1600" b="1">
                    <a:solidFill>
                      <a:srgbClr val="007F00"/>
                    </a:solidFill>
                    <a:latin typeface="Arial" charset="0"/>
                  </a:rPr>
                  <a:t>Consumption information</a:t>
                </a:r>
                <a:endParaRPr lang="en-GB" sz="1600">
                  <a:solidFill>
                    <a:schemeClr val="tx2"/>
                  </a:solidFill>
                  <a:latin typeface="Arial" charset="0"/>
                </a:endParaRPr>
              </a:p>
            </p:txBody>
          </p:sp>
        </p:grpSp>
      </p:grpSp>
      <p:grpSp>
        <p:nvGrpSpPr>
          <p:cNvPr id="32778" name="Group 10"/>
          <p:cNvGrpSpPr>
            <a:grpSpLocks/>
          </p:cNvGrpSpPr>
          <p:nvPr/>
        </p:nvGrpSpPr>
        <p:grpSpPr bwMode="auto">
          <a:xfrm>
            <a:off x="838200" y="3733800"/>
            <a:ext cx="6523038" cy="2438400"/>
            <a:chOff x="576" y="2640"/>
            <a:chExt cx="4109" cy="1536"/>
          </a:xfrm>
        </p:grpSpPr>
        <p:pic>
          <p:nvPicPr>
            <p:cNvPr id="32779" name="Picture 11"/>
            <p:cNvPicPr>
              <a:picLocks noChangeAspect="1" noChangeArrowheads="1"/>
            </p:cNvPicPr>
            <p:nvPr/>
          </p:nvPicPr>
          <p:blipFill>
            <a:blip r:embed="rId4" cstate="print"/>
            <a:srcRect/>
            <a:stretch>
              <a:fillRect/>
            </a:stretch>
          </p:blipFill>
          <p:spPr bwMode="auto">
            <a:xfrm>
              <a:off x="576" y="2784"/>
              <a:ext cx="1104" cy="883"/>
            </a:xfrm>
            <a:prstGeom prst="rect">
              <a:avLst/>
            </a:prstGeom>
            <a:noFill/>
          </p:spPr>
        </p:pic>
        <p:grpSp>
          <p:nvGrpSpPr>
            <p:cNvPr id="32780" name="Group 12"/>
            <p:cNvGrpSpPr>
              <a:grpSpLocks/>
            </p:cNvGrpSpPr>
            <p:nvPr/>
          </p:nvGrpSpPr>
          <p:grpSpPr bwMode="auto">
            <a:xfrm>
              <a:off x="1230" y="3859"/>
              <a:ext cx="3455" cy="317"/>
              <a:chOff x="1706" y="3669"/>
              <a:chExt cx="3743" cy="317"/>
            </a:xfrm>
          </p:grpSpPr>
          <p:sp>
            <p:nvSpPr>
              <p:cNvPr id="32781" name="AutoShape 13"/>
              <p:cNvSpPr>
                <a:spLocks noChangeArrowheads="1"/>
              </p:cNvSpPr>
              <p:nvPr/>
            </p:nvSpPr>
            <p:spPr bwMode="auto">
              <a:xfrm>
                <a:off x="1706" y="3669"/>
                <a:ext cx="3743" cy="317"/>
              </a:xfrm>
              <a:prstGeom prst="rightArrow">
                <a:avLst>
                  <a:gd name="adj1" fmla="val 50000"/>
                  <a:gd name="adj2" fmla="val 295189"/>
                </a:avLst>
              </a:prstGeom>
              <a:solidFill>
                <a:schemeClr val="accent1"/>
              </a:solidFill>
              <a:ln w="9525">
                <a:solidFill>
                  <a:schemeClr val="tx1"/>
                </a:solidFill>
                <a:miter lim="800000"/>
                <a:headEnd/>
                <a:tailEnd/>
              </a:ln>
              <a:effectLst/>
            </p:spPr>
            <p:txBody>
              <a:bodyPr wrap="none" anchor="ctr"/>
              <a:lstStyle/>
              <a:p>
                <a:endParaRPr lang="en-US"/>
              </a:p>
            </p:txBody>
          </p:sp>
          <p:sp>
            <p:nvSpPr>
              <p:cNvPr id="32782" name="Text Box 14"/>
              <p:cNvSpPr txBox="1">
                <a:spLocks noChangeArrowheads="1"/>
              </p:cNvSpPr>
              <p:nvPr/>
            </p:nvSpPr>
            <p:spPr bwMode="auto">
              <a:xfrm>
                <a:off x="2645" y="3717"/>
                <a:ext cx="1743" cy="212"/>
              </a:xfrm>
              <a:prstGeom prst="rect">
                <a:avLst/>
              </a:prstGeom>
              <a:noFill/>
              <a:ln w="9525">
                <a:noFill/>
                <a:miter lim="800000"/>
                <a:headEnd/>
                <a:tailEnd/>
              </a:ln>
              <a:effectLst/>
            </p:spPr>
            <p:txBody>
              <a:bodyPr wrap="none">
                <a:spAutoFit/>
              </a:bodyPr>
              <a:lstStyle/>
              <a:p>
                <a:r>
                  <a:rPr lang="en-GB" sz="1600" b="1">
                    <a:solidFill>
                      <a:schemeClr val="tx2"/>
                    </a:solidFill>
                    <a:latin typeface="Arial" charset="0"/>
                  </a:rPr>
                  <a:t>Replenishment of goods</a:t>
                </a:r>
              </a:p>
            </p:txBody>
          </p:sp>
        </p:grpSp>
        <p:grpSp>
          <p:nvGrpSpPr>
            <p:cNvPr id="32783" name="Group 15"/>
            <p:cNvGrpSpPr>
              <a:grpSpLocks/>
            </p:cNvGrpSpPr>
            <p:nvPr/>
          </p:nvGrpSpPr>
          <p:grpSpPr bwMode="auto">
            <a:xfrm>
              <a:off x="2496" y="2640"/>
              <a:ext cx="891" cy="1248"/>
              <a:chOff x="907" y="1271"/>
              <a:chExt cx="2097" cy="2373"/>
            </a:xfrm>
          </p:grpSpPr>
          <p:grpSp>
            <p:nvGrpSpPr>
              <p:cNvPr id="32784" name="Group 16"/>
              <p:cNvGrpSpPr>
                <a:grpSpLocks/>
              </p:cNvGrpSpPr>
              <p:nvPr/>
            </p:nvGrpSpPr>
            <p:grpSpPr bwMode="auto">
              <a:xfrm>
                <a:off x="907" y="1271"/>
                <a:ext cx="2097" cy="2373"/>
                <a:chOff x="907" y="1271"/>
                <a:chExt cx="2097" cy="2373"/>
              </a:xfrm>
            </p:grpSpPr>
            <p:grpSp>
              <p:nvGrpSpPr>
                <p:cNvPr id="32785" name="Group 17"/>
                <p:cNvGrpSpPr>
                  <a:grpSpLocks/>
                </p:cNvGrpSpPr>
                <p:nvPr/>
              </p:nvGrpSpPr>
              <p:grpSpPr bwMode="auto">
                <a:xfrm>
                  <a:off x="992" y="1547"/>
                  <a:ext cx="1959" cy="2000"/>
                  <a:chOff x="1001" y="1547"/>
                  <a:chExt cx="1959" cy="2000"/>
                </a:xfrm>
              </p:grpSpPr>
              <p:sp>
                <p:nvSpPr>
                  <p:cNvPr id="32786" name="Rectangle 18"/>
                  <p:cNvSpPr>
                    <a:spLocks noChangeArrowheads="1"/>
                  </p:cNvSpPr>
                  <p:nvPr/>
                </p:nvSpPr>
                <p:spPr bwMode="auto">
                  <a:xfrm>
                    <a:off x="1004" y="2880"/>
                    <a:ext cx="1956" cy="667"/>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32787" name="Rectangle 19"/>
                  <p:cNvSpPr>
                    <a:spLocks noChangeArrowheads="1"/>
                  </p:cNvSpPr>
                  <p:nvPr/>
                </p:nvSpPr>
                <p:spPr bwMode="auto">
                  <a:xfrm>
                    <a:off x="1002" y="2213"/>
                    <a:ext cx="1956" cy="667"/>
                  </a:xfrm>
                  <a:prstGeom prst="rect">
                    <a:avLst/>
                  </a:prstGeom>
                  <a:solidFill>
                    <a:srgbClr val="FFF300"/>
                  </a:solidFill>
                  <a:ln w="9525">
                    <a:solidFill>
                      <a:schemeClr val="tx1"/>
                    </a:solidFill>
                    <a:miter lim="800000"/>
                    <a:headEnd/>
                    <a:tailEnd/>
                  </a:ln>
                  <a:effectLst/>
                </p:spPr>
                <p:txBody>
                  <a:bodyPr wrap="none" anchor="ctr"/>
                  <a:lstStyle/>
                  <a:p>
                    <a:endParaRPr lang="en-US"/>
                  </a:p>
                </p:txBody>
              </p:sp>
              <p:sp>
                <p:nvSpPr>
                  <p:cNvPr id="32788" name="Rectangle 20"/>
                  <p:cNvSpPr>
                    <a:spLocks noChangeArrowheads="1"/>
                  </p:cNvSpPr>
                  <p:nvPr/>
                </p:nvSpPr>
                <p:spPr bwMode="auto">
                  <a:xfrm>
                    <a:off x="1001" y="1547"/>
                    <a:ext cx="1956" cy="667"/>
                  </a:xfrm>
                  <a:prstGeom prst="rect">
                    <a:avLst/>
                  </a:prstGeom>
                  <a:solidFill>
                    <a:srgbClr val="00FF00"/>
                  </a:solidFill>
                  <a:ln w="9525">
                    <a:solidFill>
                      <a:schemeClr val="tx1"/>
                    </a:solidFill>
                    <a:miter lim="800000"/>
                    <a:headEnd/>
                    <a:tailEnd/>
                  </a:ln>
                  <a:effectLst/>
                </p:spPr>
                <p:txBody>
                  <a:bodyPr wrap="none" anchor="ctr"/>
                  <a:lstStyle/>
                  <a:p>
                    <a:endParaRPr lang="en-US"/>
                  </a:p>
                </p:txBody>
              </p:sp>
            </p:grpSp>
            <p:sp>
              <p:nvSpPr>
                <p:cNvPr id="32789" name="Line 21"/>
                <p:cNvSpPr>
                  <a:spLocks noChangeShapeType="1"/>
                </p:cNvSpPr>
                <p:nvPr/>
              </p:nvSpPr>
              <p:spPr bwMode="auto">
                <a:xfrm>
                  <a:off x="996" y="1271"/>
                  <a:ext cx="0" cy="2373"/>
                </a:xfrm>
                <a:prstGeom prst="line">
                  <a:avLst/>
                </a:prstGeom>
                <a:noFill/>
                <a:ln w="28575">
                  <a:solidFill>
                    <a:schemeClr val="tx1"/>
                  </a:solidFill>
                  <a:round/>
                  <a:headEnd/>
                  <a:tailEnd/>
                </a:ln>
                <a:effectLst/>
              </p:spPr>
              <p:txBody>
                <a:bodyPr wrap="none" anchor="ctr"/>
                <a:lstStyle/>
                <a:p>
                  <a:endParaRPr lang="en-US"/>
                </a:p>
              </p:txBody>
            </p:sp>
            <p:sp>
              <p:nvSpPr>
                <p:cNvPr id="32790" name="Line 22"/>
                <p:cNvSpPr>
                  <a:spLocks noChangeShapeType="1"/>
                </p:cNvSpPr>
                <p:nvPr/>
              </p:nvSpPr>
              <p:spPr bwMode="auto">
                <a:xfrm>
                  <a:off x="907" y="3556"/>
                  <a:ext cx="2097" cy="0"/>
                </a:xfrm>
                <a:prstGeom prst="line">
                  <a:avLst/>
                </a:prstGeom>
                <a:noFill/>
                <a:ln w="28575">
                  <a:solidFill>
                    <a:schemeClr val="tx1"/>
                  </a:solidFill>
                  <a:round/>
                  <a:headEnd/>
                  <a:tailEnd/>
                </a:ln>
                <a:effectLst/>
              </p:spPr>
              <p:txBody>
                <a:bodyPr wrap="none" anchor="ctr"/>
                <a:lstStyle/>
                <a:p>
                  <a:endParaRPr lang="en-US"/>
                </a:p>
              </p:txBody>
            </p:sp>
          </p:grpSp>
          <p:sp>
            <p:nvSpPr>
              <p:cNvPr id="32791" name="Text Box 23"/>
              <p:cNvSpPr txBox="1">
                <a:spLocks noChangeArrowheads="1"/>
              </p:cNvSpPr>
              <p:nvPr/>
            </p:nvSpPr>
            <p:spPr bwMode="auto">
              <a:xfrm>
                <a:off x="2138" y="1357"/>
                <a:ext cx="273" cy="403"/>
              </a:xfrm>
              <a:prstGeom prst="rect">
                <a:avLst/>
              </a:prstGeom>
              <a:noFill/>
              <a:ln w="9525">
                <a:noFill/>
                <a:miter lim="800000"/>
                <a:headEnd/>
                <a:tailEnd/>
              </a:ln>
              <a:effectLst/>
            </p:spPr>
            <p:txBody>
              <a:bodyPr wrap="none">
                <a:spAutoFit/>
              </a:bodyPr>
              <a:lstStyle/>
              <a:p>
                <a:endParaRPr lang="en-GB" sz="1600" b="1">
                  <a:latin typeface="Arial" charset="0"/>
                </a:endParaRPr>
              </a:p>
            </p:txBody>
          </p:sp>
        </p:grpSp>
      </p:grpSp>
      <p:sp>
        <p:nvSpPr>
          <p:cNvPr id="32792" name="Text Box 24"/>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Dealing with Distribution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dissolve">
                                      <p:cBhvr>
                                        <p:cTn id="7" dur="5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dissolve">
                                      <p:cBhvr>
                                        <p:cTn id="12" dur="500"/>
                                        <p:tgtEl>
                                          <p:spTgt spid="32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277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2773"/>
                                        </p:tgtEl>
                                        <p:attrNameLst>
                                          <p:attrName>style.visibility</p:attrName>
                                        </p:attrNameLst>
                                      </p:cBhvr>
                                      <p:to>
                                        <p:strVal val="visible"/>
                                      </p:to>
                                    </p:set>
                                    <p:anim calcmode="lin" valueType="num">
                                      <p:cBhvr additive="base">
                                        <p:cTn id="21" dur="500" fill="hold"/>
                                        <p:tgtEl>
                                          <p:spTgt spid="32773"/>
                                        </p:tgtEl>
                                        <p:attrNameLst>
                                          <p:attrName>ppt_x</p:attrName>
                                        </p:attrNameLst>
                                      </p:cBhvr>
                                      <p:tavLst>
                                        <p:tav tm="0">
                                          <p:val>
                                            <p:strVal val="1+#ppt_w/2"/>
                                          </p:val>
                                        </p:tav>
                                        <p:tav tm="100000">
                                          <p:val>
                                            <p:strVal val="#ppt_x"/>
                                          </p:val>
                                        </p:tav>
                                      </p:tavLst>
                                    </p:anim>
                                    <p:anim calcmode="lin" valueType="num">
                                      <p:cBhvr additive="base">
                                        <p:cTn id="22" dur="500" fill="hold"/>
                                        <p:tgtEl>
                                          <p:spTgt spid="3277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2778"/>
                                        </p:tgtEl>
                                        <p:attrNameLst>
                                          <p:attrName>style.visibility</p:attrName>
                                        </p:attrNameLst>
                                      </p:cBhvr>
                                      <p:to>
                                        <p:strVal val="visible"/>
                                      </p:to>
                                    </p:set>
                                    <p:anim calcmode="lin" valueType="num">
                                      <p:cBhvr additive="base">
                                        <p:cTn id="27" dur="500" fill="hold"/>
                                        <p:tgtEl>
                                          <p:spTgt spid="32778"/>
                                        </p:tgtEl>
                                        <p:attrNameLst>
                                          <p:attrName>ppt_x</p:attrName>
                                        </p:attrNameLst>
                                      </p:cBhvr>
                                      <p:tavLst>
                                        <p:tav tm="0">
                                          <p:val>
                                            <p:strVal val="0-#ppt_w/2"/>
                                          </p:val>
                                        </p:tav>
                                        <p:tav tm="100000">
                                          <p:val>
                                            <p:strVal val="#ppt_x"/>
                                          </p:val>
                                        </p:tav>
                                      </p:tavLst>
                                    </p:anim>
                                    <p:anim calcmode="lin" valueType="num">
                                      <p:cBhvr additive="base">
                                        <p:cTn id="28" dur="500" fill="hold"/>
                                        <p:tgtEl>
                                          <p:spTgt spid="327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Footer Placeholder 5"/>
          <p:cNvSpPr>
            <a:spLocks noGrp="1"/>
          </p:cNvSpPr>
          <p:nvPr>
            <p:ph type="ftr" sz="quarter" idx="11"/>
          </p:nvPr>
        </p:nvSpPr>
        <p:spPr/>
        <p:txBody>
          <a:bodyPr/>
          <a:lstStyle/>
          <a:p>
            <a:r>
              <a:rPr lang="en-US"/>
              <a:t>Copyright © Goldratt Schools, 2005</a:t>
            </a:r>
          </a:p>
        </p:txBody>
      </p:sp>
      <p:sp>
        <p:nvSpPr>
          <p:cNvPr id="17" name="Slide Number Placeholder 6"/>
          <p:cNvSpPr>
            <a:spLocks noGrp="1"/>
          </p:cNvSpPr>
          <p:nvPr>
            <p:ph type="sldNum" sz="quarter" idx="12"/>
          </p:nvPr>
        </p:nvSpPr>
        <p:spPr/>
        <p:txBody>
          <a:bodyPr/>
          <a:lstStyle/>
          <a:p>
            <a:fld id="{4328E25E-8BBB-478F-A028-4CD0DBF23635}" type="slidenum">
              <a:rPr lang="en-US"/>
              <a:pPr/>
              <a:t>34</a:t>
            </a:fld>
            <a:endParaRPr lang="en-US"/>
          </a:p>
        </p:txBody>
      </p:sp>
      <p:sp>
        <p:nvSpPr>
          <p:cNvPr id="33794" name="Rectangle 2"/>
          <p:cNvSpPr>
            <a:spLocks noChangeArrowheads="1"/>
          </p:cNvSpPr>
          <p:nvPr/>
        </p:nvSpPr>
        <p:spPr bwMode="auto">
          <a:xfrm>
            <a:off x="3962400" y="2362200"/>
            <a:ext cx="4648200" cy="4191000"/>
          </a:xfrm>
          <a:prstGeom prst="rect">
            <a:avLst/>
          </a:prstGeom>
          <a:solidFill>
            <a:srgbClr val="FFFFCC"/>
          </a:solidFill>
          <a:ln w="12700">
            <a:solidFill>
              <a:schemeClr val="tx1"/>
            </a:solidFill>
            <a:miter lim="800000"/>
            <a:headEnd type="none" w="sm" len="sm"/>
            <a:tailEnd type="none" w="sm" len="sm"/>
          </a:ln>
          <a:effectLst/>
        </p:spPr>
        <p:txBody>
          <a:bodyPr wrap="none" anchor="ctr"/>
          <a:lstStyle/>
          <a:p>
            <a:endParaRPr lang="en-US"/>
          </a:p>
        </p:txBody>
      </p:sp>
      <p:sp>
        <p:nvSpPr>
          <p:cNvPr id="33795" name="Rectangle 3"/>
          <p:cNvSpPr>
            <a:spLocks noGrp="1" noChangeArrowheads="1"/>
          </p:cNvSpPr>
          <p:nvPr>
            <p:ph type="title"/>
          </p:nvPr>
        </p:nvSpPr>
        <p:spPr/>
        <p:txBody>
          <a:bodyPr/>
          <a:lstStyle/>
          <a:p>
            <a:pPr defTabSz="3248025"/>
            <a:r>
              <a:rPr lang="en-GB"/>
              <a:t>Introducing the “Buffer”</a:t>
            </a:r>
          </a:p>
        </p:txBody>
      </p:sp>
      <p:sp>
        <p:nvSpPr>
          <p:cNvPr id="33796" name="Rectangle 4"/>
          <p:cNvSpPr>
            <a:spLocks noGrp="1" noChangeArrowheads="1"/>
          </p:cNvSpPr>
          <p:nvPr>
            <p:ph type="body" sz="half" idx="2"/>
          </p:nvPr>
        </p:nvSpPr>
        <p:spPr>
          <a:xfrm>
            <a:off x="3960813" y="2438400"/>
            <a:ext cx="4725987" cy="4114800"/>
          </a:xfrm>
        </p:spPr>
        <p:txBody>
          <a:bodyPr/>
          <a:lstStyle/>
          <a:p>
            <a:pPr marL="282575" indent="-282575" defTabSz="3248025">
              <a:lnSpc>
                <a:spcPct val="120000"/>
              </a:lnSpc>
              <a:buClr>
                <a:srgbClr val="66FF66"/>
              </a:buClr>
            </a:pPr>
            <a:r>
              <a:rPr lang="en-GB" sz="2400" b="1">
                <a:solidFill>
                  <a:srgbClr val="00FF00"/>
                </a:solidFill>
              </a:rPr>
              <a:t>GREEN</a:t>
            </a:r>
            <a:r>
              <a:rPr lang="en-GB" sz="2400">
                <a:solidFill>
                  <a:srgbClr val="00FF00"/>
                </a:solidFill>
              </a:rPr>
              <a:t> </a:t>
            </a:r>
            <a:r>
              <a:rPr lang="en-GB" sz="2400"/>
              <a:t>= high inventory</a:t>
            </a:r>
            <a:endParaRPr lang="en-GB" sz="2400" b="1">
              <a:solidFill>
                <a:srgbClr val="FF0000"/>
              </a:solidFill>
            </a:endParaRPr>
          </a:p>
          <a:p>
            <a:pPr marL="282575" indent="-282575" defTabSz="3248025">
              <a:lnSpc>
                <a:spcPct val="120000"/>
              </a:lnSpc>
              <a:buClr>
                <a:srgbClr val="FFFF00"/>
              </a:buClr>
            </a:pPr>
            <a:r>
              <a:rPr lang="en-GB" sz="2400" b="1">
                <a:solidFill>
                  <a:srgbClr val="FFF300"/>
                </a:solidFill>
                <a:effectLst>
                  <a:outerShdw blurRad="38100" dist="38100" dir="2700000" algn="tl">
                    <a:srgbClr val="C0C0C0"/>
                  </a:outerShdw>
                </a:effectLst>
              </a:rPr>
              <a:t>YELLOW</a:t>
            </a:r>
            <a:r>
              <a:rPr lang="en-GB" sz="2400" b="1"/>
              <a:t> </a:t>
            </a:r>
            <a:r>
              <a:rPr lang="en-GB" sz="2400"/>
              <a:t>= adequate inventory</a:t>
            </a:r>
            <a:endParaRPr lang="en-GB" sz="2400" b="1">
              <a:solidFill>
                <a:srgbClr val="FF0000"/>
              </a:solidFill>
            </a:endParaRPr>
          </a:p>
          <a:p>
            <a:pPr marL="282575" indent="-282575" defTabSz="3248025">
              <a:lnSpc>
                <a:spcPct val="120000"/>
              </a:lnSpc>
              <a:buClr>
                <a:srgbClr val="FF0000"/>
              </a:buClr>
            </a:pPr>
            <a:r>
              <a:rPr lang="en-GB" sz="2400" b="1">
                <a:solidFill>
                  <a:srgbClr val="FF0000"/>
                </a:solidFill>
              </a:rPr>
              <a:t>RED</a:t>
            </a:r>
            <a:r>
              <a:rPr lang="en-GB" sz="2400"/>
              <a:t> = low inventory</a:t>
            </a:r>
          </a:p>
          <a:p>
            <a:pPr marL="282575" indent="-282575" defTabSz="3248025">
              <a:lnSpc>
                <a:spcPct val="120000"/>
              </a:lnSpc>
              <a:buClr>
                <a:schemeClr val="tx1"/>
              </a:buClr>
            </a:pPr>
            <a:r>
              <a:rPr lang="en-GB" sz="2400"/>
              <a:t>Size of the zones depends on the desired service level. Unless there are special circumstances making them equal in size is good enough.</a:t>
            </a:r>
          </a:p>
        </p:txBody>
      </p:sp>
      <p:grpSp>
        <p:nvGrpSpPr>
          <p:cNvPr id="33797" name="Group 5"/>
          <p:cNvGrpSpPr>
            <a:grpSpLocks/>
          </p:cNvGrpSpPr>
          <p:nvPr/>
        </p:nvGrpSpPr>
        <p:grpSpPr bwMode="auto">
          <a:xfrm>
            <a:off x="584200" y="2024063"/>
            <a:ext cx="3073400" cy="3767137"/>
            <a:chOff x="907" y="1271"/>
            <a:chExt cx="2097" cy="2373"/>
          </a:xfrm>
        </p:grpSpPr>
        <p:grpSp>
          <p:nvGrpSpPr>
            <p:cNvPr id="33798" name="Group 6"/>
            <p:cNvGrpSpPr>
              <a:grpSpLocks/>
            </p:cNvGrpSpPr>
            <p:nvPr/>
          </p:nvGrpSpPr>
          <p:grpSpPr bwMode="auto">
            <a:xfrm>
              <a:off x="907" y="1271"/>
              <a:ext cx="2097" cy="2373"/>
              <a:chOff x="907" y="1271"/>
              <a:chExt cx="2097" cy="2373"/>
            </a:xfrm>
          </p:grpSpPr>
          <p:grpSp>
            <p:nvGrpSpPr>
              <p:cNvPr id="33799" name="Group 7"/>
              <p:cNvGrpSpPr>
                <a:grpSpLocks/>
              </p:cNvGrpSpPr>
              <p:nvPr/>
            </p:nvGrpSpPr>
            <p:grpSpPr bwMode="auto">
              <a:xfrm>
                <a:off x="992" y="1547"/>
                <a:ext cx="1959" cy="2000"/>
                <a:chOff x="1001" y="1547"/>
                <a:chExt cx="1959" cy="2000"/>
              </a:xfrm>
            </p:grpSpPr>
            <p:sp>
              <p:nvSpPr>
                <p:cNvPr id="33800" name="Rectangle 8"/>
                <p:cNvSpPr>
                  <a:spLocks noChangeArrowheads="1"/>
                </p:cNvSpPr>
                <p:nvPr/>
              </p:nvSpPr>
              <p:spPr bwMode="auto">
                <a:xfrm>
                  <a:off x="1004" y="2880"/>
                  <a:ext cx="1956" cy="667"/>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33801" name="Rectangle 9"/>
                <p:cNvSpPr>
                  <a:spLocks noChangeArrowheads="1"/>
                </p:cNvSpPr>
                <p:nvPr/>
              </p:nvSpPr>
              <p:spPr bwMode="auto">
                <a:xfrm>
                  <a:off x="1002" y="2213"/>
                  <a:ext cx="1956" cy="667"/>
                </a:xfrm>
                <a:prstGeom prst="rect">
                  <a:avLst/>
                </a:prstGeom>
                <a:solidFill>
                  <a:srgbClr val="FFF300"/>
                </a:solidFill>
                <a:ln w="9525">
                  <a:solidFill>
                    <a:schemeClr val="tx1"/>
                  </a:solidFill>
                  <a:miter lim="800000"/>
                  <a:headEnd/>
                  <a:tailEnd/>
                </a:ln>
                <a:effectLst/>
              </p:spPr>
              <p:txBody>
                <a:bodyPr wrap="none" anchor="ctr"/>
                <a:lstStyle/>
                <a:p>
                  <a:endParaRPr lang="en-US"/>
                </a:p>
              </p:txBody>
            </p:sp>
            <p:sp>
              <p:nvSpPr>
                <p:cNvPr id="33802" name="Rectangle 10"/>
                <p:cNvSpPr>
                  <a:spLocks noChangeArrowheads="1"/>
                </p:cNvSpPr>
                <p:nvPr/>
              </p:nvSpPr>
              <p:spPr bwMode="auto">
                <a:xfrm>
                  <a:off x="1001" y="1547"/>
                  <a:ext cx="1956" cy="667"/>
                </a:xfrm>
                <a:prstGeom prst="rect">
                  <a:avLst/>
                </a:prstGeom>
                <a:solidFill>
                  <a:srgbClr val="00FF00"/>
                </a:solidFill>
                <a:ln w="9525">
                  <a:solidFill>
                    <a:schemeClr val="tx1"/>
                  </a:solidFill>
                  <a:miter lim="800000"/>
                  <a:headEnd/>
                  <a:tailEnd/>
                </a:ln>
                <a:effectLst/>
              </p:spPr>
              <p:txBody>
                <a:bodyPr wrap="none" anchor="ctr"/>
                <a:lstStyle/>
                <a:p>
                  <a:endParaRPr lang="en-US"/>
                </a:p>
              </p:txBody>
            </p:sp>
          </p:grpSp>
          <p:sp>
            <p:nvSpPr>
              <p:cNvPr id="33803" name="Line 11"/>
              <p:cNvSpPr>
                <a:spLocks noChangeShapeType="1"/>
              </p:cNvSpPr>
              <p:nvPr/>
            </p:nvSpPr>
            <p:spPr bwMode="auto">
              <a:xfrm>
                <a:off x="996" y="1271"/>
                <a:ext cx="0" cy="2373"/>
              </a:xfrm>
              <a:prstGeom prst="line">
                <a:avLst/>
              </a:prstGeom>
              <a:noFill/>
              <a:ln w="28575">
                <a:solidFill>
                  <a:schemeClr val="tx1"/>
                </a:solidFill>
                <a:round/>
                <a:headEnd/>
                <a:tailEnd/>
              </a:ln>
              <a:effectLst/>
            </p:spPr>
            <p:txBody>
              <a:bodyPr wrap="none" anchor="ctr"/>
              <a:lstStyle/>
              <a:p>
                <a:endParaRPr lang="en-US"/>
              </a:p>
            </p:txBody>
          </p:sp>
          <p:sp>
            <p:nvSpPr>
              <p:cNvPr id="33804" name="Line 12"/>
              <p:cNvSpPr>
                <a:spLocks noChangeShapeType="1"/>
              </p:cNvSpPr>
              <p:nvPr/>
            </p:nvSpPr>
            <p:spPr bwMode="auto">
              <a:xfrm>
                <a:off x="907" y="3556"/>
                <a:ext cx="2097" cy="0"/>
              </a:xfrm>
              <a:prstGeom prst="line">
                <a:avLst/>
              </a:prstGeom>
              <a:noFill/>
              <a:ln w="28575">
                <a:solidFill>
                  <a:schemeClr val="tx1"/>
                </a:solidFill>
                <a:round/>
                <a:headEnd/>
                <a:tailEnd/>
              </a:ln>
              <a:effectLst/>
            </p:spPr>
            <p:txBody>
              <a:bodyPr wrap="none" anchor="ctr"/>
              <a:lstStyle/>
              <a:p>
                <a:endParaRPr lang="en-US"/>
              </a:p>
            </p:txBody>
          </p:sp>
        </p:grpSp>
        <p:sp>
          <p:nvSpPr>
            <p:cNvPr id="33805" name="Text Box 13"/>
            <p:cNvSpPr txBox="1">
              <a:spLocks noChangeArrowheads="1"/>
            </p:cNvSpPr>
            <p:nvPr/>
          </p:nvSpPr>
          <p:spPr bwMode="auto">
            <a:xfrm>
              <a:off x="2137" y="1357"/>
              <a:ext cx="550" cy="212"/>
            </a:xfrm>
            <a:prstGeom prst="rect">
              <a:avLst/>
            </a:prstGeom>
            <a:noFill/>
            <a:ln w="9525">
              <a:noFill/>
              <a:miter lim="800000"/>
              <a:headEnd/>
              <a:tailEnd/>
            </a:ln>
            <a:effectLst/>
          </p:spPr>
          <p:txBody>
            <a:bodyPr wrap="none">
              <a:spAutoFit/>
            </a:bodyPr>
            <a:lstStyle/>
            <a:p>
              <a:r>
                <a:rPr lang="en-GB" sz="1600" b="1">
                  <a:latin typeface="Arial" charset="0"/>
                </a:rPr>
                <a:t>Target</a:t>
              </a:r>
            </a:p>
          </p:txBody>
        </p:sp>
      </p:grpSp>
      <p:sp>
        <p:nvSpPr>
          <p:cNvPr id="33806" name="Text Box 14"/>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Dynamic Buffer Management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797"/>
                                        </p:tgtEl>
                                        <p:attrNameLst>
                                          <p:attrName>style.visibility</p:attrName>
                                        </p:attrNameLst>
                                      </p:cBhvr>
                                      <p:to>
                                        <p:strVal val="visible"/>
                                      </p:to>
                                    </p:set>
                                    <p:animEffect transition="in" filter="dissolve">
                                      <p:cBhvr>
                                        <p:cTn id="7" dur="500"/>
                                        <p:tgtEl>
                                          <p:spTgt spid="3379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379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33796">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33796">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33796">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337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33796"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2"/>
          <p:cNvSpPr>
            <a:spLocks noGrp="1"/>
          </p:cNvSpPr>
          <p:nvPr>
            <p:ph type="ftr" sz="quarter" idx="11"/>
          </p:nvPr>
        </p:nvSpPr>
        <p:spPr/>
        <p:txBody>
          <a:bodyPr/>
          <a:lstStyle/>
          <a:p>
            <a:r>
              <a:rPr lang="en-US"/>
              <a:t>Copyright © Goldratt Schools, 2005</a:t>
            </a:r>
          </a:p>
        </p:txBody>
      </p:sp>
      <p:sp>
        <p:nvSpPr>
          <p:cNvPr id="29" name="Slide Number Placeholder 3"/>
          <p:cNvSpPr>
            <a:spLocks noGrp="1"/>
          </p:cNvSpPr>
          <p:nvPr>
            <p:ph type="sldNum" sz="quarter" idx="12"/>
          </p:nvPr>
        </p:nvSpPr>
        <p:spPr/>
        <p:txBody>
          <a:bodyPr/>
          <a:lstStyle/>
          <a:p>
            <a:fld id="{56198ECD-36B3-47DA-B932-E8C9C5515AF7}" type="slidenum">
              <a:rPr lang="en-US"/>
              <a:pPr/>
              <a:t>35</a:t>
            </a:fld>
            <a:endParaRPr lang="en-US"/>
          </a:p>
        </p:txBody>
      </p:sp>
      <p:sp>
        <p:nvSpPr>
          <p:cNvPr id="34818"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 Buffer Adjustment (Increasing)</a:t>
            </a:r>
          </a:p>
        </p:txBody>
      </p:sp>
      <p:grpSp>
        <p:nvGrpSpPr>
          <p:cNvPr id="34819" name="Group 3"/>
          <p:cNvGrpSpPr>
            <a:grpSpLocks/>
          </p:cNvGrpSpPr>
          <p:nvPr/>
        </p:nvGrpSpPr>
        <p:grpSpPr bwMode="auto">
          <a:xfrm>
            <a:off x="1676400" y="2819400"/>
            <a:ext cx="2743200" cy="3505200"/>
            <a:chOff x="2976" y="2592"/>
            <a:chExt cx="1104" cy="1344"/>
          </a:xfrm>
        </p:grpSpPr>
        <p:grpSp>
          <p:nvGrpSpPr>
            <p:cNvPr id="34820" name="Group 4"/>
            <p:cNvGrpSpPr>
              <a:grpSpLocks/>
            </p:cNvGrpSpPr>
            <p:nvPr/>
          </p:nvGrpSpPr>
          <p:grpSpPr bwMode="auto">
            <a:xfrm>
              <a:off x="2976" y="2688"/>
              <a:ext cx="1104" cy="1248"/>
              <a:chOff x="672" y="2688"/>
              <a:chExt cx="1104" cy="1248"/>
            </a:xfrm>
          </p:grpSpPr>
          <p:sp>
            <p:nvSpPr>
              <p:cNvPr id="34821" name="Rectangle 5"/>
              <p:cNvSpPr>
                <a:spLocks noChangeArrowheads="1"/>
              </p:cNvSpPr>
              <p:nvPr/>
            </p:nvSpPr>
            <p:spPr bwMode="auto">
              <a:xfrm>
                <a:off x="672" y="2688"/>
                <a:ext cx="1104" cy="1248"/>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34822" name="Rectangle 6"/>
              <p:cNvSpPr>
                <a:spLocks noChangeArrowheads="1"/>
              </p:cNvSpPr>
              <p:nvPr/>
            </p:nvSpPr>
            <p:spPr bwMode="auto">
              <a:xfrm>
                <a:off x="672" y="3120"/>
                <a:ext cx="1104" cy="816"/>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34823" name="Rectangle 7"/>
              <p:cNvSpPr>
                <a:spLocks noChangeArrowheads="1"/>
              </p:cNvSpPr>
              <p:nvPr/>
            </p:nvSpPr>
            <p:spPr bwMode="auto">
              <a:xfrm>
                <a:off x="672" y="3504"/>
                <a:ext cx="1104" cy="432"/>
              </a:xfrm>
              <a:prstGeom prst="rect">
                <a:avLst/>
              </a:prstGeom>
              <a:solidFill>
                <a:srgbClr val="FF0000"/>
              </a:solidFill>
              <a:ln w="9525">
                <a:solidFill>
                  <a:schemeClr val="tx1"/>
                </a:solidFill>
                <a:miter lim="800000"/>
                <a:headEnd/>
                <a:tailEnd/>
              </a:ln>
              <a:effectLst/>
            </p:spPr>
            <p:txBody>
              <a:bodyPr wrap="none" anchor="ctr"/>
              <a:lstStyle/>
              <a:p>
                <a:endParaRPr lang="en-US"/>
              </a:p>
            </p:txBody>
          </p:sp>
        </p:grpSp>
        <p:sp>
          <p:nvSpPr>
            <p:cNvPr id="34824" name="Text Box 8"/>
            <p:cNvSpPr txBox="1">
              <a:spLocks noChangeArrowheads="1"/>
            </p:cNvSpPr>
            <p:nvPr/>
          </p:nvSpPr>
          <p:spPr bwMode="auto">
            <a:xfrm>
              <a:off x="3360" y="2592"/>
              <a:ext cx="288" cy="246"/>
            </a:xfrm>
            <a:prstGeom prst="rect">
              <a:avLst/>
            </a:prstGeom>
            <a:solidFill>
              <a:schemeClr val="bg1"/>
            </a:solidFill>
            <a:ln w="9525">
              <a:noFill/>
              <a:miter lim="800000"/>
              <a:headEnd/>
              <a:tailEnd/>
            </a:ln>
            <a:effectLst/>
          </p:spPr>
          <p:txBody>
            <a:bodyPr>
              <a:spAutoFit/>
            </a:bodyPr>
            <a:lstStyle/>
            <a:p>
              <a:pPr>
                <a:spcBef>
                  <a:spcPct val="50000"/>
                </a:spcBef>
              </a:pPr>
              <a:r>
                <a:rPr lang="en-US" sz="3600">
                  <a:latin typeface="Arial" charset="0"/>
                </a:rPr>
                <a:t>48</a:t>
              </a:r>
            </a:p>
          </p:txBody>
        </p:sp>
        <p:sp>
          <p:nvSpPr>
            <p:cNvPr id="34825" name="Text Box 9"/>
            <p:cNvSpPr txBox="1">
              <a:spLocks noChangeArrowheads="1"/>
            </p:cNvSpPr>
            <p:nvPr/>
          </p:nvSpPr>
          <p:spPr bwMode="auto">
            <a:xfrm>
              <a:off x="3360" y="2985"/>
              <a:ext cx="288" cy="246"/>
            </a:xfrm>
            <a:prstGeom prst="rect">
              <a:avLst/>
            </a:prstGeom>
            <a:solidFill>
              <a:schemeClr val="bg1"/>
            </a:solidFill>
            <a:ln w="9525">
              <a:noFill/>
              <a:miter lim="800000"/>
              <a:headEnd/>
              <a:tailEnd/>
            </a:ln>
            <a:effectLst/>
          </p:spPr>
          <p:txBody>
            <a:bodyPr>
              <a:spAutoFit/>
            </a:bodyPr>
            <a:lstStyle/>
            <a:p>
              <a:pPr>
                <a:spcBef>
                  <a:spcPct val="50000"/>
                </a:spcBef>
              </a:pPr>
              <a:r>
                <a:rPr lang="en-US" sz="3600">
                  <a:latin typeface="Arial" charset="0"/>
                </a:rPr>
                <a:t>32</a:t>
              </a:r>
            </a:p>
          </p:txBody>
        </p:sp>
        <p:sp>
          <p:nvSpPr>
            <p:cNvPr id="34826" name="Text Box 10"/>
            <p:cNvSpPr txBox="1">
              <a:spLocks noChangeArrowheads="1"/>
            </p:cNvSpPr>
            <p:nvPr/>
          </p:nvSpPr>
          <p:spPr bwMode="auto">
            <a:xfrm>
              <a:off x="3360" y="3369"/>
              <a:ext cx="288" cy="246"/>
            </a:xfrm>
            <a:prstGeom prst="rect">
              <a:avLst/>
            </a:prstGeom>
            <a:solidFill>
              <a:schemeClr val="bg1"/>
            </a:solidFill>
            <a:ln w="9525">
              <a:noFill/>
              <a:miter lim="800000"/>
              <a:headEnd/>
              <a:tailEnd/>
            </a:ln>
            <a:effectLst/>
          </p:spPr>
          <p:txBody>
            <a:bodyPr>
              <a:spAutoFit/>
            </a:bodyPr>
            <a:lstStyle/>
            <a:p>
              <a:pPr>
                <a:spcBef>
                  <a:spcPct val="50000"/>
                </a:spcBef>
              </a:pPr>
              <a:r>
                <a:rPr lang="en-US" sz="3600">
                  <a:latin typeface="Arial" charset="0"/>
                </a:rPr>
                <a:t>16</a:t>
              </a:r>
            </a:p>
          </p:txBody>
        </p:sp>
      </p:grpSp>
      <p:sp>
        <p:nvSpPr>
          <p:cNvPr id="34827" name="Text Box 11"/>
          <p:cNvSpPr txBox="1">
            <a:spLocks noChangeArrowheads="1"/>
          </p:cNvSpPr>
          <p:nvPr/>
        </p:nvSpPr>
        <p:spPr bwMode="auto">
          <a:xfrm>
            <a:off x="228600" y="685800"/>
            <a:ext cx="6400800" cy="1554163"/>
          </a:xfrm>
          <a:prstGeom prst="rect">
            <a:avLst/>
          </a:prstGeom>
          <a:noFill/>
          <a:ln w="9525">
            <a:noFill/>
            <a:miter lim="800000"/>
            <a:headEnd/>
            <a:tailEnd/>
          </a:ln>
          <a:effectLst/>
        </p:spPr>
        <p:txBody>
          <a:bodyPr>
            <a:spAutoFit/>
          </a:bodyPr>
          <a:lstStyle/>
          <a:p>
            <a:pPr>
              <a:spcBef>
                <a:spcPct val="50000"/>
              </a:spcBef>
            </a:pPr>
            <a:r>
              <a:rPr lang="en-US" sz="3200">
                <a:latin typeface="Arial" charset="0"/>
              </a:rPr>
              <a:t>If the inventory goes into the Red Zone too often, Increase the Buffer one Zone.</a:t>
            </a:r>
          </a:p>
        </p:txBody>
      </p:sp>
      <p:sp>
        <p:nvSpPr>
          <p:cNvPr id="34828" name="AutoShape 12"/>
          <p:cNvSpPr>
            <a:spLocks/>
          </p:cNvSpPr>
          <p:nvPr/>
        </p:nvSpPr>
        <p:spPr bwMode="auto">
          <a:xfrm>
            <a:off x="1143000" y="3048000"/>
            <a:ext cx="381000" cy="1143000"/>
          </a:xfrm>
          <a:prstGeom prst="leftBrace">
            <a:avLst>
              <a:gd name="adj1" fmla="val 25000"/>
              <a:gd name="adj2" fmla="val 50000"/>
            </a:avLst>
          </a:prstGeom>
          <a:noFill/>
          <a:ln w="38100">
            <a:solidFill>
              <a:schemeClr val="tx1"/>
            </a:solidFill>
            <a:round/>
            <a:headEnd/>
            <a:tailEnd/>
          </a:ln>
          <a:effectLst/>
        </p:spPr>
        <p:txBody>
          <a:bodyPr wrap="none" anchor="ctr"/>
          <a:lstStyle/>
          <a:p>
            <a:endParaRPr lang="en-US"/>
          </a:p>
        </p:txBody>
      </p:sp>
      <p:sp>
        <p:nvSpPr>
          <p:cNvPr id="34829" name="Rectangle 13"/>
          <p:cNvSpPr>
            <a:spLocks noChangeArrowheads="1"/>
          </p:cNvSpPr>
          <p:nvPr/>
        </p:nvSpPr>
        <p:spPr bwMode="auto">
          <a:xfrm>
            <a:off x="533400" y="3352800"/>
            <a:ext cx="635000" cy="579438"/>
          </a:xfrm>
          <a:prstGeom prst="rect">
            <a:avLst/>
          </a:prstGeom>
          <a:noFill/>
          <a:ln w="9525">
            <a:noFill/>
            <a:miter lim="800000"/>
            <a:headEnd/>
            <a:tailEnd/>
          </a:ln>
          <a:effectLst/>
        </p:spPr>
        <p:txBody>
          <a:bodyPr wrap="none">
            <a:spAutoFit/>
          </a:bodyPr>
          <a:lstStyle/>
          <a:p>
            <a:r>
              <a:rPr lang="en-US" sz="3200">
                <a:latin typeface="Arial" charset="0"/>
              </a:rPr>
              <a:t>16</a:t>
            </a:r>
          </a:p>
        </p:txBody>
      </p:sp>
      <p:grpSp>
        <p:nvGrpSpPr>
          <p:cNvPr id="34830" name="Group 14"/>
          <p:cNvGrpSpPr>
            <a:grpSpLocks/>
          </p:cNvGrpSpPr>
          <p:nvPr/>
        </p:nvGrpSpPr>
        <p:grpSpPr bwMode="auto">
          <a:xfrm>
            <a:off x="3581400" y="1524000"/>
            <a:ext cx="4191000" cy="4800600"/>
            <a:chOff x="2256" y="960"/>
            <a:chExt cx="2640" cy="3024"/>
          </a:xfrm>
        </p:grpSpPr>
        <p:grpSp>
          <p:nvGrpSpPr>
            <p:cNvPr id="34831" name="Group 15"/>
            <p:cNvGrpSpPr>
              <a:grpSpLocks/>
            </p:cNvGrpSpPr>
            <p:nvPr/>
          </p:nvGrpSpPr>
          <p:grpSpPr bwMode="auto">
            <a:xfrm>
              <a:off x="3168" y="960"/>
              <a:ext cx="1728" cy="3024"/>
              <a:chOff x="2976" y="2592"/>
              <a:chExt cx="1104" cy="1344"/>
            </a:xfrm>
          </p:grpSpPr>
          <p:grpSp>
            <p:nvGrpSpPr>
              <p:cNvPr id="34832" name="Group 16"/>
              <p:cNvGrpSpPr>
                <a:grpSpLocks/>
              </p:cNvGrpSpPr>
              <p:nvPr/>
            </p:nvGrpSpPr>
            <p:grpSpPr bwMode="auto">
              <a:xfrm>
                <a:off x="2976" y="2688"/>
                <a:ext cx="1104" cy="1248"/>
                <a:chOff x="672" y="2688"/>
                <a:chExt cx="1104" cy="1248"/>
              </a:xfrm>
            </p:grpSpPr>
            <p:sp>
              <p:nvSpPr>
                <p:cNvPr id="34833" name="Rectangle 17"/>
                <p:cNvSpPr>
                  <a:spLocks noChangeArrowheads="1"/>
                </p:cNvSpPr>
                <p:nvPr/>
              </p:nvSpPr>
              <p:spPr bwMode="auto">
                <a:xfrm>
                  <a:off x="672" y="2688"/>
                  <a:ext cx="1104" cy="1248"/>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34834" name="Rectangle 18"/>
                <p:cNvSpPr>
                  <a:spLocks noChangeArrowheads="1"/>
                </p:cNvSpPr>
                <p:nvPr/>
              </p:nvSpPr>
              <p:spPr bwMode="auto">
                <a:xfrm>
                  <a:off x="672" y="3120"/>
                  <a:ext cx="1104" cy="816"/>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34835" name="Rectangle 19"/>
                <p:cNvSpPr>
                  <a:spLocks noChangeArrowheads="1"/>
                </p:cNvSpPr>
                <p:nvPr/>
              </p:nvSpPr>
              <p:spPr bwMode="auto">
                <a:xfrm>
                  <a:off x="672" y="3504"/>
                  <a:ext cx="1104" cy="432"/>
                </a:xfrm>
                <a:prstGeom prst="rect">
                  <a:avLst/>
                </a:prstGeom>
                <a:solidFill>
                  <a:srgbClr val="FF0000"/>
                </a:solidFill>
                <a:ln w="9525">
                  <a:solidFill>
                    <a:schemeClr val="tx1"/>
                  </a:solidFill>
                  <a:miter lim="800000"/>
                  <a:headEnd/>
                  <a:tailEnd/>
                </a:ln>
                <a:effectLst/>
              </p:spPr>
              <p:txBody>
                <a:bodyPr wrap="none" anchor="ctr"/>
                <a:lstStyle/>
                <a:p>
                  <a:endParaRPr lang="en-US"/>
                </a:p>
              </p:txBody>
            </p:sp>
          </p:grpSp>
          <p:sp>
            <p:nvSpPr>
              <p:cNvPr id="34836" name="Text Box 20"/>
              <p:cNvSpPr txBox="1">
                <a:spLocks noChangeArrowheads="1"/>
              </p:cNvSpPr>
              <p:nvPr/>
            </p:nvSpPr>
            <p:spPr bwMode="auto">
              <a:xfrm>
                <a:off x="3360" y="2592"/>
                <a:ext cx="288" cy="180"/>
              </a:xfrm>
              <a:prstGeom prst="rect">
                <a:avLst/>
              </a:prstGeom>
              <a:solidFill>
                <a:schemeClr val="bg1"/>
              </a:solidFill>
              <a:ln w="9525">
                <a:noFill/>
                <a:miter lim="800000"/>
                <a:headEnd/>
                <a:tailEnd/>
              </a:ln>
              <a:effectLst/>
            </p:spPr>
            <p:txBody>
              <a:bodyPr>
                <a:spAutoFit/>
              </a:bodyPr>
              <a:lstStyle/>
              <a:p>
                <a:pPr>
                  <a:spcBef>
                    <a:spcPct val="50000"/>
                  </a:spcBef>
                </a:pPr>
                <a:r>
                  <a:rPr lang="en-US" sz="3600">
                    <a:latin typeface="Arial" charset="0"/>
                  </a:rPr>
                  <a:t>64</a:t>
                </a:r>
              </a:p>
            </p:txBody>
          </p:sp>
          <p:sp>
            <p:nvSpPr>
              <p:cNvPr id="34837" name="Text Box 21"/>
              <p:cNvSpPr txBox="1">
                <a:spLocks noChangeArrowheads="1"/>
              </p:cNvSpPr>
              <p:nvPr/>
            </p:nvSpPr>
            <p:spPr bwMode="auto">
              <a:xfrm>
                <a:off x="3360" y="2985"/>
                <a:ext cx="288" cy="179"/>
              </a:xfrm>
              <a:prstGeom prst="rect">
                <a:avLst/>
              </a:prstGeom>
              <a:solidFill>
                <a:schemeClr val="bg1"/>
              </a:solidFill>
              <a:ln w="9525">
                <a:noFill/>
                <a:miter lim="800000"/>
                <a:headEnd/>
                <a:tailEnd/>
              </a:ln>
              <a:effectLst/>
            </p:spPr>
            <p:txBody>
              <a:bodyPr>
                <a:spAutoFit/>
              </a:bodyPr>
              <a:lstStyle/>
              <a:p>
                <a:pPr>
                  <a:spcBef>
                    <a:spcPct val="50000"/>
                  </a:spcBef>
                </a:pPr>
                <a:r>
                  <a:rPr lang="en-US" sz="3600">
                    <a:latin typeface="Arial" charset="0"/>
                  </a:rPr>
                  <a:t>43</a:t>
                </a:r>
              </a:p>
            </p:txBody>
          </p:sp>
          <p:sp>
            <p:nvSpPr>
              <p:cNvPr id="34838" name="Text Box 22"/>
              <p:cNvSpPr txBox="1">
                <a:spLocks noChangeArrowheads="1"/>
              </p:cNvSpPr>
              <p:nvPr/>
            </p:nvSpPr>
            <p:spPr bwMode="auto">
              <a:xfrm>
                <a:off x="3360" y="3369"/>
                <a:ext cx="288" cy="179"/>
              </a:xfrm>
              <a:prstGeom prst="rect">
                <a:avLst/>
              </a:prstGeom>
              <a:solidFill>
                <a:schemeClr val="bg1"/>
              </a:solidFill>
              <a:ln w="9525">
                <a:noFill/>
                <a:miter lim="800000"/>
                <a:headEnd/>
                <a:tailEnd/>
              </a:ln>
              <a:effectLst/>
            </p:spPr>
            <p:txBody>
              <a:bodyPr>
                <a:spAutoFit/>
              </a:bodyPr>
              <a:lstStyle/>
              <a:p>
                <a:pPr>
                  <a:spcBef>
                    <a:spcPct val="50000"/>
                  </a:spcBef>
                </a:pPr>
                <a:r>
                  <a:rPr lang="en-US" sz="3600">
                    <a:latin typeface="Arial" charset="0"/>
                  </a:rPr>
                  <a:t>22</a:t>
                </a:r>
              </a:p>
            </p:txBody>
          </p:sp>
        </p:grpSp>
        <p:sp>
          <p:nvSpPr>
            <p:cNvPr id="34839" name="AutoShape 23"/>
            <p:cNvSpPr>
              <a:spLocks/>
            </p:cNvSpPr>
            <p:nvPr/>
          </p:nvSpPr>
          <p:spPr bwMode="auto">
            <a:xfrm>
              <a:off x="2640" y="1200"/>
              <a:ext cx="240" cy="720"/>
            </a:xfrm>
            <a:prstGeom prst="leftBrace">
              <a:avLst>
                <a:gd name="adj1" fmla="val 25000"/>
                <a:gd name="adj2" fmla="val 50000"/>
              </a:avLst>
            </a:prstGeom>
            <a:noFill/>
            <a:ln w="38100">
              <a:solidFill>
                <a:schemeClr val="tx1"/>
              </a:solidFill>
              <a:round/>
              <a:headEnd/>
              <a:tailEnd/>
            </a:ln>
            <a:effectLst/>
          </p:spPr>
          <p:txBody>
            <a:bodyPr wrap="none" anchor="ctr"/>
            <a:lstStyle/>
            <a:p>
              <a:endParaRPr lang="en-US"/>
            </a:p>
          </p:txBody>
        </p:sp>
        <p:sp>
          <p:nvSpPr>
            <p:cNvPr id="34840" name="Rectangle 24"/>
            <p:cNvSpPr>
              <a:spLocks noChangeArrowheads="1"/>
            </p:cNvSpPr>
            <p:nvPr/>
          </p:nvSpPr>
          <p:spPr bwMode="auto">
            <a:xfrm>
              <a:off x="2256" y="1392"/>
              <a:ext cx="400" cy="365"/>
            </a:xfrm>
            <a:prstGeom prst="rect">
              <a:avLst/>
            </a:prstGeom>
            <a:noFill/>
            <a:ln w="9525">
              <a:noFill/>
              <a:miter lim="800000"/>
              <a:headEnd/>
              <a:tailEnd/>
            </a:ln>
            <a:effectLst/>
          </p:spPr>
          <p:txBody>
            <a:bodyPr wrap="none">
              <a:spAutoFit/>
            </a:bodyPr>
            <a:lstStyle/>
            <a:p>
              <a:r>
                <a:rPr lang="en-US" sz="3200">
                  <a:latin typeface="Arial" charset="0"/>
                </a:rPr>
                <a:t>16</a:t>
              </a:r>
            </a:p>
          </p:txBody>
        </p:sp>
        <p:sp>
          <p:nvSpPr>
            <p:cNvPr id="34841" name="Line 25"/>
            <p:cNvSpPr>
              <a:spLocks noChangeShapeType="1"/>
            </p:cNvSpPr>
            <p:nvPr/>
          </p:nvSpPr>
          <p:spPr bwMode="auto">
            <a:xfrm>
              <a:off x="2784" y="3984"/>
              <a:ext cx="33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34842" name="Line 26"/>
            <p:cNvSpPr>
              <a:spLocks noChangeShapeType="1"/>
            </p:cNvSpPr>
            <p:nvPr/>
          </p:nvSpPr>
          <p:spPr bwMode="auto">
            <a:xfrm flipV="1">
              <a:off x="2784" y="1200"/>
              <a:ext cx="336" cy="720"/>
            </a:xfrm>
            <a:prstGeom prst="line">
              <a:avLst/>
            </a:prstGeom>
            <a:noFill/>
            <a:ln w="9525">
              <a:solidFill>
                <a:schemeClr val="tx1"/>
              </a:solidFill>
              <a:round/>
              <a:headEnd/>
              <a:tailEnd type="triangle" w="med" len="me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830"/>
                                        </p:tgtEl>
                                        <p:attrNameLst>
                                          <p:attrName>style.visibility</p:attrName>
                                        </p:attrNameLst>
                                      </p:cBhvr>
                                      <p:to>
                                        <p:strVal val="visible"/>
                                      </p:to>
                                    </p:set>
                                    <p:animEffect transition="in" filter="wipe(left)">
                                      <p:cBhvr>
                                        <p:cTn id="7" dur="500"/>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2"/>
          <p:cNvSpPr>
            <a:spLocks noGrp="1"/>
          </p:cNvSpPr>
          <p:nvPr>
            <p:ph type="ftr" sz="quarter" idx="11"/>
          </p:nvPr>
        </p:nvSpPr>
        <p:spPr/>
        <p:txBody>
          <a:bodyPr/>
          <a:lstStyle/>
          <a:p>
            <a:r>
              <a:rPr lang="en-US"/>
              <a:t>Copyright © Goldratt Schools, 2005</a:t>
            </a:r>
          </a:p>
        </p:txBody>
      </p:sp>
      <p:sp>
        <p:nvSpPr>
          <p:cNvPr id="29" name="Slide Number Placeholder 3"/>
          <p:cNvSpPr>
            <a:spLocks noGrp="1"/>
          </p:cNvSpPr>
          <p:nvPr>
            <p:ph type="sldNum" sz="quarter" idx="12"/>
          </p:nvPr>
        </p:nvSpPr>
        <p:spPr/>
        <p:txBody>
          <a:bodyPr/>
          <a:lstStyle/>
          <a:p>
            <a:fld id="{2A150188-D120-4F21-A93A-5D1FEF15BA02}" type="slidenum">
              <a:rPr lang="en-US"/>
              <a:pPr/>
              <a:t>36</a:t>
            </a:fld>
            <a:endParaRPr lang="en-US"/>
          </a:p>
        </p:txBody>
      </p:sp>
      <p:sp>
        <p:nvSpPr>
          <p:cNvPr id="35842"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 Buffer Adjustment (Decreasing)</a:t>
            </a:r>
          </a:p>
        </p:txBody>
      </p:sp>
      <p:grpSp>
        <p:nvGrpSpPr>
          <p:cNvPr id="35843" name="Group 3"/>
          <p:cNvGrpSpPr>
            <a:grpSpLocks/>
          </p:cNvGrpSpPr>
          <p:nvPr/>
        </p:nvGrpSpPr>
        <p:grpSpPr bwMode="auto">
          <a:xfrm>
            <a:off x="1676400" y="2819400"/>
            <a:ext cx="2667000" cy="3505200"/>
            <a:chOff x="2976" y="2592"/>
            <a:chExt cx="1104" cy="1344"/>
          </a:xfrm>
        </p:grpSpPr>
        <p:grpSp>
          <p:nvGrpSpPr>
            <p:cNvPr id="35844" name="Group 4"/>
            <p:cNvGrpSpPr>
              <a:grpSpLocks/>
            </p:cNvGrpSpPr>
            <p:nvPr/>
          </p:nvGrpSpPr>
          <p:grpSpPr bwMode="auto">
            <a:xfrm>
              <a:off x="2976" y="2688"/>
              <a:ext cx="1104" cy="1248"/>
              <a:chOff x="672" y="2688"/>
              <a:chExt cx="1104" cy="1248"/>
            </a:xfrm>
          </p:grpSpPr>
          <p:sp>
            <p:nvSpPr>
              <p:cNvPr id="35845" name="Rectangle 5"/>
              <p:cNvSpPr>
                <a:spLocks noChangeArrowheads="1"/>
              </p:cNvSpPr>
              <p:nvPr/>
            </p:nvSpPr>
            <p:spPr bwMode="auto">
              <a:xfrm>
                <a:off x="672" y="2688"/>
                <a:ext cx="1104" cy="1248"/>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35846" name="Rectangle 6"/>
              <p:cNvSpPr>
                <a:spLocks noChangeArrowheads="1"/>
              </p:cNvSpPr>
              <p:nvPr/>
            </p:nvSpPr>
            <p:spPr bwMode="auto">
              <a:xfrm>
                <a:off x="672" y="3120"/>
                <a:ext cx="1104" cy="816"/>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35847" name="Rectangle 7"/>
              <p:cNvSpPr>
                <a:spLocks noChangeArrowheads="1"/>
              </p:cNvSpPr>
              <p:nvPr/>
            </p:nvSpPr>
            <p:spPr bwMode="auto">
              <a:xfrm>
                <a:off x="672" y="3504"/>
                <a:ext cx="1104" cy="432"/>
              </a:xfrm>
              <a:prstGeom prst="rect">
                <a:avLst/>
              </a:prstGeom>
              <a:solidFill>
                <a:srgbClr val="FF0000"/>
              </a:solidFill>
              <a:ln w="9525">
                <a:solidFill>
                  <a:schemeClr val="tx1"/>
                </a:solidFill>
                <a:miter lim="800000"/>
                <a:headEnd/>
                <a:tailEnd/>
              </a:ln>
              <a:effectLst/>
            </p:spPr>
            <p:txBody>
              <a:bodyPr wrap="none" anchor="ctr"/>
              <a:lstStyle/>
              <a:p>
                <a:endParaRPr lang="en-US"/>
              </a:p>
            </p:txBody>
          </p:sp>
        </p:grpSp>
        <p:sp>
          <p:nvSpPr>
            <p:cNvPr id="35848" name="Text Box 8"/>
            <p:cNvSpPr txBox="1">
              <a:spLocks noChangeArrowheads="1"/>
            </p:cNvSpPr>
            <p:nvPr/>
          </p:nvSpPr>
          <p:spPr bwMode="auto">
            <a:xfrm>
              <a:off x="3360" y="2592"/>
              <a:ext cx="288" cy="199"/>
            </a:xfrm>
            <a:prstGeom prst="rect">
              <a:avLst/>
            </a:prstGeom>
            <a:solidFill>
              <a:schemeClr val="bg1"/>
            </a:solidFill>
            <a:ln w="9525">
              <a:noFill/>
              <a:miter lim="800000"/>
              <a:headEnd/>
              <a:tailEnd/>
            </a:ln>
            <a:effectLst/>
          </p:spPr>
          <p:txBody>
            <a:bodyPr>
              <a:spAutoFit/>
            </a:bodyPr>
            <a:lstStyle/>
            <a:p>
              <a:pPr>
                <a:spcBef>
                  <a:spcPct val="50000"/>
                </a:spcBef>
              </a:pPr>
              <a:r>
                <a:rPr lang="en-US" sz="2800" b="1">
                  <a:latin typeface="Arial" charset="0"/>
                </a:rPr>
                <a:t>48</a:t>
              </a:r>
            </a:p>
          </p:txBody>
        </p:sp>
        <p:sp>
          <p:nvSpPr>
            <p:cNvPr id="35849" name="Text Box 9"/>
            <p:cNvSpPr txBox="1">
              <a:spLocks noChangeArrowheads="1"/>
            </p:cNvSpPr>
            <p:nvPr/>
          </p:nvSpPr>
          <p:spPr bwMode="auto">
            <a:xfrm>
              <a:off x="3360" y="2985"/>
              <a:ext cx="288" cy="199"/>
            </a:xfrm>
            <a:prstGeom prst="rect">
              <a:avLst/>
            </a:prstGeom>
            <a:solidFill>
              <a:schemeClr val="bg1"/>
            </a:solidFill>
            <a:ln w="9525">
              <a:noFill/>
              <a:miter lim="800000"/>
              <a:headEnd/>
              <a:tailEnd/>
            </a:ln>
            <a:effectLst/>
          </p:spPr>
          <p:txBody>
            <a:bodyPr>
              <a:spAutoFit/>
            </a:bodyPr>
            <a:lstStyle/>
            <a:p>
              <a:pPr>
                <a:spcBef>
                  <a:spcPct val="50000"/>
                </a:spcBef>
              </a:pPr>
              <a:r>
                <a:rPr lang="en-US" sz="2800" b="1">
                  <a:latin typeface="Arial" charset="0"/>
                </a:rPr>
                <a:t>32</a:t>
              </a:r>
            </a:p>
          </p:txBody>
        </p:sp>
        <p:sp>
          <p:nvSpPr>
            <p:cNvPr id="35850" name="Text Box 10"/>
            <p:cNvSpPr txBox="1">
              <a:spLocks noChangeArrowheads="1"/>
            </p:cNvSpPr>
            <p:nvPr/>
          </p:nvSpPr>
          <p:spPr bwMode="auto">
            <a:xfrm>
              <a:off x="3360" y="3369"/>
              <a:ext cx="288" cy="199"/>
            </a:xfrm>
            <a:prstGeom prst="rect">
              <a:avLst/>
            </a:prstGeom>
            <a:solidFill>
              <a:schemeClr val="bg1"/>
            </a:solidFill>
            <a:ln w="9525">
              <a:noFill/>
              <a:miter lim="800000"/>
              <a:headEnd/>
              <a:tailEnd/>
            </a:ln>
            <a:effectLst/>
          </p:spPr>
          <p:txBody>
            <a:bodyPr>
              <a:spAutoFit/>
            </a:bodyPr>
            <a:lstStyle/>
            <a:p>
              <a:pPr>
                <a:spcBef>
                  <a:spcPct val="50000"/>
                </a:spcBef>
              </a:pPr>
              <a:r>
                <a:rPr lang="en-US" sz="2800" b="1">
                  <a:latin typeface="Arial" charset="0"/>
                </a:rPr>
                <a:t>16</a:t>
              </a:r>
            </a:p>
          </p:txBody>
        </p:sp>
      </p:grpSp>
      <p:sp>
        <p:nvSpPr>
          <p:cNvPr id="35851" name="Text Box 11"/>
          <p:cNvSpPr txBox="1">
            <a:spLocks noChangeArrowheads="1"/>
          </p:cNvSpPr>
          <p:nvPr/>
        </p:nvSpPr>
        <p:spPr bwMode="auto">
          <a:xfrm>
            <a:off x="914400" y="685800"/>
            <a:ext cx="6400800" cy="1554163"/>
          </a:xfrm>
          <a:prstGeom prst="rect">
            <a:avLst/>
          </a:prstGeom>
          <a:noFill/>
          <a:ln w="9525">
            <a:noFill/>
            <a:miter lim="800000"/>
            <a:headEnd/>
            <a:tailEnd/>
          </a:ln>
          <a:effectLst/>
        </p:spPr>
        <p:txBody>
          <a:bodyPr>
            <a:spAutoFit/>
          </a:bodyPr>
          <a:lstStyle/>
          <a:p>
            <a:pPr>
              <a:spcBef>
                <a:spcPct val="50000"/>
              </a:spcBef>
            </a:pPr>
            <a:r>
              <a:rPr lang="en-US" sz="3200">
                <a:latin typeface="Arial" charset="0"/>
              </a:rPr>
              <a:t>If the inventory stays in the Green Zone too long, decrease the Buffer one Zone.</a:t>
            </a:r>
          </a:p>
        </p:txBody>
      </p:sp>
      <p:sp>
        <p:nvSpPr>
          <p:cNvPr id="35852" name="AutoShape 12"/>
          <p:cNvSpPr>
            <a:spLocks/>
          </p:cNvSpPr>
          <p:nvPr/>
        </p:nvSpPr>
        <p:spPr bwMode="auto">
          <a:xfrm>
            <a:off x="1143000" y="3048000"/>
            <a:ext cx="381000" cy="1143000"/>
          </a:xfrm>
          <a:prstGeom prst="leftBrace">
            <a:avLst>
              <a:gd name="adj1" fmla="val 25000"/>
              <a:gd name="adj2" fmla="val 50000"/>
            </a:avLst>
          </a:prstGeom>
          <a:noFill/>
          <a:ln w="38100">
            <a:solidFill>
              <a:schemeClr val="tx1"/>
            </a:solidFill>
            <a:round/>
            <a:headEnd/>
            <a:tailEnd/>
          </a:ln>
          <a:effectLst/>
        </p:spPr>
        <p:txBody>
          <a:bodyPr wrap="none" anchor="ctr"/>
          <a:lstStyle/>
          <a:p>
            <a:endParaRPr lang="en-US"/>
          </a:p>
        </p:txBody>
      </p:sp>
      <p:sp>
        <p:nvSpPr>
          <p:cNvPr id="35853" name="Rectangle 13"/>
          <p:cNvSpPr>
            <a:spLocks noChangeArrowheads="1"/>
          </p:cNvSpPr>
          <p:nvPr/>
        </p:nvSpPr>
        <p:spPr bwMode="auto">
          <a:xfrm>
            <a:off x="533400" y="3352800"/>
            <a:ext cx="635000" cy="579438"/>
          </a:xfrm>
          <a:prstGeom prst="rect">
            <a:avLst/>
          </a:prstGeom>
          <a:noFill/>
          <a:ln w="9525">
            <a:noFill/>
            <a:miter lim="800000"/>
            <a:headEnd/>
            <a:tailEnd/>
          </a:ln>
          <a:effectLst/>
        </p:spPr>
        <p:txBody>
          <a:bodyPr wrap="none">
            <a:spAutoFit/>
          </a:bodyPr>
          <a:lstStyle/>
          <a:p>
            <a:r>
              <a:rPr lang="en-US" sz="3200">
                <a:latin typeface="Arial" charset="0"/>
              </a:rPr>
              <a:t>16</a:t>
            </a:r>
          </a:p>
        </p:txBody>
      </p:sp>
      <p:sp>
        <p:nvSpPr>
          <p:cNvPr id="35854" name="Rectangle 14"/>
          <p:cNvSpPr>
            <a:spLocks noChangeArrowheads="1"/>
          </p:cNvSpPr>
          <p:nvPr/>
        </p:nvSpPr>
        <p:spPr bwMode="auto">
          <a:xfrm>
            <a:off x="4191000" y="3352800"/>
            <a:ext cx="635000" cy="579438"/>
          </a:xfrm>
          <a:prstGeom prst="rect">
            <a:avLst/>
          </a:prstGeom>
          <a:noFill/>
          <a:ln w="9525">
            <a:noFill/>
            <a:miter lim="800000"/>
            <a:headEnd/>
            <a:tailEnd/>
          </a:ln>
          <a:effectLst/>
        </p:spPr>
        <p:txBody>
          <a:bodyPr wrap="none">
            <a:spAutoFit/>
          </a:bodyPr>
          <a:lstStyle/>
          <a:p>
            <a:r>
              <a:rPr lang="en-US" sz="3200">
                <a:latin typeface="Arial" charset="0"/>
              </a:rPr>
              <a:t>16</a:t>
            </a:r>
          </a:p>
        </p:txBody>
      </p:sp>
      <p:grpSp>
        <p:nvGrpSpPr>
          <p:cNvPr id="35855" name="Group 15"/>
          <p:cNvGrpSpPr>
            <a:grpSpLocks/>
          </p:cNvGrpSpPr>
          <p:nvPr/>
        </p:nvGrpSpPr>
        <p:grpSpPr bwMode="auto">
          <a:xfrm>
            <a:off x="4419600" y="3048000"/>
            <a:ext cx="3505200" cy="3276600"/>
            <a:chOff x="2784" y="1920"/>
            <a:chExt cx="2208" cy="2064"/>
          </a:xfrm>
        </p:grpSpPr>
        <p:grpSp>
          <p:nvGrpSpPr>
            <p:cNvPr id="35856" name="Group 16"/>
            <p:cNvGrpSpPr>
              <a:grpSpLocks/>
            </p:cNvGrpSpPr>
            <p:nvPr/>
          </p:nvGrpSpPr>
          <p:grpSpPr bwMode="auto">
            <a:xfrm>
              <a:off x="3264" y="2544"/>
              <a:ext cx="1728" cy="1440"/>
              <a:chOff x="2976" y="2592"/>
              <a:chExt cx="1104" cy="1344"/>
            </a:xfrm>
          </p:grpSpPr>
          <p:grpSp>
            <p:nvGrpSpPr>
              <p:cNvPr id="35857" name="Group 17"/>
              <p:cNvGrpSpPr>
                <a:grpSpLocks/>
              </p:cNvGrpSpPr>
              <p:nvPr/>
            </p:nvGrpSpPr>
            <p:grpSpPr bwMode="auto">
              <a:xfrm>
                <a:off x="2976" y="2688"/>
                <a:ext cx="1104" cy="1248"/>
                <a:chOff x="672" y="2688"/>
                <a:chExt cx="1104" cy="1248"/>
              </a:xfrm>
            </p:grpSpPr>
            <p:sp>
              <p:nvSpPr>
                <p:cNvPr id="35858" name="Rectangle 18"/>
                <p:cNvSpPr>
                  <a:spLocks noChangeArrowheads="1"/>
                </p:cNvSpPr>
                <p:nvPr/>
              </p:nvSpPr>
              <p:spPr bwMode="auto">
                <a:xfrm>
                  <a:off x="672" y="2688"/>
                  <a:ext cx="1104" cy="1248"/>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35859" name="Rectangle 19"/>
                <p:cNvSpPr>
                  <a:spLocks noChangeArrowheads="1"/>
                </p:cNvSpPr>
                <p:nvPr/>
              </p:nvSpPr>
              <p:spPr bwMode="auto">
                <a:xfrm>
                  <a:off x="672" y="3120"/>
                  <a:ext cx="1104" cy="816"/>
                </a:xfrm>
                <a:prstGeom prst="rect">
                  <a:avLst/>
                </a:prstGeom>
                <a:solidFill>
                  <a:srgbClr val="FFFF00"/>
                </a:solidFill>
                <a:ln w="9525">
                  <a:solidFill>
                    <a:schemeClr val="tx1"/>
                  </a:solidFill>
                  <a:miter lim="800000"/>
                  <a:headEnd/>
                  <a:tailEnd/>
                </a:ln>
                <a:effectLst/>
              </p:spPr>
              <p:txBody>
                <a:bodyPr wrap="none" anchor="ctr"/>
                <a:lstStyle/>
                <a:p>
                  <a:endParaRPr lang="en-US"/>
                </a:p>
              </p:txBody>
            </p:sp>
            <p:sp>
              <p:nvSpPr>
                <p:cNvPr id="35860" name="Rectangle 20"/>
                <p:cNvSpPr>
                  <a:spLocks noChangeArrowheads="1"/>
                </p:cNvSpPr>
                <p:nvPr/>
              </p:nvSpPr>
              <p:spPr bwMode="auto">
                <a:xfrm>
                  <a:off x="672" y="3504"/>
                  <a:ext cx="1104" cy="432"/>
                </a:xfrm>
                <a:prstGeom prst="rect">
                  <a:avLst/>
                </a:prstGeom>
                <a:solidFill>
                  <a:srgbClr val="FF0000"/>
                </a:solidFill>
                <a:ln w="9525">
                  <a:solidFill>
                    <a:schemeClr val="tx1"/>
                  </a:solidFill>
                  <a:miter lim="800000"/>
                  <a:headEnd/>
                  <a:tailEnd/>
                </a:ln>
                <a:effectLst/>
              </p:spPr>
              <p:txBody>
                <a:bodyPr wrap="none" anchor="ctr"/>
                <a:lstStyle/>
                <a:p>
                  <a:endParaRPr lang="en-US"/>
                </a:p>
              </p:txBody>
            </p:sp>
          </p:grpSp>
          <p:sp>
            <p:nvSpPr>
              <p:cNvPr id="35861" name="Text Box 21"/>
              <p:cNvSpPr txBox="1">
                <a:spLocks noChangeArrowheads="1"/>
              </p:cNvSpPr>
              <p:nvPr/>
            </p:nvSpPr>
            <p:spPr bwMode="auto">
              <a:xfrm>
                <a:off x="3360" y="2592"/>
                <a:ext cx="288" cy="305"/>
              </a:xfrm>
              <a:prstGeom prst="rect">
                <a:avLst/>
              </a:prstGeom>
              <a:solidFill>
                <a:schemeClr val="bg1"/>
              </a:solidFill>
              <a:ln w="9525">
                <a:noFill/>
                <a:miter lim="800000"/>
                <a:headEnd/>
                <a:tailEnd/>
              </a:ln>
              <a:effectLst/>
            </p:spPr>
            <p:txBody>
              <a:bodyPr>
                <a:spAutoFit/>
              </a:bodyPr>
              <a:lstStyle/>
              <a:p>
                <a:pPr>
                  <a:spcBef>
                    <a:spcPct val="50000"/>
                  </a:spcBef>
                </a:pPr>
                <a:r>
                  <a:rPr lang="en-US" sz="2800" b="1">
                    <a:latin typeface="Arial" charset="0"/>
                  </a:rPr>
                  <a:t>32</a:t>
                </a:r>
              </a:p>
            </p:txBody>
          </p:sp>
          <p:sp>
            <p:nvSpPr>
              <p:cNvPr id="35862" name="Text Box 22"/>
              <p:cNvSpPr txBox="1">
                <a:spLocks noChangeArrowheads="1"/>
              </p:cNvSpPr>
              <p:nvPr/>
            </p:nvSpPr>
            <p:spPr bwMode="auto">
              <a:xfrm>
                <a:off x="3360" y="2985"/>
                <a:ext cx="288" cy="305"/>
              </a:xfrm>
              <a:prstGeom prst="rect">
                <a:avLst/>
              </a:prstGeom>
              <a:solidFill>
                <a:schemeClr val="bg1"/>
              </a:solidFill>
              <a:ln w="9525">
                <a:noFill/>
                <a:miter lim="800000"/>
                <a:headEnd/>
                <a:tailEnd/>
              </a:ln>
              <a:effectLst/>
            </p:spPr>
            <p:txBody>
              <a:bodyPr>
                <a:spAutoFit/>
              </a:bodyPr>
              <a:lstStyle/>
              <a:p>
                <a:pPr>
                  <a:spcBef>
                    <a:spcPct val="50000"/>
                  </a:spcBef>
                </a:pPr>
                <a:r>
                  <a:rPr lang="en-US" sz="2800" b="1">
                    <a:latin typeface="Arial" charset="0"/>
                  </a:rPr>
                  <a:t>21</a:t>
                </a:r>
              </a:p>
            </p:txBody>
          </p:sp>
          <p:sp>
            <p:nvSpPr>
              <p:cNvPr id="35863" name="Text Box 23"/>
              <p:cNvSpPr txBox="1">
                <a:spLocks noChangeArrowheads="1"/>
              </p:cNvSpPr>
              <p:nvPr/>
            </p:nvSpPr>
            <p:spPr bwMode="auto">
              <a:xfrm>
                <a:off x="3360" y="3369"/>
                <a:ext cx="288" cy="306"/>
              </a:xfrm>
              <a:prstGeom prst="rect">
                <a:avLst/>
              </a:prstGeom>
              <a:solidFill>
                <a:schemeClr val="bg1"/>
              </a:solidFill>
              <a:ln w="9525">
                <a:noFill/>
                <a:miter lim="800000"/>
                <a:headEnd/>
                <a:tailEnd/>
              </a:ln>
              <a:effectLst/>
            </p:spPr>
            <p:txBody>
              <a:bodyPr>
                <a:spAutoFit/>
              </a:bodyPr>
              <a:lstStyle/>
              <a:p>
                <a:pPr>
                  <a:spcBef>
                    <a:spcPct val="50000"/>
                  </a:spcBef>
                </a:pPr>
                <a:r>
                  <a:rPr lang="en-US" sz="2800" b="1">
                    <a:latin typeface="Arial" charset="0"/>
                  </a:rPr>
                  <a:t>11</a:t>
                </a:r>
              </a:p>
            </p:txBody>
          </p:sp>
        </p:grpSp>
        <p:sp>
          <p:nvSpPr>
            <p:cNvPr id="35864" name="AutoShape 24"/>
            <p:cNvSpPr>
              <a:spLocks/>
            </p:cNvSpPr>
            <p:nvPr/>
          </p:nvSpPr>
          <p:spPr bwMode="auto">
            <a:xfrm>
              <a:off x="3024" y="1920"/>
              <a:ext cx="240" cy="720"/>
            </a:xfrm>
            <a:prstGeom prst="leftBrace">
              <a:avLst>
                <a:gd name="adj1" fmla="val 25000"/>
                <a:gd name="adj2" fmla="val 50000"/>
              </a:avLst>
            </a:prstGeom>
            <a:noFill/>
            <a:ln w="38100">
              <a:solidFill>
                <a:schemeClr val="tx1"/>
              </a:solidFill>
              <a:round/>
              <a:headEnd/>
              <a:tailEnd/>
            </a:ln>
            <a:effectLst/>
          </p:spPr>
          <p:txBody>
            <a:bodyPr wrap="none" anchor="ctr"/>
            <a:lstStyle/>
            <a:p>
              <a:endParaRPr lang="en-US"/>
            </a:p>
          </p:txBody>
        </p:sp>
        <p:sp>
          <p:nvSpPr>
            <p:cNvPr id="35865" name="Line 25"/>
            <p:cNvSpPr>
              <a:spLocks noChangeShapeType="1"/>
            </p:cNvSpPr>
            <p:nvPr/>
          </p:nvSpPr>
          <p:spPr bwMode="auto">
            <a:xfrm>
              <a:off x="2784" y="3984"/>
              <a:ext cx="432"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35866" name="Line 26"/>
            <p:cNvSpPr>
              <a:spLocks noChangeShapeType="1"/>
            </p:cNvSpPr>
            <p:nvPr/>
          </p:nvSpPr>
          <p:spPr bwMode="auto">
            <a:xfrm>
              <a:off x="2784" y="1968"/>
              <a:ext cx="432" cy="672"/>
            </a:xfrm>
            <a:prstGeom prst="line">
              <a:avLst/>
            </a:prstGeom>
            <a:noFill/>
            <a:ln w="9525">
              <a:solidFill>
                <a:schemeClr val="tx1"/>
              </a:solidFill>
              <a:round/>
              <a:headEnd/>
              <a:tailEnd type="triangle" w="med" len="me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5855"/>
                                        </p:tgtEl>
                                        <p:attrNameLst>
                                          <p:attrName>style.visibility</p:attrName>
                                        </p:attrNameLst>
                                      </p:cBhvr>
                                      <p:to>
                                        <p:strVal val="visible"/>
                                      </p:to>
                                    </p:set>
                                    <p:animEffect transition="in" filter="wipe(left)">
                                      <p:cBhvr>
                                        <p:cTn id="7" dur="500"/>
                                        <p:tgtEl>
                                          <p:spTgt spid="35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 Goldratt Schools, 2005</a:t>
            </a:r>
            <a:endParaRPr lang="en-US"/>
          </a:p>
        </p:txBody>
      </p:sp>
      <p:sp>
        <p:nvSpPr>
          <p:cNvPr id="3" name="Slide Number Placeholder 2"/>
          <p:cNvSpPr>
            <a:spLocks noGrp="1"/>
          </p:cNvSpPr>
          <p:nvPr>
            <p:ph type="sldNum" sz="quarter" idx="12"/>
          </p:nvPr>
        </p:nvSpPr>
        <p:spPr/>
        <p:txBody>
          <a:bodyPr/>
          <a:lstStyle/>
          <a:p>
            <a:fld id="{4A95E59F-0E31-41B8-8C6A-9ACBD0426E15}" type="slidenum">
              <a:rPr lang="en-US" smtClean="0"/>
              <a:pPr/>
              <a:t>37</a:t>
            </a:fld>
            <a:endParaRPr lang="en-US"/>
          </a:p>
        </p:txBody>
      </p:sp>
      <p:sp>
        <p:nvSpPr>
          <p:cNvPr id="4" name="Text Box 2"/>
          <p:cNvSpPr txBox="1">
            <a:spLocks noChangeArrowheads="1"/>
          </p:cNvSpPr>
          <p:nvPr/>
        </p:nvSpPr>
        <p:spPr bwMode="auto">
          <a:xfrm>
            <a:off x="0" y="0"/>
            <a:ext cx="9144000" cy="338554"/>
          </a:xfrm>
          <a:prstGeom prst="rect">
            <a:avLst/>
          </a:prstGeom>
          <a:solidFill>
            <a:srgbClr val="6699FF"/>
          </a:solidFill>
          <a:ln w="9525">
            <a:noFill/>
            <a:miter lim="800000"/>
            <a:headEnd/>
            <a:tailEnd/>
          </a:ln>
          <a:effectLst/>
        </p:spPr>
        <p:txBody>
          <a:bodyPr>
            <a:spAutoFit/>
          </a:bodyPr>
          <a:lstStyle/>
          <a:p>
            <a:pPr algn="ctr"/>
            <a:r>
              <a:rPr lang="en-GB" sz="1600" b="1" dirty="0">
                <a:latin typeface="Arial" charset="0"/>
              </a:rPr>
              <a:t> </a:t>
            </a:r>
            <a:r>
              <a:rPr lang="en-GB" sz="1600" b="1" dirty="0" smtClean="0">
                <a:latin typeface="Arial" charset="0"/>
              </a:rPr>
              <a:t>Answering Questions about Running the Job Shop Game</a:t>
            </a:r>
            <a:endParaRPr lang="en-GB" sz="1600" b="1" dirty="0">
              <a:latin typeface="Arial" charset="0"/>
            </a:endParaRPr>
          </a:p>
        </p:txBody>
      </p:sp>
      <p:sp>
        <p:nvSpPr>
          <p:cNvPr id="5" name="TextBox 4"/>
          <p:cNvSpPr txBox="1"/>
          <p:nvPr/>
        </p:nvSpPr>
        <p:spPr>
          <a:xfrm>
            <a:off x="0" y="381000"/>
            <a:ext cx="9144000" cy="5940088"/>
          </a:xfrm>
          <a:prstGeom prst="rect">
            <a:avLst/>
          </a:prstGeom>
          <a:noFill/>
        </p:spPr>
        <p:txBody>
          <a:bodyPr wrap="square" rtlCol="0">
            <a:spAutoFit/>
          </a:bodyPr>
          <a:lstStyle/>
          <a:p>
            <a:r>
              <a:rPr lang="en-US" sz="1000" dirty="0" smtClean="0"/>
              <a:t>The Bean Game is self explanatory (if you have a person there who has done it before.  But, if you haven’t, then it looks funny.  Here are answers to questions posted by smart people (not dumb questions) that may clarify how to play the game. The [answers are within the square brackets.]</a:t>
            </a:r>
          </a:p>
          <a:p>
            <a:r>
              <a:rPr lang="en-US" sz="1000" dirty="0" smtClean="0"/>
              <a:t>1.       What is the real function of the CEO? It is written watch. Watch what? What he must be aware of? [The person acting as the CEO is to the thing CEOs do, "Watch and decide." There is so much to learn, but most people will be caught up in the doing and complaining process.  The CEO represents the person who should be seeing it all (but probably won't, so you will have to lead a discussion at different times to draw out the effects of the system with the CEO person helping you or confirming your comments).]</a:t>
            </a:r>
          </a:p>
          <a:p>
            <a:r>
              <a:rPr lang="en-US" sz="1000" dirty="0" smtClean="0"/>
              <a:t>2.       Slides 8-13 detail the initial inventory for all customers and the demand for 6 days. Do they need to follow the first 6 days these demand values? What the purpose for these initial restricted sales values? Also the week is 5 days and the data is for 6 days. I cannot understand the reason. [The data on those slides represent not the daily consumption but the mapping of the rolls of a fair die to the daily consumption.  For example, the Customer 4 rolls a die to determine the daily demand for Garbanzo beans, then rolls again to determine the Daily demand for Pinto Beans and a third roll for the daily demand of Red Beans.  The customers can only buy the things on their sheet using the demand distribution indicated.  Customer 5 is pretty boring.  Customer 5 sells 5 per day or 6 per day of just white beans.  Playing for 5 days will be enough that about 20% of the time a customer will run out of their initial inventory and should "Complain loudly".]</a:t>
            </a:r>
          </a:p>
          <a:p>
            <a:r>
              <a:rPr lang="en-US" sz="1000" dirty="0" smtClean="0"/>
              <a:t>3.       Slides 8-13 describe also what the sales for each customer. They indicate that some products he is selling and some not. I understand that only those products that have values near them are sold by this customer and the rest no. I.e. not all customers sell all the products only those that have values near them. [Yes.  The type of beans and distributions of demand are carefully set so there is interesting variability and yet capability of the Plant to deal with it and all the customers.  The plant instructions are based on meeting these needs.  I try to do this such that those playing gain adequate insight in just two weeks.  But, if they are not getting it, play the normal way a third week and they will fully understand the chaos caused by traditional weekly orders.] </a:t>
            </a:r>
          </a:p>
          <a:p>
            <a:r>
              <a:rPr lang="en-US" sz="1000" dirty="0" smtClean="0"/>
              <a:t>4.       Why do we need the demand data for the first week? There is already data for the production batch for the first week and the first week is already running in the game? [I understand where this question comes from.  It's probably already clear from the previous answers.  The idea is to load each customer with a starting supply of beans they sell. At the beginning of the week before they roll any dice, they must place next week's order.  This is where the Beer Game behavior comes into play.  You play for a week. The customers receive their orders from the previous week (some may not get all they requested if the plant doesn't do well).  Before the second week, they must place their order for week 2 before any rolls for week 2.  And, so on.]</a:t>
            </a:r>
          </a:p>
          <a:p>
            <a:r>
              <a:rPr lang="en-US" sz="1000" dirty="0" smtClean="0"/>
              <a:t>5.       The production cycle is around 4 days interval. Whereas the week is 5 days. As the consumption data at the stores is only received at the end of the week. So how the plant decides what to produce at the 5</a:t>
            </a:r>
            <a:r>
              <a:rPr lang="en-US" sz="1000" baseline="30000" dirty="0" smtClean="0"/>
              <a:t>th</a:t>
            </a:r>
            <a:r>
              <a:rPr lang="en-US" sz="1000" dirty="0" smtClean="0"/>
              <a:t> day of the week? [In the traditional method, the plant is disconnected from the customers. The plant cycle just continues producing in the batches they have "calculated as optimal" for the traditional system.  They go from Garbanzo to White and then immediately begin back at Garbanzo again when the White bean production is complete. This means the plant will create too many of some beans and too few of other beans.  But, It will all average out in the end. Right? Ha!!]</a:t>
            </a:r>
          </a:p>
          <a:p>
            <a:r>
              <a:rPr lang="en-US" sz="1000" dirty="0" smtClean="0"/>
              <a:t>6.       What is the purpose of the data in the top left side of slide 14 which presents averages for the daily sales by customers? This is not even by product just total sales. [This should make sense by now.  This information is the aggregate total expected consumption in numbers of beans of all the customers combined.  This is to show everyone that the plant has more than enough capacity (and average of 11.5 beans more) than the demand.  And the inventory in the system should be sufficient to delivery all customer requests.  The data helps everyone see "How well the traditional system was set-up to deal with all the variation."  Without this information, people will believe the game was rigged."]</a:t>
            </a:r>
          </a:p>
          <a:p>
            <a:r>
              <a:rPr lang="en-US" sz="1000" dirty="0" smtClean="0"/>
              <a:t>7.       In the TOC solution there is no indication to turn each day 15 dices to decide the capacity of the plant for this day as we did for the "normal" way of operation. Is this true or we still needed to use it? [  Yes, this is the daily capacity of the plant.  Roll all 15.  But, you will quickly find the excess capacity of the plant exceeds demand (11.5 per day).  So, you should do something to take advantage of that excess capacity.  I suggest Peanut M&amp;Ms.  That is, after the daily demand is satisfied, the remaining production for that day makes M&amp;Ms. The M&amp;Ms are gathered and passed out to the participants daily as perks to eat along with the beans. Spread the M&amp;Ms in any way you wish.]</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 Goldratt Schools, 2005</a:t>
            </a:r>
            <a:endParaRPr lang="en-US"/>
          </a:p>
        </p:txBody>
      </p:sp>
      <p:sp>
        <p:nvSpPr>
          <p:cNvPr id="3" name="Slide Number Placeholder 2"/>
          <p:cNvSpPr>
            <a:spLocks noGrp="1"/>
          </p:cNvSpPr>
          <p:nvPr>
            <p:ph type="sldNum" sz="quarter" idx="12"/>
          </p:nvPr>
        </p:nvSpPr>
        <p:spPr/>
        <p:txBody>
          <a:bodyPr/>
          <a:lstStyle/>
          <a:p>
            <a:fld id="{4A95E59F-0E31-41B8-8C6A-9ACBD0426E15}" type="slidenum">
              <a:rPr lang="en-US" smtClean="0"/>
              <a:pPr/>
              <a:t>38</a:t>
            </a:fld>
            <a:endParaRPr lang="en-US"/>
          </a:p>
        </p:txBody>
      </p:sp>
      <p:sp>
        <p:nvSpPr>
          <p:cNvPr id="4" name="Text Box 2"/>
          <p:cNvSpPr txBox="1">
            <a:spLocks noChangeArrowheads="1"/>
          </p:cNvSpPr>
          <p:nvPr/>
        </p:nvSpPr>
        <p:spPr bwMode="auto">
          <a:xfrm>
            <a:off x="0" y="0"/>
            <a:ext cx="9144000" cy="338554"/>
          </a:xfrm>
          <a:prstGeom prst="rect">
            <a:avLst/>
          </a:prstGeom>
          <a:solidFill>
            <a:srgbClr val="6699FF"/>
          </a:solidFill>
          <a:ln w="9525">
            <a:noFill/>
            <a:miter lim="800000"/>
            <a:headEnd/>
            <a:tailEnd/>
          </a:ln>
          <a:effectLst/>
        </p:spPr>
        <p:txBody>
          <a:bodyPr>
            <a:spAutoFit/>
          </a:bodyPr>
          <a:lstStyle/>
          <a:p>
            <a:pPr algn="ctr"/>
            <a:r>
              <a:rPr lang="en-GB" sz="1600" b="1" dirty="0">
                <a:latin typeface="Arial" charset="0"/>
              </a:rPr>
              <a:t> </a:t>
            </a:r>
            <a:r>
              <a:rPr lang="en-GB" sz="1600" b="1" dirty="0" smtClean="0">
                <a:latin typeface="Arial" charset="0"/>
              </a:rPr>
              <a:t>Answering Questions about Running the Job Shop Game (continued)</a:t>
            </a:r>
            <a:endParaRPr lang="en-GB" sz="1600" b="1" dirty="0">
              <a:latin typeface="Arial" charset="0"/>
            </a:endParaRPr>
          </a:p>
        </p:txBody>
      </p:sp>
      <p:sp>
        <p:nvSpPr>
          <p:cNvPr id="5" name="TextBox 4"/>
          <p:cNvSpPr txBox="1"/>
          <p:nvPr/>
        </p:nvSpPr>
        <p:spPr>
          <a:xfrm>
            <a:off x="0" y="381000"/>
            <a:ext cx="9144000" cy="5632311"/>
          </a:xfrm>
          <a:prstGeom prst="rect">
            <a:avLst/>
          </a:prstGeom>
          <a:noFill/>
        </p:spPr>
        <p:txBody>
          <a:bodyPr wrap="square" rtlCol="0">
            <a:spAutoFit/>
          </a:bodyPr>
          <a:lstStyle/>
          <a:p>
            <a:r>
              <a:rPr lang="en-US" sz="1000" dirty="0" smtClean="0"/>
              <a:t>8.       Is there also written instruction or more material than the presentation you've so kindly sent me? [No.  Just these answers.  Feel free to contribute any document you wish to write.]</a:t>
            </a:r>
          </a:p>
          <a:p>
            <a:r>
              <a:rPr lang="en-US" sz="1000" dirty="0" smtClean="0"/>
              <a:t>9.        </a:t>
            </a:r>
            <a:r>
              <a:rPr lang="en-US" sz="1000" dirty="0" smtClean="0"/>
              <a:t>In the daily demand (slides 8-13) there are some customers for which a daily demand is shown as 0 whereas we can have only 1 to 6 during the simulation. This cannot cause unnecessary questions or reduce the validity of this simulation? [</a:t>
            </a:r>
            <a:r>
              <a:rPr lang="en-US" sz="1000" dirty="0" smtClean="0"/>
              <a:t>The </a:t>
            </a:r>
            <a:r>
              <a:rPr lang="en-US" sz="1000" dirty="0"/>
              <a:t>daily demand of the customers is determined by the roll of a fair die (six sides).  Some demands are </a:t>
            </a:r>
            <a:r>
              <a:rPr lang="en-US" sz="1000" dirty="0" err="1"/>
              <a:t>sporatic</a:t>
            </a:r>
            <a:r>
              <a:rPr lang="en-US" sz="1000" dirty="0"/>
              <a:t> and some are fairly uniform.  This variation is simulated by rolling the die to determine the demand for that day.  Each Customer has a table showing for each product the translation from dice roll into daily demand.  For example, Customer 1’s demand for Garbanzo Beans seems to be either on or off.  Rolling a 1, 2 or 3 says the demand is zero for that day.  Rolling a 4 is a demand of 4. Rolling a 5 is a demand of 5 and rolling a 6 is a demand of 6.  When there is a demand for Garbanzos from Customer 1, the average is 5 per day.  But, when Customer 1 doesn’t want Garbanzos, the demand is 0.  On average, Customer 1 wants 2.5 Garbanzo Beans every six days.  This is sort of like a customer who buys in large batches.  There is a large order and then they have a lot so they don’t order again for a while. Customer 5 however is much different.  Customer 5 only wants White Beans and the demand is almost constant, either 5 (50%of the time) or 6(50%) per day for an average of 5.5 per day over a period of 6 days</a:t>
            </a:r>
            <a:r>
              <a:rPr lang="en-US" sz="1000" dirty="0" smtClean="0"/>
              <a:t>.]</a:t>
            </a:r>
            <a:br>
              <a:rPr lang="en-US" sz="1000" dirty="0" smtClean="0"/>
            </a:br>
            <a:r>
              <a:rPr lang="en-US" sz="1000" dirty="0" smtClean="0"/>
              <a:t>10.</a:t>
            </a:r>
            <a:r>
              <a:rPr lang="en-US" sz="1000" dirty="0" smtClean="0"/>
              <a:t>      If there is a shortage for supplying all demand how the available quantity is divided among the customers? Who is not getting the delivery? Or everyone is getting an equal share of the quantity relative to his order quantity to the total quantity? [While there is in fact plenty of capacity at the plant, the behavior of the customers (because of having to order a week in advance and receiving the order a week later) causes some customers to order much more than they need.  This behavior is encouraged by the serious  PENALTY FOR EACH LOST SALE OF $500 ACCOMPANIED BY LOUD COMPLAINING!  And, the roll of the fair die often produces more sixes than expected in one week.  The factory, during the traditional simulation, continues to produce beans according to the optimized batch size schedule.  These behaviors (ordering in larger batches than needed, random variability of the fair die and the batch delivery method) create the same behaviors experienced in the Beer Game.  The plant is operating using “Optimal batch sizes” to produce as much as it can.  But, because of the variations (random and caused) over the week and the cycling of the optimal batch sizes, it’s highly likely the plant will run out of specific types of beans sometime.</a:t>
            </a:r>
          </a:p>
          <a:p>
            <a:r>
              <a:rPr lang="en-US" sz="1000" dirty="0" smtClean="0"/>
              <a:t> </a:t>
            </a:r>
          </a:p>
          <a:p>
            <a:r>
              <a:rPr lang="en-US" sz="1000" dirty="0" smtClean="0"/>
              <a:t>Dealing with shortages.  Now, that is a great thought! What would you do? Not as a TOC expert, but as the CEO who is standing and just watching?  HUM?  Which customer should get beans when there is a shortage? Should we spread the shortage across all customers? Should we give them to the customer who has the lowest relative inventory? Or to the one who complains the loudest?  Who could be disappointed and potentially suffers a $500 penalty?  Maybe you could auction off the beans to the highest bidder?  This is what happens in reality, so just deal with it!  Have fun with it.  Many in your group will not really understand distribution until this event actually happens.]</a:t>
            </a:r>
          </a:p>
          <a:p>
            <a:r>
              <a:rPr lang="en-US" sz="1000" dirty="0" smtClean="0"/>
              <a:t>11.       I have thought and basically it is also possible to use buffer management and daily report in the Beer Game showing the use of TOC Supply Chain solutions using daily reporting and BM. Yes it will take much more time to reach the chaos situation initially and may be also more time in the TOC SC solution run but then it is more general. What do you think? [While there is in fact plenty of capacity at the plant, the behavior of the customers (because of having to order a week in advance and receiving the order a week later) causes some customers to order much more than they need.  This behavior is encouraged by the serious  PENALTY FOR EACH LOST SALE OF $500 ACCOMPANIED BY LOUD COMPLAINING!  And, the roll of the fair die often produces more sixes than expected in one week.  The factory, during the traditional simulation, continues to produce beans according to the optimized batch size schedule.  These behaviors (ordering in larger batches than needed, random variability of the fair die and the batch delivery method) create the same behaviors experienced in the Beer Game.  The plant is operating using “Optimal batch sizes” to produce as much as it can.  But, because of the variations (random and caused) over the week and the cycling of the optimal batch sizes, it’s highly likely the plant will run out of specific types of beans sometime.</a:t>
            </a:r>
          </a:p>
          <a:p>
            <a:r>
              <a:rPr lang="en-US" sz="1000" dirty="0" smtClean="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 Goldratt Schools, 2005</a:t>
            </a:r>
            <a:endParaRPr lang="en-US"/>
          </a:p>
        </p:txBody>
      </p:sp>
      <p:sp>
        <p:nvSpPr>
          <p:cNvPr id="3" name="Slide Number Placeholder 2"/>
          <p:cNvSpPr>
            <a:spLocks noGrp="1"/>
          </p:cNvSpPr>
          <p:nvPr>
            <p:ph type="sldNum" sz="quarter" idx="12"/>
          </p:nvPr>
        </p:nvSpPr>
        <p:spPr/>
        <p:txBody>
          <a:bodyPr/>
          <a:lstStyle/>
          <a:p>
            <a:fld id="{4A95E59F-0E31-41B8-8C6A-9ACBD0426E15}" type="slidenum">
              <a:rPr lang="en-US" smtClean="0"/>
              <a:pPr/>
              <a:t>39</a:t>
            </a:fld>
            <a:endParaRPr lang="en-US"/>
          </a:p>
        </p:txBody>
      </p:sp>
      <p:sp>
        <p:nvSpPr>
          <p:cNvPr id="4" name="Text Box 2"/>
          <p:cNvSpPr txBox="1">
            <a:spLocks noChangeArrowheads="1"/>
          </p:cNvSpPr>
          <p:nvPr/>
        </p:nvSpPr>
        <p:spPr bwMode="auto">
          <a:xfrm>
            <a:off x="0" y="0"/>
            <a:ext cx="9144000" cy="338554"/>
          </a:xfrm>
          <a:prstGeom prst="rect">
            <a:avLst/>
          </a:prstGeom>
          <a:solidFill>
            <a:srgbClr val="6699FF"/>
          </a:solidFill>
          <a:ln w="9525">
            <a:noFill/>
            <a:miter lim="800000"/>
            <a:headEnd/>
            <a:tailEnd/>
          </a:ln>
          <a:effectLst/>
        </p:spPr>
        <p:txBody>
          <a:bodyPr>
            <a:spAutoFit/>
          </a:bodyPr>
          <a:lstStyle/>
          <a:p>
            <a:pPr algn="ctr"/>
            <a:r>
              <a:rPr lang="en-GB" sz="1600" b="1" dirty="0">
                <a:latin typeface="Arial" charset="0"/>
              </a:rPr>
              <a:t> </a:t>
            </a:r>
            <a:r>
              <a:rPr lang="en-GB" sz="1600" b="1" dirty="0" smtClean="0">
                <a:latin typeface="Arial" charset="0"/>
              </a:rPr>
              <a:t>Answering Questions about Running the Job Shop Game (continued)</a:t>
            </a:r>
            <a:endParaRPr lang="en-GB" sz="1600" b="1" dirty="0">
              <a:latin typeface="Arial" charset="0"/>
            </a:endParaRPr>
          </a:p>
        </p:txBody>
      </p:sp>
      <p:sp>
        <p:nvSpPr>
          <p:cNvPr id="5" name="TextBox 4"/>
          <p:cNvSpPr txBox="1"/>
          <p:nvPr/>
        </p:nvSpPr>
        <p:spPr>
          <a:xfrm>
            <a:off x="0" y="381000"/>
            <a:ext cx="9144000" cy="5940088"/>
          </a:xfrm>
          <a:prstGeom prst="rect">
            <a:avLst/>
          </a:prstGeom>
          <a:noFill/>
        </p:spPr>
        <p:txBody>
          <a:bodyPr wrap="square" rtlCol="0">
            <a:spAutoFit/>
          </a:bodyPr>
          <a:lstStyle/>
          <a:p>
            <a:r>
              <a:rPr lang="en-US" sz="1000" dirty="0" smtClean="0"/>
              <a:t>(answer to question 11 continued) </a:t>
            </a:r>
          </a:p>
          <a:p>
            <a:r>
              <a:rPr lang="en-US" sz="1000" dirty="0" smtClean="0"/>
              <a:t>Dealing with shortages.  Now, that is a great thought! What would you do? Not as a TOC expert, but as the CEO who is standing and just watching?  HUM?  Which customer should get beans when there is a shortage? Should we spread the shortage across all customers? Should we give them to the customer who has the lowest relative inventory? Or to the one who complains the loudest?  Who could be disappointed and potentially suffers a $500 penalty?  Maybe you could auction off the beans to the highest bidder?  This is what happens in reality, so just deal with it!  Have fun with it.  Many in your group will not really understand distribution until this event actually happens.</a:t>
            </a:r>
          </a:p>
          <a:p>
            <a:r>
              <a:rPr lang="en-US" sz="1000" dirty="0" smtClean="0"/>
              <a:t> </a:t>
            </a:r>
          </a:p>
          <a:p>
            <a:r>
              <a:rPr lang="en-US" sz="1000" dirty="0" smtClean="0"/>
              <a:t>Yes, you can use the replenishment solution with the Beer Game.  Just report daily consumption and ship daily according to actual sales.  The in-between links will soon lower their inventory levels to reduce inventory costs and things would go just fine.  But, with the long linkages in the Beer Game, it may not be so obvious of what is happening.  Everyone will just think, “The system stabilized itself.” ]</a:t>
            </a:r>
          </a:p>
          <a:p>
            <a:r>
              <a:rPr lang="en-US" sz="1000" dirty="0" smtClean="0"/>
              <a:t>12.       I am afraid that using the relatively large deviation (1-6) for demand is reasonable but for production availability it might be too large and look artificial. What is you experience with SC management including CEO? Is it well accepted? [Since production is using 15 die instead of one (one averages 3.5 with Standard Deviation of 1.7 which is about 50% of the mean), the production follows a very tight normal distribution (average 52.6 with Standard deviation of about 10%of the mean).  And, the plant aggregates all the rolls (demands) of the customers.  The inventory is intended to smooth out the variations in the rolls over time.  I’ve never heard an objection to the plant production.  Everyone seems to understand that a “Calculated Optimal Batch Size Which Maximizes Production” is a good thing.]</a:t>
            </a:r>
          </a:p>
          <a:p>
            <a:r>
              <a:rPr lang="en-US" sz="1000" dirty="0" smtClean="0"/>
              <a:t>13.        What will differentiate the Bean Game from the Beer Game? [Having </a:t>
            </a:r>
            <a:r>
              <a:rPr lang="en-US" sz="1000" dirty="0"/>
              <a:t>the financial sheets for each customer helps a lot in the Bean Game.  The customer have time to easily complete the sheet during play.  They watch </a:t>
            </a:r>
            <a:r>
              <a:rPr lang="en-US" sz="1000" dirty="0" smtClean="0"/>
              <a:t>1their </a:t>
            </a:r>
            <a:r>
              <a:rPr lang="en-US" sz="1000" dirty="0"/>
              <a:t>profit come and go daily!   The plant, on the other hand, it s flurry of activity.  Just like real life. The retail has plenty of time and the plant is constantly working.</a:t>
            </a:r>
          </a:p>
          <a:p>
            <a:r>
              <a:rPr lang="en-US" sz="1000" dirty="0"/>
              <a:t> </a:t>
            </a:r>
          </a:p>
          <a:p>
            <a:r>
              <a:rPr lang="en-US" sz="1000" dirty="0"/>
              <a:t> </a:t>
            </a:r>
            <a:r>
              <a:rPr lang="en-US" sz="1000" dirty="0" smtClean="0"/>
              <a:t>The </a:t>
            </a:r>
            <a:r>
              <a:rPr lang="en-US" sz="1000" dirty="0"/>
              <a:t>essence of the TOC Replenishment solution is reducing the time from sale to replenishment.  This ‘time’ includes: Time to order, time to process the order, time to await the queue in production, work-in-process time, time in the plant warehouse, transportation time and shelf stocking time.  All of these things are dramatically increased by batching.</a:t>
            </a:r>
          </a:p>
          <a:p>
            <a:r>
              <a:rPr lang="en-US" sz="1000" dirty="0"/>
              <a:t> </a:t>
            </a:r>
          </a:p>
          <a:p>
            <a:r>
              <a:rPr lang="en-US" sz="1000" dirty="0"/>
              <a:t>With the plant warehouse, the only time is transportation and shelf stocking.  Shelf stocking is dramatically reduced by frequent shipments of smaller quantities.</a:t>
            </a:r>
          </a:p>
          <a:p>
            <a:r>
              <a:rPr lang="en-US" sz="1000" dirty="0"/>
              <a:t> </a:t>
            </a:r>
          </a:p>
          <a:p>
            <a:r>
              <a:rPr lang="en-US" sz="1000" dirty="0"/>
              <a:t>When the plant is using S-DBR and replenishing to the Plant warehouse only those things sold, the plant can easily over produce (not producing things that don’t sell).  The excess capacity in the plant can then be used in very profitable ways: Rush order (for a premium fee), custom orders (for a premium fee), adding additional products (maybe those that didn’t look profitable before but are now free product</a:t>
            </a:r>
            <a:r>
              <a:rPr lang="en-US" sz="1000" dirty="0" smtClean="0"/>
              <a:t>).]</a:t>
            </a:r>
            <a:endParaRPr lang="en-US" sz="1000" dirty="0"/>
          </a:p>
          <a:p>
            <a:r>
              <a:rPr lang="en-US" sz="1000" dirty="0" smtClean="0"/>
              <a:t> </a:t>
            </a:r>
          </a:p>
          <a:p>
            <a:endParaRPr lang="en-US" sz="1000" dirty="0"/>
          </a:p>
          <a:p>
            <a:r>
              <a:rPr lang="en-US" sz="1000" dirty="0" smtClean="0"/>
              <a:t>Enjoy the game. </a:t>
            </a:r>
            <a:r>
              <a:rPr lang="en-US" sz="1000" dirty="0"/>
              <a:t> </a:t>
            </a:r>
            <a:r>
              <a:rPr lang="en-US" sz="1000" dirty="0" smtClean="0"/>
              <a:t> Learn from it. Help others learn.  Please contribute suggestions for improvement to: </a:t>
            </a:r>
            <a:r>
              <a:rPr lang="en-US" sz="1000" dirty="0" smtClean="0">
                <a:hlinkClick r:id="rId2"/>
              </a:rPr>
              <a:t>jholt@wsu.edu</a:t>
            </a:r>
            <a:endParaRPr lang="en-US" sz="1000" dirty="0" smtClean="0"/>
          </a:p>
          <a:p>
            <a:endParaRPr lang="en-US" sz="1000" dirty="0"/>
          </a:p>
          <a:p>
            <a:r>
              <a:rPr lang="en-US" sz="1000" dirty="0" smtClean="0"/>
              <a:t>Keep Thinking!</a:t>
            </a:r>
          </a:p>
          <a:p>
            <a:r>
              <a:rPr lang="en-US" sz="1000" dirty="0" smtClean="0"/>
              <a:t>James R. Holt, Ph.D., PE</a:t>
            </a:r>
          </a:p>
          <a:p>
            <a:r>
              <a:rPr lang="en-US" sz="1000" dirty="0" smtClean="0"/>
              <a:t>Clinical Professor</a:t>
            </a:r>
          </a:p>
          <a:p>
            <a:r>
              <a:rPr lang="en-US" sz="1000" dirty="0" smtClean="0"/>
              <a:t>Washington State </a:t>
            </a:r>
            <a:r>
              <a:rPr lang="en-US" sz="1000" dirty="0" err="1" smtClean="0"/>
              <a:t>Universiity</a:t>
            </a:r>
            <a:endParaRPr 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Date Placeholder 1"/>
          <p:cNvSpPr>
            <a:spLocks noGrp="1"/>
          </p:cNvSpPr>
          <p:nvPr>
            <p:ph type="dt" sz="half" idx="10"/>
          </p:nvPr>
        </p:nvSpPr>
        <p:spPr/>
        <p:txBody>
          <a:bodyPr/>
          <a:lstStyle/>
          <a:p>
            <a:fld id="{2CB2EFD8-9523-4AE9-9106-2A2E37FA5B4F}" type="datetime1">
              <a:rPr lang="en-US"/>
              <a:pPr/>
              <a:t>2/19/2011</a:t>
            </a:fld>
            <a:endParaRPr lang="en-US"/>
          </a:p>
        </p:txBody>
      </p:sp>
      <p:sp>
        <p:nvSpPr>
          <p:cNvPr id="91" name="Footer Placeholder 2"/>
          <p:cNvSpPr>
            <a:spLocks noGrp="1"/>
          </p:cNvSpPr>
          <p:nvPr>
            <p:ph type="ftr" sz="quarter" idx="11"/>
          </p:nvPr>
        </p:nvSpPr>
        <p:spPr/>
        <p:txBody>
          <a:bodyPr/>
          <a:lstStyle/>
          <a:p>
            <a:r>
              <a:rPr lang="en-US"/>
              <a:t>© Goldratt Schools 2005</a:t>
            </a:r>
          </a:p>
        </p:txBody>
      </p:sp>
      <p:sp>
        <p:nvSpPr>
          <p:cNvPr id="92" name="Slide Number Placeholder 3"/>
          <p:cNvSpPr>
            <a:spLocks noGrp="1"/>
          </p:cNvSpPr>
          <p:nvPr>
            <p:ph type="sldNum" sz="quarter" idx="12"/>
          </p:nvPr>
        </p:nvSpPr>
        <p:spPr/>
        <p:txBody>
          <a:bodyPr/>
          <a:lstStyle/>
          <a:p>
            <a:fld id="{2AE6A775-98AE-4B98-91C2-90B8AC45BB75}" type="slidenum">
              <a:rPr lang="en-US"/>
              <a:pPr/>
              <a:t>4</a:t>
            </a:fld>
            <a:endParaRPr lang="en-US"/>
          </a:p>
        </p:txBody>
      </p:sp>
      <p:sp>
        <p:nvSpPr>
          <p:cNvPr id="16386"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The Bean Delivery System</a:t>
            </a:r>
          </a:p>
        </p:txBody>
      </p:sp>
      <p:grpSp>
        <p:nvGrpSpPr>
          <p:cNvPr id="16387" name="Group 3"/>
          <p:cNvGrpSpPr>
            <a:grpSpLocks/>
          </p:cNvGrpSpPr>
          <p:nvPr/>
        </p:nvGrpSpPr>
        <p:grpSpPr bwMode="auto">
          <a:xfrm>
            <a:off x="228600" y="457200"/>
            <a:ext cx="8763000" cy="1828800"/>
            <a:chOff x="192" y="240"/>
            <a:chExt cx="5712" cy="1200"/>
          </a:xfrm>
        </p:grpSpPr>
        <p:grpSp>
          <p:nvGrpSpPr>
            <p:cNvPr id="16388" name="Group 4"/>
            <p:cNvGrpSpPr>
              <a:grpSpLocks/>
            </p:cNvGrpSpPr>
            <p:nvPr/>
          </p:nvGrpSpPr>
          <p:grpSpPr bwMode="auto">
            <a:xfrm>
              <a:off x="192" y="245"/>
              <a:ext cx="912" cy="1195"/>
              <a:chOff x="192" y="245"/>
              <a:chExt cx="912" cy="1195"/>
            </a:xfrm>
          </p:grpSpPr>
          <p:sp>
            <p:nvSpPr>
              <p:cNvPr id="16389" name="Rectangle 5"/>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1</a:t>
                </a:r>
              </a:p>
              <a:p>
                <a:pPr algn="ctr"/>
                <a:endParaRPr lang="en-US" sz="1800">
                  <a:latin typeface="Arial" charset="0"/>
                </a:endParaRPr>
              </a:p>
              <a:p>
                <a:pPr algn="ctr"/>
                <a:endParaRPr lang="en-US" sz="1800">
                  <a:latin typeface="Arial" charset="0"/>
                </a:endParaRPr>
              </a:p>
            </p:txBody>
          </p:sp>
          <p:sp>
            <p:nvSpPr>
              <p:cNvPr id="16390" name="Rectangle 6"/>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6391" name="Freeform 7"/>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16392" name="Group 8"/>
            <p:cNvGrpSpPr>
              <a:grpSpLocks/>
            </p:cNvGrpSpPr>
            <p:nvPr/>
          </p:nvGrpSpPr>
          <p:grpSpPr bwMode="auto">
            <a:xfrm>
              <a:off x="1152" y="240"/>
              <a:ext cx="912" cy="1195"/>
              <a:chOff x="192" y="245"/>
              <a:chExt cx="912" cy="1195"/>
            </a:xfrm>
          </p:grpSpPr>
          <p:sp>
            <p:nvSpPr>
              <p:cNvPr id="16393" name="Rectangle 9"/>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2</a:t>
                </a:r>
              </a:p>
              <a:p>
                <a:pPr algn="ctr"/>
                <a:endParaRPr lang="en-US" sz="1800">
                  <a:latin typeface="Arial" charset="0"/>
                </a:endParaRPr>
              </a:p>
              <a:p>
                <a:pPr algn="ctr"/>
                <a:endParaRPr lang="en-US" sz="1800">
                  <a:latin typeface="Arial" charset="0"/>
                </a:endParaRPr>
              </a:p>
            </p:txBody>
          </p:sp>
          <p:sp>
            <p:nvSpPr>
              <p:cNvPr id="16394" name="Rectangle 10"/>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6395" name="Freeform 11"/>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16396" name="Group 12"/>
            <p:cNvGrpSpPr>
              <a:grpSpLocks/>
            </p:cNvGrpSpPr>
            <p:nvPr/>
          </p:nvGrpSpPr>
          <p:grpSpPr bwMode="auto">
            <a:xfrm>
              <a:off x="2112" y="240"/>
              <a:ext cx="912" cy="1195"/>
              <a:chOff x="192" y="245"/>
              <a:chExt cx="912" cy="1195"/>
            </a:xfrm>
          </p:grpSpPr>
          <p:sp>
            <p:nvSpPr>
              <p:cNvPr id="16397" name="Rectangle 13"/>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3</a:t>
                </a:r>
              </a:p>
              <a:p>
                <a:pPr algn="ctr"/>
                <a:endParaRPr lang="en-US" sz="1800">
                  <a:latin typeface="Arial" charset="0"/>
                </a:endParaRPr>
              </a:p>
              <a:p>
                <a:pPr algn="ctr"/>
                <a:endParaRPr lang="en-US" sz="1800">
                  <a:latin typeface="Arial" charset="0"/>
                </a:endParaRPr>
              </a:p>
            </p:txBody>
          </p:sp>
          <p:sp>
            <p:nvSpPr>
              <p:cNvPr id="16398" name="Rectangle 14"/>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6399" name="Freeform 15"/>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16400" name="Group 16"/>
            <p:cNvGrpSpPr>
              <a:grpSpLocks/>
            </p:cNvGrpSpPr>
            <p:nvPr/>
          </p:nvGrpSpPr>
          <p:grpSpPr bwMode="auto">
            <a:xfrm>
              <a:off x="3072" y="240"/>
              <a:ext cx="912" cy="1195"/>
              <a:chOff x="192" y="245"/>
              <a:chExt cx="912" cy="1195"/>
            </a:xfrm>
          </p:grpSpPr>
          <p:sp>
            <p:nvSpPr>
              <p:cNvPr id="16401" name="Rectangle 17"/>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4</a:t>
                </a:r>
              </a:p>
              <a:p>
                <a:pPr algn="ctr"/>
                <a:endParaRPr lang="en-US" sz="1800">
                  <a:latin typeface="Arial" charset="0"/>
                </a:endParaRPr>
              </a:p>
              <a:p>
                <a:pPr algn="ctr"/>
                <a:endParaRPr lang="en-US" sz="1800">
                  <a:latin typeface="Arial" charset="0"/>
                </a:endParaRPr>
              </a:p>
            </p:txBody>
          </p:sp>
          <p:sp>
            <p:nvSpPr>
              <p:cNvPr id="16402" name="Rectangle 18"/>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6403" name="Freeform 19"/>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16404" name="Group 20"/>
            <p:cNvGrpSpPr>
              <a:grpSpLocks/>
            </p:cNvGrpSpPr>
            <p:nvPr/>
          </p:nvGrpSpPr>
          <p:grpSpPr bwMode="auto">
            <a:xfrm>
              <a:off x="4032" y="240"/>
              <a:ext cx="912" cy="1195"/>
              <a:chOff x="192" y="245"/>
              <a:chExt cx="912" cy="1195"/>
            </a:xfrm>
          </p:grpSpPr>
          <p:sp>
            <p:nvSpPr>
              <p:cNvPr id="16405" name="Rectangle 21"/>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5</a:t>
                </a:r>
              </a:p>
              <a:p>
                <a:pPr algn="ctr"/>
                <a:endParaRPr lang="en-US" sz="1800">
                  <a:latin typeface="Arial" charset="0"/>
                </a:endParaRPr>
              </a:p>
              <a:p>
                <a:pPr algn="ctr"/>
                <a:endParaRPr lang="en-US" sz="1800">
                  <a:latin typeface="Arial" charset="0"/>
                </a:endParaRPr>
              </a:p>
            </p:txBody>
          </p:sp>
          <p:sp>
            <p:nvSpPr>
              <p:cNvPr id="16406" name="Rectangle 22"/>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6407" name="Freeform 23"/>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16408" name="Group 24"/>
            <p:cNvGrpSpPr>
              <a:grpSpLocks/>
            </p:cNvGrpSpPr>
            <p:nvPr/>
          </p:nvGrpSpPr>
          <p:grpSpPr bwMode="auto">
            <a:xfrm>
              <a:off x="4992" y="240"/>
              <a:ext cx="912" cy="1195"/>
              <a:chOff x="192" y="245"/>
              <a:chExt cx="912" cy="1195"/>
            </a:xfrm>
          </p:grpSpPr>
          <p:sp>
            <p:nvSpPr>
              <p:cNvPr id="16409" name="Rectangle 25"/>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6</a:t>
                </a:r>
              </a:p>
              <a:p>
                <a:pPr algn="ctr"/>
                <a:endParaRPr lang="en-US" sz="1800">
                  <a:latin typeface="Arial" charset="0"/>
                </a:endParaRPr>
              </a:p>
              <a:p>
                <a:pPr algn="ctr"/>
                <a:endParaRPr lang="en-US" sz="1800">
                  <a:latin typeface="Arial" charset="0"/>
                </a:endParaRPr>
              </a:p>
            </p:txBody>
          </p:sp>
          <p:sp>
            <p:nvSpPr>
              <p:cNvPr id="16410" name="Rectangle 26"/>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6411" name="Freeform 27"/>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sp>
        <p:nvSpPr>
          <p:cNvPr id="16412" name="AutoShape 28"/>
          <p:cNvSpPr>
            <a:spLocks noChangeArrowheads="1"/>
          </p:cNvSpPr>
          <p:nvPr/>
        </p:nvSpPr>
        <p:spPr bwMode="auto">
          <a:xfrm>
            <a:off x="417513" y="1905000"/>
            <a:ext cx="246062"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6413" name="Rectangle 29"/>
          <p:cNvSpPr>
            <a:spLocks noChangeArrowheads="1"/>
          </p:cNvSpPr>
          <p:nvPr/>
        </p:nvSpPr>
        <p:spPr bwMode="auto">
          <a:xfrm>
            <a:off x="787400" y="19050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14" name="Oval 30"/>
          <p:cNvSpPr>
            <a:spLocks noChangeArrowheads="1"/>
          </p:cNvSpPr>
          <p:nvPr/>
        </p:nvSpPr>
        <p:spPr bwMode="auto">
          <a:xfrm>
            <a:off x="1219200" y="19050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15" name="AutoShape 31"/>
          <p:cNvSpPr>
            <a:spLocks noChangeArrowheads="1"/>
          </p:cNvSpPr>
          <p:nvPr/>
        </p:nvSpPr>
        <p:spPr bwMode="auto">
          <a:xfrm>
            <a:off x="1846263" y="1905000"/>
            <a:ext cx="246062"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6416" name="Rectangle 32"/>
          <p:cNvSpPr>
            <a:spLocks noChangeArrowheads="1"/>
          </p:cNvSpPr>
          <p:nvPr/>
        </p:nvSpPr>
        <p:spPr bwMode="auto">
          <a:xfrm>
            <a:off x="2216150" y="19050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17" name="Oval 33"/>
          <p:cNvSpPr>
            <a:spLocks noChangeArrowheads="1"/>
          </p:cNvSpPr>
          <p:nvPr/>
        </p:nvSpPr>
        <p:spPr bwMode="auto">
          <a:xfrm>
            <a:off x="2647950" y="19050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18" name="AutoShape 34"/>
          <p:cNvSpPr>
            <a:spLocks noChangeArrowheads="1"/>
          </p:cNvSpPr>
          <p:nvPr/>
        </p:nvSpPr>
        <p:spPr bwMode="auto">
          <a:xfrm>
            <a:off x="3522663" y="1905000"/>
            <a:ext cx="246062"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6419" name="Oval 35"/>
          <p:cNvSpPr>
            <a:spLocks noChangeArrowheads="1"/>
          </p:cNvSpPr>
          <p:nvPr/>
        </p:nvSpPr>
        <p:spPr bwMode="auto">
          <a:xfrm>
            <a:off x="4038600" y="19050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20" name="AutoShape 36"/>
          <p:cNvSpPr>
            <a:spLocks noChangeArrowheads="1"/>
          </p:cNvSpPr>
          <p:nvPr/>
        </p:nvSpPr>
        <p:spPr bwMode="auto">
          <a:xfrm>
            <a:off x="4837113" y="1905000"/>
            <a:ext cx="246062"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6421" name="Rectangle 37"/>
          <p:cNvSpPr>
            <a:spLocks noChangeArrowheads="1"/>
          </p:cNvSpPr>
          <p:nvPr/>
        </p:nvSpPr>
        <p:spPr bwMode="auto">
          <a:xfrm>
            <a:off x="5207000" y="19050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22" name="Oval 38"/>
          <p:cNvSpPr>
            <a:spLocks noChangeArrowheads="1"/>
          </p:cNvSpPr>
          <p:nvPr/>
        </p:nvSpPr>
        <p:spPr bwMode="auto">
          <a:xfrm>
            <a:off x="5638800" y="19050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23" name="Rectangle 39"/>
          <p:cNvSpPr>
            <a:spLocks noChangeArrowheads="1"/>
          </p:cNvSpPr>
          <p:nvPr/>
        </p:nvSpPr>
        <p:spPr bwMode="auto">
          <a:xfrm>
            <a:off x="6781800" y="17526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24" name="AutoShape 40"/>
          <p:cNvSpPr>
            <a:spLocks noChangeArrowheads="1"/>
          </p:cNvSpPr>
          <p:nvPr/>
        </p:nvSpPr>
        <p:spPr bwMode="auto">
          <a:xfrm>
            <a:off x="7935913" y="1828800"/>
            <a:ext cx="246062"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6425" name="Rectangle 41"/>
          <p:cNvSpPr>
            <a:spLocks noChangeArrowheads="1"/>
          </p:cNvSpPr>
          <p:nvPr/>
        </p:nvSpPr>
        <p:spPr bwMode="auto">
          <a:xfrm>
            <a:off x="8305800" y="18288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26" name="Rectangle 42"/>
          <p:cNvSpPr>
            <a:spLocks noChangeArrowheads="1"/>
          </p:cNvSpPr>
          <p:nvPr/>
        </p:nvSpPr>
        <p:spPr bwMode="auto">
          <a:xfrm>
            <a:off x="2590800" y="5029200"/>
            <a:ext cx="1371600" cy="1219200"/>
          </a:xfrm>
          <a:prstGeom prst="rect">
            <a:avLst/>
          </a:prstGeom>
          <a:solidFill>
            <a:srgbClr val="FFFFB3"/>
          </a:solidFill>
          <a:ln w="9525">
            <a:solidFill>
              <a:schemeClr val="tx1"/>
            </a:solidFill>
            <a:miter lim="800000"/>
            <a:headEnd/>
            <a:tailEnd/>
          </a:ln>
          <a:effectLst/>
        </p:spPr>
        <p:txBody>
          <a:bodyPr wrap="none" anchor="ctr"/>
          <a:lstStyle/>
          <a:p>
            <a:pPr algn="ctr"/>
            <a:r>
              <a:rPr lang="en-US">
                <a:latin typeface="Arial" charset="0"/>
              </a:rPr>
              <a:t>Us</a:t>
            </a:r>
          </a:p>
        </p:txBody>
      </p:sp>
      <p:sp>
        <p:nvSpPr>
          <p:cNvPr id="16427" name="Rectangle 43"/>
          <p:cNvSpPr>
            <a:spLocks noChangeArrowheads="1"/>
          </p:cNvSpPr>
          <p:nvPr/>
        </p:nvSpPr>
        <p:spPr bwMode="auto">
          <a:xfrm>
            <a:off x="2895600" y="4800600"/>
            <a:ext cx="76200" cy="2286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6428" name="Freeform 44"/>
          <p:cNvSpPr>
            <a:spLocks/>
          </p:cNvSpPr>
          <p:nvPr/>
        </p:nvSpPr>
        <p:spPr bwMode="auto">
          <a:xfrm>
            <a:off x="2355850" y="3651250"/>
            <a:ext cx="742950" cy="1185863"/>
          </a:xfrm>
          <a:custGeom>
            <a:avLst/>
            <a:gdLst/>
            <a:ahLst/>
            <a:cxnLst>
              <a:cxn ang="0">
                <a:pos x="346" y="730"/>
              </a:cxn>
              <a:cxn ang="0">
                <a:pos x="230" y="672"/>
              </a:cxn>
              <a:cxn ang="0">
                <a:pos x="263" y="606"/>
              </a:cxn>
              <a:cxn ang="0">
                <a:pos x="321" y="549"/>
              </a:cxn>
              <a:cxn ang="0">
                <a:pos x="206" y="475"/>
              </a:cxn>
              <a:cxn ang="0">
                <a:pos x="124" y="458"/>
              </a:cxn>
              <a:cxn ang="0">
                <a:pos x="115" y="384"/>
              </a:cxn>
              <a:cxn ang="0">
                <a:pos x="50" y="351"/>
              </a:cxn>
              <a:cxn ang="0">
                <a:pos x="33" y="294"/>
              </a:cxn>
              <a:cxn ang="0">
                <a:pos x="33" y="195"/>
              </a:cxn>
              <a:cxn ang="0">
                <a:pos x="132" y="121"/>
              </a:cxn>
              <a:cxn ang="0">
                <a:pos x="124" y="146"/>
              </a:cxn>
              <a:cxn ang="0">
                <a:pos x="99" y="138"/>
              </a:cxn>
              <a:cxn ang="0">
                <a:pos x="157" y="72"/>
              </a:cxn>
              <a:cxn ang="0">
                <a:pos x="181" y="56"/>
              </a:cxn>
              <a:cxn ang="0">
                <a:pos x="198" y="39"/>
              </a:cxn>
              <a:cxn ang="0">
                <a:pos x="280" y="15"/>
              </a:cxn>
              <a:cxn ang="0">
                <a:pos x="370" y="39"/>
              </a:cxn>
              <a:cxn ang="0">
                <a:pos x="378" y="64"/>
              </a:cxn>
              <a:cxn ang="0">
                <a:pos x="354" y="72"/>
              </a:cxn>
              <a:cxn ang="0">
                <a:pos x="321" y="80"/>
              </a:cxn>
              <a:cxn ang="0">
                <a:pos x="354" y="97"/>
              </a:cxn>
              <a:cxn ang="0">
                <a:pos x="411" y="121"/>
              </a:cxn>
              <a:cxn ang="0">
                <a:pos x="362" y="179"/>
              </a:cxn>
              <a:cxn ang="0">
                <a:pos x="378" y="212"/>
              </a:cxn>
              <a:cxn ang="0">
                <a:pos x="411" y="220"/>
              </a:cxn>
              <a:cxn ang="0">
                <a:pos x="428" y="236"/>
              </a:cxn>
              <a:cxn ang="0">
                <a:pos x="403" y="286"/>
              </a:cxn>
              <a:cxn ang="0">
                <a:pos x="461" y="335"/>
              </a:cxn>
              <a:cxn ang="0">
                <a:pos x="461" y="368"/>
              </a:cxn>
              <a:cxn ang="0">
                <a:pos x="395" y="409"/>
              </a:cxn>
              <a:cxn ang="0">
                <a:pos x="428" y="491"/>
              </a:cxn>
              <a:cxn ang="0">
                <a:pos x="420" y="532"/>
              </a:cxn>
              <a:cxn ang="0">
                <a:pos x="403" y="549"/>
              </a:cxn>
              <a:cxn ang="0">
                <a:pos x="428" y="598"/>
              </a:cxn>
              <a:cxn ang="0">
                <a:pos x="436" y="697"/>
              </a:cxn>
              <a:cxn ang="0">
                <a:pos x="346" y="730"/>
              </a:cxn>
            </a:cxnLst>
            <a:rect l="0" t="0" r="r" b="b"/>
            <a:pathLst>
              <a:path w="468" h="747">
                <a:moveTo>
                  <a:pt x="346" y="730"/>
                </a:moveTo>
                <a:cubicBezTo>
                  <a:pt x="310" y="705"/>
                  <a:pt x="268" y="696"/>
                  <a:pt x="230" y="672"/>
                </a:cubicBezTo>
                <a:cubicBezTo>
                  <a:pt x="218" y="636"/>
                  <a:pt x="227" y="618"/>
                  <a:pt x="263" y="606"/>
                </a:cubicBezTo>
                <a:cubicBezTo>
                  <a:pt x="283" y="587"/>
                  <a:pt x="321" y="549"/>
                  <a:pt x="321" y="549"/>
                </a:cubicBezTo>
                <a:cubicBezTo>
                  <a:pt x="284" y="524"/>
                  <a:pt x="249" y="489"/>
                  <a:pt x="206" y="475"/>
                </a:cubicBezTo>
                <a:cubicBezTo>
                  <a:pt x="171" y="486"/>
                  <a:pt x="154" y="479"/>
                  <a:pt x="124" y="458"/>
                </a:cubicBezTo>
                <a:cubicBezTo>
                  <a:pt x="113" y="428"/>
                  <a:pt x="105" y="415"/>
                  <a:pt x="115" y="384"/>
                </a:cubicBezTo>
                <a:cubicBezTo>
                  <a:pt x="89" y="375"/>
                  <a:pt x="76" y="361"/>
                  <a:pt x="50" y="351"/>
                </a:cubicBezTo>
                <a:cubicBezTo>
                  <a:pt x="88" y="313"/>
                  <a:pt x="73" y="320"/>
                  <a:pt x="33" y="294"/>
                </a:cubicBezTo>
                <a:cubicBezTo>
                  <a:pt x="9" y="257"/>
                  <a:pt x="0" y="231"/>
                  <a:pt x="33" y="195"/>
                </a:cubicBezTo>
                <a:cubicBezTo>
                  <a:pt x="56" y="127"/>
                  <a:pt x="74" y="142"/>
                  <a:pt x="132" y="121"/>
                </a:cubicBezTo>
                <a:cubicBezTo>
                  <a:pt x="129" y="129"/>
                  <a:pt x="132" y="142"/>
                  <a:pt x="124" y="146"/>
                </a:cubicBezTo>
                <a:cubicBezTo>
                  <a:pt x="116" y="150"/>
                  <a:pt x="102" y="146"/>
                  <a:pt x="99" y="138"/>
                </a:cubicBezTo>
                <a:cubicBezTo>
                  <a:pt x="85" y="103"/>
                  <a:pt x="135" y="79"/>
                  <a:pt x="157" y="72"/>
                </a:cubicBezTo>
                <a:cubicBezTo>
                  <a:pt x="165" y="67"/>
                  <a:pt x="172" y="58"/>
                  <a:pt x="181" y="56"/>
                </a:cubicBezTo>
                <a:cubicBezTo>
                  <a:pt x="209" y="51"/>
                  <a:pt x="214" y="88"/>
                  <a:pt x="198" y="39"/>
                </a:cubicBezTo>
                <a:cubicBezTo>
                  <a:pt x="224" y="0"/>
                  <a:pt x="235" y="5"/>
                  <a:pt x="280" y="15"/>
                </a:cubicBezTo>
                <a:cubicBezTo>
                  <a:pt x="233" y="60"/>
                  <a:pt x="275" y="12"/>
                  <a:pt x="370" y="39"/>
                </a:cubicBezTo>
                <a:cubicBezTo>
                  <a:pt x="378" y="41"/>
                  <a:pt x="375" y="56"/>
                  <a:pt x="378" y="64"/>
                </a:cubicBezTo>
                <a:cubicBezTo>
                  <a:pt x="370" y="67"/>
                  <a:pt x="362" y="70"/>
                  <a:pt x="354" y="72"/>
                </a:cubicBezTo>
                <a:cubicBezTo>
                  <a:pt x="343" y="75"/>
                  <a:pt x="321" y="69"/>
                  <a:pt x="321" y="80"/>
                </a:cubicBezTo>
                <a:cubicBezTo>
                  <a:pt x="321" y="92"/>
                  <a:pt x="343" y="91"/>
                  <a:pt x="354" y="97"/>
                </a:cubicBezTo>
                <a:cubicBezTo>
                  <a:pt x="396" y="121"/>
                  <a:pt x="358" y="108"/>
                  <a:pt x="411" y="121"/>
                </a:cubicBezTo>
                <a:cubicBezTo>
                  <a:pt x="382" y="152"/>
                  <a:pt x="406" y="165"/>
                  <a:pt x="362" y="179"/>
                </a:cubicBezTo>
                <a:cubicBezTo>
                  <a:pt x="367" y="190"/>
                  <a:pt x="369" y="204"/>
                  <a:pt x="378" y="212"/>
                </a:cubicBezTo>
                <a:cubicBezTo>
                  <a:pt x="387" y="219"/>
                  <a:pt x="401" y="215"/>
                  <a:pt x="411" y="220"/>
                </a:cubicBezTo>
                <a:cubicBezTo>
                  <a:pt x="418" y="223"/>
                  <a:pt x="422" y="231"/>
                  <a:pt x="428" y="236"/>
                </a:cubicBezTo>
                <a:cubicBezTo>
                  <a:pt x="422" y="244"/>
                  <a:pt x="400" y="272"/>
                  <a:pt x="403" y="286"/>
                </a:cubicBezTo>
                <a:cubicBezTo>
                  <a:pt x="405" y="296"/>
                  <a:pt x="453" y="330"/>
                  <a:pt x="461" y="335"/>
                </a:cubicBezTo>
                <a:cubicBezTo>
                  <a:pt x="423" y="371"/>
                  <a:pt x="454" y="331"/>
                  <a:pt x="461" y="368"/>
                </a:cubicBezTo>
                <a:cubicBezTo>
                  <a:pt x="468" y="403"/>
                  <a:pt x="414" y="404"/>
                  <a:pt x="395" y="409"/>
                </a:cubicBezTo>
                <a:cubicBezTo>
                  <a:pt x="403" y="442"/>
                  <a:pt x="408" y="463"/>
                  <a:pt x="428" y="491"/>
                </a:cubicBezTo>
                <a:cubicBezTo>
                  <a:pt x="425" y="505"/>
                  <a:pt x="426" y="519"/>
                  <a:pt x="420" y="532"/>
                </a:cubicBezTo>
                <a:cubicBezTo>
                  <a:pt x="417" y="539"/>
                  <a:pt x="405" y="541"/>
                  <a:pt x="403" y="549"/>
                </a:cubicBezTo>
                <a:cubicBezTo>
                  <a:pt x="400" y="562"/>
                  <a:pt x="423" y="591"/>
                  <a:pt x="428" y="598"/>
                </a:cubicBezTo>
                <a:cubicBezTo>
                  <a:pt x="396" y="628"/>
                  <a:pt x="408" y="667"/>
                  <a:pt x="436" y="697"/>
                </a:cubicBezTo>
                <a:cubicBezTo>
                  <a:pt x="419" y="747"/>
                  <a:pt x="436" y="720"/>
                  <a:pt x="346" y="730"/>
                </a:cubicBezTo>
                <a:close/>
              </a:path>
            </a:pathLst>
          </a:custGeom>
          <a:solidFill>
            <a:srgbClr val="DDDDDD"/>
          </a:solidFill>
          <a:ln w="9525">
            <a:solidFill>
              <a:schemeClr val="tx1"/>
            </a:solidFill>
            <a:round/>
            <a:headEnd/>
            <a:tailEnd/>
          </a:ln>
          <a:effectLst/>
        </p:spPr>
        <p:txBody>
          <a:bodyPr wrap="none" anchor="ctr"/>
          <a:lstStyle/>
          <a:p>
            <a:endParaRPr lang="en-US"/>
          </a:p>
        </p:txBody>
      </p:sp>
      <p:sp>
        <p:nvSpPr>
          <p:cNvPr id="16429" name="AutoShape 45"/>
          <p:cNvSpPr>
            <a:spLocks noChangeArrowheads="1"/>
          </p:cNvSpPr>
          <p:nvPr/>
        </p:nvSpPr>
        <p:spPr bwMode="auto">
          <a:xfrm>
            <a:off x="4354513" y="5943600"/>
            <a:ext cx="246062"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6430" name="Rectangle 46"/>
          <p:cNvSpPr>
            <a:spLocks noChangeArrowheads="1"/>
          </p:cNvSpPr>
          <p:nvPr/>
        </p:nvSpPr>
        <p:spPr bwMode="auto">
          <a:xfrm>
            <a:off x="4724400" y="59436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31" name="Oval 47"/>
          <p:cNvSpPr>
            <a:spLocks noChangeArrowheads="1"/>
          </p:cNvSpPr>
          <p:nvPr/>
        </p:nvSpPr>
        <p:spPr bwMode="auto">
          <a:xfrm>
            <a:off x="5156200" y="59436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32" name="Rectangle 48"/>
          <p:cNvSpPr>
            <a:spLocks noChangeArrowheads="1"/>
          </p:cNvSpPr>
          <p:nvPr/>
        </p:nvSpPr>
        <p:spPr bwMode="auto">
          <a:xfrm>
            <a:off x="5562600" y="57912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33" name="AutoShape 49"/>
          <p:cNvSpPr>
            <a:spLocks noChangeArrowheads="1"/>
          </p:cNvSpPr>
          <p:nvPr/>
        </p:nvSpPr>
        <p:spPr bwMode="auto">
          <a:xfrm>
            <a:off x="4343400" y="5486400"/>
            <a:ext cx="246063"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6434" name="Rectangle 50"/>
          <p:cNvSpPr>
            <a:spLocks noChangeArrowheads="1"/>
          </p:cNvSpPr>
          <p:nvPr/>
        </p:nvSpPr>
        <p:spPr bwMode="auto">
          <a:xfrm>
            <a:off x="4713288" y="54864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35" name="Oval 51"/>
          <p:cNvSpPr>
            <a:spLocks noChangeArrowheads="1"/>
          </p:cNvSpPr>
          <p:nvPr/>
        </p:nvSpPr>
        <p:spPr bwMode="auto">
          <a:xfrm>
            <a:off x="5145088" y="54864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36" name="Rectangle 52"/>
          <p:cNvSpPr>
            <a:spLocks noChangeArrowheads="1"/>
          </p:cNvSpPr>
          <p:nvPr/>
        </p:nvSpPr>
        <p:spPr bwMode="auto">
          <a:xfrm>
            <a:off x="5551488" y="53340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37" name="AutoShape 53"/>
          <p:cNvSpPr>
            <a:spLocks noChangeArrowheads="1"/>
          </p:cNvSpPr>
          <p:nvPr/>
        </p:nvSpPr>
        <p:spPr bwMode="auto">
          <a:xfrm>
            <a:off x="4343400" y="5029200"/>
            <a:ext cx="246063"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6438" name="Rectangle 54"/>
          <p:cNvSpPr>
            <a:spLocks noChangeArrowheads="1"/>
          </p:cNvSpPr>
          <p:nvPr/>
        </p:nvSpPr>
        <p:spPr bwMode="auto">
          <a:xfrm>
            <a:off x="4713288" y="50292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39" name="Oval 55"/>
          <p:cNvSpPr>
            <a:spLocks noChangeArrowheads="1"/>
          </p:cNvSpPr>
          <p:nvPr/>
        </p:nvSpPr>
        <p:spPr bwMode="auto">
          <a:xfrm>
            <a:off x="5145088" y="50292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40" name="Rectangle 56"/>
          <p:cNvSpPr>
            <a:spLocks noChangeArrowheads="1"/>
          </p:cNvSpPr>
          <p:nvPr/>
        </p:nvSpPr>
        <p:spPr bwMode="auto">
          <a:xfrm>
            <a:off x="5551488" y="48768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41" name="AutoShape 57"/>
          <p:cNvSpPr>
            <a:spLocks noChangeArrowheads="1"/>
          </p:cNvSpPr>
          <p:nvPr/>
        </p:nvSpPr>
        <p:spPr bwMode="auto">
          <a:xfrm>
            <a:off x="4343400" y="4572000"/>
            <a:ext cx="246063"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6442" name="Rectangle 58"/>
          <p:cNvSpPr>
            <a:spLocks noChangeArrowheads="1"/>
          </p:cNvSpPr>
          <p:nvPr/>
        </p:nvSpPr>
        <p:spPr bwMode="auto">
          <a:xfrm>
            <a:off x="4713288" y="45720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443" name="Oval 59"/>
          <p:cNvSpPr>
            <a:spLocks noChangeArrowheads="1"/>
          </p:cNvSpPr>
          <p:nvPr/>
        </p:nvSpPr>
        <p:spPr bwMode="auto">
          <a:xfrm>
            <a:off x="5145088" y="45720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44" name="Rectangle 60"/>
          <p:cNvSpPr>
            <a:spLocks noChangeArrowheads="1"/>
          </p:cNvSpPr>
          <p:nvPr/>
        </p:nvSpPr>
        <p:spPr bwMode="auto">
          <a:xfrm>
            <a:off x="5551488" y="44196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16474" name="Group 90"/>
          <p:cNvGrpSpPr>
            <a:grpSpLocks/>
          </p:cNvGrpSpPr>
          <p:nvPr/>
        </p:nvGrpSpPr>
        <p:grpSpPr bwMode="auto">
          <a:xfrm>
            <a:off x="685800" y="2286000"/>
            <a:ext cx="7772400" cy="2209800"/>
            <a:chOff x="432" y="1440"/>
            <a:chExt cx="4896" cy="1392"/>
          </a:xfrm>
        </p:grpSpPr>
        <p:sp>
          <p:nvSpPr>
            <p:cNvPr id="16445" name="Line 61"/>
            <p:cNvSpPr>
              <a:spLocks noChangeShapeType="1"/>
            </p:cNvSpPr>
            <p:nvPr/>
          </p:nvSpPr>
          <p:spPr bwMode="auto">
            <a:xfrm flipH="1" flipV="1">
              <a:off x="432" y="1536"/>
              <a:ext cx="2352" cy="1296"/>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46" name="Line 62"/>
            <p:cNvSpPr>
              <a:spLocks noChangeShapeType="1"/>
            </p:cNvSpPr>
            <p:nvPr/>
          </p:nvSpPr>
          <p:spPr bwMode="auto">
            <a:xfrm flipH="1" flipV="1">
              <a:off x="672" y="1488"/>
              <a:ext cx="2304" cy="1344"/>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47" name="Line 63"/>
            <p:cNvSpPr>
              <a:spLocks noChangeShapeType="1"/>
            </p:cNvSpPr>
            <p:nvPr/>
          </p:nvSpPr>
          <p:spPr bwMode="auto">
            <a:xfrm flipH="1" flipV="1">
              <a:off x="960" y="1488"/>
              <a:ext cx="2304" cy="1344"/>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48" name="Line 64"/>
            <p:cNvSpPr>
              <a:spLocks noChangeShapeType="1"/>
            </p:cNvSpPr>
            <p:nvPr/>
          </p:nvSpPr>
          <p:spPr bwMode="auto">
            <a:xfrm flipH="1" flipV="1">
              <a:off x="1248" y="1488"/>
              <a:ext cx="1536" cy="1344"/>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49" name="Line 65"/>
            <p:cNvSpPr>
              <a:spLocks noChangeShapeType="1"/>
            </p:cNvSpPr>
            <p:nvPr/>
          </p:nvSpPr>
          <p:spPr bwMode="auto">
            <a:xfrm flipH="1" flipV="1">
              <a:off x="1488" y="1488"/>
              <a:ext cx="1488" cy="1344"/>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50" name="Line 66"/>
            <p:cNvSpPr>
              <a:spLocks noChangeShapeType="1"/>
            </p:cNvSpPr>
            <p:nvPr/>
          </p:nvSpPr>
          <p:spPr bwMode="auto">
            <a:xfrm flipH="1" flipV="1">
              <a:off x="1776" y="1536"/>
              <a:ext cx="1488" cy="1296"/>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51" name="Line 67"/>
            <p:cNvSpPr>
              <a:spLocks noChangeShapeType="1"/>
            </p:cNvSpPr>
            <p:nvPr/>
          </p:nvSpPr>
          <p:spPr bwMode="auto">
            <a:xfrm flipH="1" flipV="1">
              <a:off x="2304" y="1488"/>
              <a:ext cx="480" cy="1344"/>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52" name="Line 68"/>
            <p:cNvSpPr>
              <a:spLocks noChangeShapeType="1"/>
            </p:cNvSpPr>
            <p:nvPr/>
          </p:nvSpPr>
          <p:spPr bwMode="auto">
            <a:xfrm flipH="1" flipV="1">
              <a:off x="2640" y="1488"/>
              <a:ext cx="624" cy="1344"/>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53" name="Line 69"/>
            <p:cNvSpPr>
              <a:spLocks noChangeShapeType="1"/>
            </p:cNvSpPr>
            <p:nvPr/>
          </p:nvSpPr>
          <p:spPr bwMode="auto">
            <a:xfrm flipV="1">
              <a:off x="2784" y="1440"/>
              <a:ext cx="336" cy="1392"/>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54" name="Line 70"/>
            <p:cNvSpPr>
              <a:spLocks noChangeShapeType="1"/>
            </p:cNvSpPr>
            <p:nvPr/>
          </p:nvSpPr>
          <p:spPr bwMode="auto">
            <a:xfrm flipV="1">
              <a:off x="2976" y="1488"/>
              <a:ext cx="336" cy="1344"/>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55" name="Line 71"/>
            <p:cNvSpPr>
              <a:spLocks noChangeShapeType="1"/>
            </p:cNvSpPr>
            <p:nvPr/>
          </p:nvSpPr>
          <p:spPr bwMode="auto">
            <a:xfrm flipV="1">
              <a:off x="3264" y="1488"/>
              <a:ext cx="336" cy="1344"/>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56" name="Line 72"/>
            <p:cNvSpPr>
              <a:spLocks noChangeShapeType="1"/>
            </p:cNvSpPr>
            <p:nvPr/>
          </p:nvSpPr>
          <p:spPr bwMode="auto">
            <a:xfrm flipV="1">
              <a:off x="3552" y="1440"/>
              <a:ext cx="672" cy="1344"/>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57" name="Line 73"/>
            <p:cNvSpPr>
              <a:spLocks noChangeShapeType="1"/>
            </p:cNvSpPr>
            <p:nvPr/>
          </p:nvSpPr>
          <p:spPr bwMode="auto">
            <a:xfrm flipV="1">
              <a:off x="2784" y="1440"/>
              <a:ext cx="2208" cy="1392"/>
            </a:xfrm>
            <a:prstGeom prst="line">
              <a:avLst/>
            </a:prstGeom>
            <a:noFill/>
            <a:ln w="9525">
              <a:solidFill>
                <a:schemeClr val="tx1"/>
              </a:solidFill>
              <a:round/>
              <a:headEnd/>
              <a:tailEnd type="triangle" w="med" len="med"/>
            </a:ln>
            <a:effectLst/>
          </p:spPr>
          <p:txBody>
            <a:bodyPr wrap="none" anchor="ctr"/>
            <a:lstStyle/>
            <a:p>
              <a:endParaRPr lang="en-US"/>
            </a:p>
          </p:txBody>
        </p:sp>
        <p:sp>
          <p:nvSpPr>
            <p:cNvPr id="16458" name="Line 74"/>
            <p:cNvSpPr>
              <a:spLocks noChangeShapeType="1"/>
            </p:cNvSpPr>
            <p:nvPr/>
          </p:nvSpPr>
          <p:spPr bwMode="auto">
            <a:xfrm flipV="1">
              <a:off x="2976" y="1440"/>
              <a:ext cx="2352" cy="1392"/>
            </a:xfrm>
            <a:prstGeom prst="line">
              <a:avLst/>
            </a:prstGeom>
            <a:noFill/>
            <a:ln w="9525">
              <a:solidFill>
                <a:schemeClr val="tx1"/>
              </a:solidFill>
              <a:round/>
              <a:headEnd/>
              <a:tailEnd type="triangle" w="med" len="med"/>
            </a:ln>
            <a:effectLst/>
          </p:spPr>
          <p:txBody>
            <a:bodyPr wrap="none" anchor="ctr"/>
            <a:lstStyle/>
            <a:p>
              <a:endParaRPr lang="en-US"/>
            </a:p>
          </p:txBody>
        </p:sp>
      </p:grpSp>
      <p:grpSp>
        <p:nvGrpSpPr>
          <p:cNvPr id="16459" name="Group 75"/>
          <p:cNvGrpSpPr>
            <a:grpSpLocks/>
          </p:cNvGrpSpPr>
          <p:nvPr/>
        </p:nvGrpSpPr>
        <p:grpSpPr bwMode="auto">
          <a:xfrm>
            <a:off x="6248400" y="5105400"/>
            <a:ext cx="1600200" cy="1066800"/>
            <a:chOff x="3696" y="2928"/>
            <a:chExt cx="1248" cy="960"/>
          </a:xfrm>
        </p:grpSpPr>
        <p:grpSp>
          <p:nvGrpSpPr>
            <p:cNvPr id="16460" name="Group 76"/>
            <p:cNvGrpSpPr>
              <a:grpSpLocks/>
            </p:cNvGrpSpPr>
            <p:nvPr/>
          </p:nvGrpSpPr>
          <p:grpSpPr bwMode="auto">
            <a:xfrm>
              <a:off x="3696" y="2928"/>
              <a:ext cx="1248" cy="960"/>
              <a:chOff x="3984" y="3216"/>
              <a:chExt cx="816" cy="480"/>
            </a:xfrm>
          </p:grpSpPr>
          <p:sp>
            <p:nvSpPr>
              <p:cNvPr id="16461" name="Rectangle 77"/>
              <p:cNvSpPr>
                <a:spLocks noChangeArrowheads="1"/>
              </p:cNvSpPr>
              <p:nvPr/>
            </p:nvSpPr>
            <p:spPr bwMode="auto">
              <a:xfrm>
                <a:off x="4560" y="3408"/>
                <a:ext cx="240" cy="19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16462" name="Rectangle 78"/>
              <p:cNvSpPr>
                <a:spLocks noChangeArrowheads="1"/>
              </p:cNvSpPr>
              <p:nvPr/>
            </p:nvSpPr>
            <p:spPr bwMode="auto">
              <a:xfrm>
                <a:off x="4560" y="3264"/>
                <a:ext cx="96" cy="144"/>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16463" name="Rectangle 79"/>
              <p:cNvSpPr>
                <a:spLocks noChangeArrowheads="1"/>
              </p:cNvSpPr>
              <p:nvPr/>
            </p:nvSpPr>
            <p:spPr bwMode="auto">
              <a:xfrm>
                <a:off x="3984" y="3216"/>
                <a:ext cx="576" cy="384"/>
              </a:xfrm>
              <a:prstGeom prst="rect">
                <a:avLst/>
              </a:prstGeom>
              <a:solidFill>
                <a:srgbClr val="FFFFB3"/>
              </a:solidFill>
              <a:ln w="9525">
                <a:solidFill>
                  <a:schemeClr val="tx1"/>
                </a:solidFill>
                <a:miter lim="800000"/>
                <a:headEnd/>
                <a:tailEnd/>
              </a:ln>
              <a:effectLst/>
            </p:spPr>
            <p:txBody>
              <a:bodyPr wrap="none" anchor="ctr"/>
              <a:lstStyle/>
              <a:p>
                <a:pPr algn="ctr"/>
                <a:r>
                  <a:rPr lang="en-US">
                    <a:latin typeface="Arial" charset="0"/>
                  </a:rPr>
                  <a:t>We </a:t>
                </a:r>
                <a:br>
                  <a:rPr lang="en-US">
                    <a:latin typeface="Arial" charset="0"/>
                  </a:rPr>
                </a:br>
                <a:r>
                  <a:rPr lang="en-US">
                    <a:latin typeface="Arial" charset="0"/>
                  </a:rPr>
                  <a:t>Deliver!</a:t>
                </a:r>
              </a:p>
            </p:txBody>
          </p:sp>
          <p:sp>
            <p:nvSpPr>
              <p:cNvPr id="16464" name="Oval 80"/>
              <p:cNvSpPr>
                <a:spLocks noChangeArrowheads="1"/>
              </p:cNvSpPr>
              <p:nvPr/>
            </p:nvSpPr>
            <p:spPr bwMode="auto">
              <a:xfrm>
                <a:off x="4080" y="3552"/>
                <a:ext cx="144" cy="144"/>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6465" name="Oval 81"/>
              <p:cNvSpPr>
                <a:spLocks noChangeArrowheads="1"/>
              </p:cNvSpPr>
              <p:nvPr/>
            </p:nvSpPr>
            <p:spPr bwMode="auto">
              <a:xfrm>
                <a:off x="4608" y="3552"/>
                <a:ext cx="144" cy="144"/>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6466" name="Oval 82"/>
              <p:cNvSpPr>
                <a:spLocks noChangeArrowheads="1"/>
              </p:cNvSpPr>
              <p:nvPr/>
            </p:nvSpPr>
            <p:spPr bwMode="auto">
              <a:xfrm>
                <a:off x="4128" y="360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6467" name="Oval 83"/>
              <p:cNvSpPr>
                <a:spLocks noChangeArrowheads="1"/>
              </p:cNvSpPr>
              <p:nvPr/>
            </p:nvSpPr>
            <p:spPr bwMode="auto">
              <a:xfrm>
                <a:off x="4656" y="360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16468" name="Rectangle 84"/>
            <p:cNvSpPr>
              <a:spLocks noChangeArrowheads="1"/>
            </p:cNvSpPr>
            <p:nvPr/>
          </p:nvSpPr>
          <p:spPr bwMode="auto">
            <a:xfrm>
              <a:off x="4608" y="3072"/>
              <a:ext cx="96" cy="192"/>
            </a:xfrm>
            <a:prstGeom prst="rect">
              <a:avLst/>
            </a:prstGeom>
            <a:solidFill>
              <a:schemeClr val="bg1"/>
            </a:solidFill>
            <a:ln w="9525">
              <a:solidFill>
                <a:schemeClr val="tx1"/>
              </a:solidFill>
              <a:miter lim="800000"/>
              <a:headEnd/>
              <a:tailEnd/>
            </a:ln>
            <a:effectLst/>
          </p:spPr>
          <p:txBody>
            <a:bodyPr wrap="none" anchor="ctr"/>
            <a:lstStyle/>
            <a:p>
              <a:endParaRPr lang="en-US"/>
            </a:p>
          </p:txBody>
        </p:sp>
      </p:grpSp>
      <p:sp>
        <p:nvSpPr>
          <p:cNvPr id="16470" name="Text Box 86"/>
          <p:cNvSpPr txBox="1">
            <a:spLocks noChangeArrowheads="1"/>
          </p:cNvSpPr>
          <p:nvPr/>
        </p:nvSpPr>
        <p:spPr bwMode="auto">
          <a:xfrm>
            <a:off x="609600" y="5791200"/>
            <a:ext cx="1752600" cy="457200"/>
          </a:xfrm>
          <a:prstGeom prst="rect">
            <a:avLst/>
          </a:prstGeom>
          <a:noFill/>
          <a:ln w="9525">
            <a:noFill/>
            <a:miter lim="800000"/>
            <a:headEnd/>
            <a:tailEnd/>
          </a:ln>
          <a:effectLst/>
        </p:spPr>
        <p:txBody>
          <a:bodyPr>
            <a:spAutoFit/>
          </a:bodyPr>
          <a:lstStyle/>
          <a:p>
            <a:pPr>
              <a:spcBef>
                <a:spcPct val="50000"/>
              </a:spcBef>
            </a:pPr>
            <a:r>
              <a:rPr lang="en-US"/>
              <a:t>Production</a:t>
            </a:r>
          </a:p>
        </p:txBody>
      </p:sp>
      <p:sp>
        <p:nvSpPr>
          <p:cNvPr id="16471" name="Text Box 87"/>
          <p:cNvSpPr txBox="1">
            <a:spLocks noChangeArrowheads="1"/>
          </p:cNvSpPr>
          <p:nvPr/>
        </p:nvSpPr>
        <p:spPr bwMode="auto">
          <a:xfrm>
            <a:off x="6172200" y="4191000"/>
            <a:ext cx="2286000" cy="457200"/>
          </a:xfrm>
          <a:prstGeom prst="rect">
            <a:avLst/>
          </a:prstGeom>
          <a:noFill/>
          <a:ln w="9525">
            <a:noFill/>
            <a:miter lim="800000"/>
            <a:headEnd/>
            <a:tailEnd/>
          </a:ln>
          <a:effectLst/>
        </p:spPr>
        <p:txBody>
          <a:bodyPr>
            <a:spAutoFit/>
          </a:bodyPr>
          <a:lstStyle/>
          <a:p>
            <a:pPr>
              <a:spcBef>
                <a:spcPct val="50000"/>
              </a:spcBef>
            </a:pPr>
            <a:r>
              <a:rPr lang="en-US"/>
              <a:t>Transportation</a:t>
            </a:r>
          </a:p>
        </p:txBody>
      </p:sp>
      <p:sp>
        <p:nvSpPr>
          <p:cNvPr id="16472" name="Text Box 88"/>
          <p:cNvSpPr txBox="1">
            <a:spLocks noChangeArrowheads="1"/>
          </p:cNvSpPr>
          <p:nvPr/>
        </p:nvSpPr>
        <p:spPr bwMode="auto">
          <a:xfrm>
            <a:off x="4267200" y="6396038"/>
            <a:ext cx="1752600" cy="457200"/>
          </a:xfrm>
          <a:prstGeom prst="rect">
            <a:avLst/>
          </a:prstGeom>
          <a:noFill/>
          <a:ln w="9525">
            <a:noFill/>
            <a:miter lim="800000"/>
            <a:headEnd/>
            <a:tailEnd/>
          </a:ln>
          <a:effectLst/>
        </p:spPr>
        <p:txBody>
          <a:bodyPr>
            <a:spAutoFit/>
          </a:bodyPr>
          <a:lstStyle/>
          <a:p>
            <a:pPr>
              <a:spcBef>
                <a:spcPct val="50000"/>
              </a:spcBef>
            </a:pPr>
            <a:r>
              <a:rPr lang="en-US"/>
              <a:t>Warehouse</a:t>
            </a:r>
          </a:p>
        </p:txBody>
      </p:sp>
      <p:sp>
        <p:nvSpPr>
          <p:cNvPr id="16473" name="Text Box 89"/>
          <p:cNvSpPr txBox="1">
            <a:spLocks noChangeArrowheads="1"/>
          </p:cNvSpPr>
          <p:nvPr/>
        </p:nvSpPr>
        <p:spPr bwMode="auto">
          <a:xfrm>
            <a:off x="3657600" y="2590800"/>
            <a:ext cx="4572000" cy="457200"/>
          </a:xfrm>
          <a:prstGeom prst="rect">
            <a:avLst/>
          </a:prstGeom>
          <a:noFill/>
          <a:ln w="9525">
            <a:noFill/>
            <a:miter lim="800000"/>
            <a:headEnd/>
            <a:tailEnd/>
          </a:ln>
          <a:effectLst/>
        </p:spPr>
        <p:txBody>
          <a:bodyPr>
            <a:spAutoFit/>
          </a:bodyPr>
          <a:lstStyle/>
          <a:p>
            <a:pPr>
              <a:spcBef>
                <a:spcPct val="50000"/>
              </a:spcBef>
            </a:pPr>
            <a:r>
              <a:rPr lang="en-US"/>
              <a:t>Consumption at Customers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6470"/>
                                        </p:tgtEl>
                                        <p:attrNameLst>
                                          <p:attrName>style.visibility</p:attrName>
                                        </p:attrNameLst>
                                      </p:cBhvr>
                                      <p:to>
                                        <p:strVal val="visible"/>
                                      </p:to>
                                    </p:set>
                                    <p:animEffect transition="in" filter="wipe(left)">
                                      <p:cBhvr>
                                        <p:cTn id="7" dur="500"/>
                                        <p:tgtEl>
                                          <p:spTgt spid="16470"/>
                                        </p:tgtEl>
                                      </p:cBhvr>
                                    </p:animEffect>
                                  </p:childTnLst>
                                </p:cTn>
                              </p:par>
                            </p:childTnLst>
                          </p:cTn>
                        </p:par>
                        <p:par>
                          <p:cTn id="8" fill="hold">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16472"/>
                                        </p:tgtEl>
                                        <p:attrNameLst>
                                          <p:attrName>style.visibility</p:attrName>
                                        </p:attrNameLst>
                                      </p:cBhvr>
                                      <p:to>
                                        <p:strVal val="visible"/>
                                      </p:to>
                                    </p:set>
                                    <p:animEffect transition="in" filter="wipe(left)">
                                      <p:cBhvr>
                                        <p:cTn id="11" dur="500"/>
                                        <p:tgtEl>
                                          <p:spTgt spid="16472"/>
                                        </p:tgtEl>
                                      </p:cBhvr>
                                    </p:animEffect>
                                  </p:childTnLst>
                                </p:cTn>
                              </p:par>
                            </p:childTnLst>
                          </p:cTn>
                        </p:par>
                        <p:par>
                          <p:cTn id="12" fill="hold">
                            <p:stCondLst>
                              <p:cond delay="3000"/>
                            </p:stCondLst>
                            <p:childTnLst>
                              <p:par>
                                <p:cTn id="13" presetID="22" presetClass="entr" presetSubtype="4" fill="hold" grpId="0" nodeType="afterEffect">
                                  <p:stCondLst>
                                    <p:cond delay="1000"/>
                                  </p:stCondLst>
                                  <p:childTnLst>
                                    <p:set>
                                      <p:cBhvr>
                                        <p:cTn id="14" dur="1" fill="hold">
                                          <p:stCondLst>
                                            <p:cond delay="0"/>
                                          </p:stCondLst>
                                        </p:cTn>
                                        <p:tgtEl>
                                          <p:spTgt spid="16471"/>
                                        </p:tgtEl>
                                        <p:attrNameLst>
                                          <p:attrName>style.visibility</p:attrName>
                                        </p:attrNameLst>
                                      </p:cBhvr>
                                      <p:to>
                                        <p:strVal val="visible"/>
                                      </p:to>
                                    </p:set>
                                    <p:animEffect transition="in" filter="wipe(down)">
                                      <p:cBhvr>
                                        <p:cTn id="15" dur="500"/>
                                        <p:tgtEl>
                                          <p:spTgt spid="16471"/>
                                        </p:tgtEl>
                                      </p:cBhvr>
                                    </p:animEffect>
                                  </p:childTnLst>
                                </p:cTn>
                              </p:par>
                            </p:childTnLst>
                          </p:cTn>
                        </p:par>
                        <p:par>
                          <p:cTn id="16" fill="hold">
                            <p:stCondLst>
                              <p:cond delay="4500"/>
                            </p:stCondLst>
                            <p:childTnLst>
                              <p:par>
                                <p:cTn id="17" presetID="22" presetClass="entr" presetSubtype="4" fill="hold" nodeType="afterEffect">
                                  <p:stCondLst>
                                    <p:cond delay="1000"/>
                                  </p:stCondLst>
                                  <p:childTnLst>
                                    <p:set>
                                      <p:cBhvr>
                                        <p:cTn id="18" dur="1" fill="hold">
                                          <p:stCondLst>
                                            <p:cond delay="0"/>
                                          </p:stCondLst>
                                        </p:cTn>
                                        <p:tgtEl>
                                          <p:spTgt spid="16474"/>
                                        </p:tgtEl>
                                        <p:attrNameLst>
                                          <p:attrName>style.visibility</p:attrName>
                                        </p:attrNameLst>
                                      </p:cBhvr>
                                      <p:to>
                                        <p:strVal val="visible"/>
                                      </p:to>
                                    </p:set>
                                    <p:animEffect transition="in" filter="wipe(down)">
                                      <p:cBhvr>
                                        <p:cTn id="19" dur="500"/>
                                        <p:tgtEl>
                                          <p:spTgt spid="16474"/>
                                        </p:tgtEl>
                                      </p:cBhvr>
                                    </p:animEffect>
                                  </p:childTnLst>
                                </p:cTn>
                              </p:par>
                            </p:childTnLst>
                          </p:cTn>
                        </p:par>
                        <p:par>
                          <p:cTn id="20" fill="hold">
                            <p:stCondLst>
                              <p:cond delay="6000"/>
                            </p:stCondLst>
                            <p:childTnLst>
                              <p:par>
                                <p:cTn id="21" presetID="22" presetClass="entr" presetSubtype="2" fill="hold" grpId="0" nodeType="afterEffect">
                                  <p:stCondLst>
                                    <p:cond delay="1000"/>
                                  </p:stCondLst>
                                  <p:childTnLst>
                                    <p:set>
                                      <p:cBhvr>
                                        <p:cTn id="22" dur="1" fill="hold">
                                          <p:stCondLst>
                                            <p:cond delay="0"/>
                                          </p:stCondLst>
                                        </p:cTn>
                                        <p:tgtEl>
                                          <p:spTgt spid="16473"/>
                                        </p:tgtEl>
                                        <p:attrNameLst>
                                          <p:attrName>style.visibility</p:attrName>
                                        </p:attrNameLst>
                                      </p:cBhvr>
                                      <p:to>
                                        <p:strVal val="visible"/>
                                      </p:to>
                                    </p:set>
                                    <p:animEffect transition="in" filter="wipe(right)">
                                      <p:cBhvr>
                                        <p:cTn id="23" dur="500"/>
                                        <p:tgtEl>
                                          <p:spTgt spid="16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70" grpId="0" autoUpdateAnimBg="0"/>
      <p:bldP spid="16471" grpId="0" autoUpdateAnimBg="0"/>
      <p:bldP spid="16472" grpId="0" autoUpdateAnimBg="0"/>
      <p:bldP spid="1647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Copyright © Goldratt Schools, 2005</a:t>
            </a:r>
          </a:p>
        </p:txBody>
      </p:sp>
      <p:sp>
        <p:nvSpPr>
          <p:cNvPr id="6" name="Slide Number Placeholder 3"/>
          <p:cNvSpPr>
            <a:spLocks noGrp="1"/>
          </p:cNvSpPr>
          <p:nvPr>
            <p:ph type="sldNum" sz="quarter" idx="12"/>
          </p:nvPr>
        </p:nvSpPr>
        <p:spPr/>
        <p:txBody>
          <a:bodyPr/>
          <a:lstStyle/>
          <a:p>
            <a:fld id="{C98B1745-BBA3-484A-80CF-8DF162E45ABC}" type="slidenum">
              <a:rPr lang="en-US"/>
              <a:pPr/>
              <a:t>5</a:t>
            </a:fld>
            <a:endParaRPr lang="en-US"/>
          </a:p>
        </p:txBody>
      </p:sp>
      <p:sp>
        <p:nvSpPr>
          <p:cNvPr id="25602"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Bean Game Set Up</a:t>
            </a:r>
          </a:p>
        </p:txBody>
      </p:sp>
      <p:sp>
        <p:nvSpPr>
          <p:cNvPr id="25603" name="Rectangle 3"/>
          <p:cNvSpPr>
            <a:spLocks noChangeArrowheads="1"/>
          </p:cNvSpPr>
          <p:nvPr/>
        </p:nvSpPr>
        <p:spPr bwMode="auto">
          <a:xfrm>
            <a:off x="152400" y="762000"/>
            <a:ext cx="8991600" cy="1828800"/>
          </a:xfrm>
          <a:prstGeom prst="rect">
            <a:avLst/>
          </a:prstGeom>
          <a:noFill/>
          <a:ln w="9525">
            <a:noFill/>
            <a:miter lim="800000"/>
            <a:headEnd/>
            <a:tailEnd/>
          </a:ln>
          <a:effectLst/>
        </p:spPr>
        <p:txBody>
          <a:bodyPr/>
          <a:lstStyle/>
          <a:p>
            <a:pPr>
              <a:spcBef>
                <a:spcPct val="20000"/>
              </a:spcBef>
              <a:tabLst>
                <a:tab pos="912813" algn="l"/>
                <a:tab pos="1892300" algn="l"/>
                <a:tab pos="2517775" algn="l"/>
                <a:tab pos="5832475" algn="l"/>
                <a:tab pos="6627813" algn="l"/>
              </a:tabLst>
            </a:pPr>
            <a:r>
              <a:rPr kumimoji="1" lang="en-US" sz="1800" dirty="0"/>
              <a:t>Work Assignments:</a:t>
            </a:r>
          </a:p>
          <a:p>
            <a:pPr>
              <a:spcBef>
                <a:spcPct val="20000"/>
              </a:spcBef>
              <a:tabLst>
                <a:tab pos="912813" algn="l"/>
                <a:tab pos="1892300" algn="l"/>
                <a:tab pos="2517775" algn="l"/>
                <a:tab pos="5832475" algn="l"/>
                <a:tab pos="6627813" algn="l"/>
              </a:tabLst>
            </a:pPr>
            <a:r>
              <a:rPr kumimoji="1" lang="en-US" sz="1800" dirty="0"/>
              <a:t>1 Person - Game Leader who Calls the Days</a:t>
            </a:r>
          </a:p>
          <a:p>
            <a:pPr>
              <a:spcBef>
                <a:spcPct val="20000"/>
              </a:spcBef>
              <a:tabLst>
                <a:tab pos="912813" algn="l"/>
                <a:tab pos="1892300" algn="l"/>
                <a:tab pos="2517775" algn="l"/>
                <a:tab pos="5832475" algn="l"/>
                <a:tab pos="6627813" algn="l"/>
              </a:tabLst>
            </a:pPr>
            <a:r>
              <a:rPr kumimoji="1" lang="en-US" sz="1800" dirty="0"/>
              <a:t>1 or 2 People at Each Customer location</a:t>
            </a:r>
          </a:p>
          <a:p>
            <a:pPr>
              <a:spcBef>
                <a:spcPct val="20000"/>
              </a:spcBef>
              <a:tabLst>
                <a:tab pos="912813" algn="l"/>
                <a:tab pos="1892300" algn="l"/>
                <a:tab pos="2517775" algn="l"/>
                <a:tab pos="5832475" algn="l"/>
                <a:tab pos="6627813" algn="l"/>
              </a:tabLst>
            </a:pPr>
            <a:r>
              <a:rPr kumimoji="1" lang="en-US" sz="1800" dirty="0"/>
              <a:t>	The Customers place orders for future deliver based upon their expectations</a:t>
            </a:r>
            <a:br>
              <a:rPr kumimoji="1" lang="en-US" sz="1800" dirty="0"/>
            </a:br>
            <a:r>
              <a:rPr kumimoji="1" lang="en-US" sz="1800" dirty="0"/>
              <a:t>	of demand and current inventory levels.  And they Complain LOUDLY if they </a:t>
            </a:r>
            <a:br>
              <a:rPr kumimoji="1" lang="en-US" sz="1800" dirty="0"/>
            </a:br>
            <a:r>
              <a:rPr kumimoji="1" lang="en-US" sz="1800" dirty="0"/>
              <a:t>	do not have the Inventory they need.</a:t>
            </a:r>
          </a:p>
          <a:p>
            <a:pPr>
              <a:spcBef>
                <a:spcPct val="20000"/>
              </a:spcBef>
              <a:tabLst>
                <a:tab pos="912813" algn="l"/>
                <a:tab pos="1892300" algn="l"/>
                <a:tab pos="2517775" algn="l"/>
                <a:tab pos="5832475" algn="l"/>
                <a:tab pos="6627813" algn="l"/>
              </a:tabLst>
            </a:pPr>
            <a:r>
              <a:rPr kumimoji="1" lang="en-US" sz="1800" dirty="0"/>
              <a:t>1 Person - The Plant Scheduler to sets up the order of production (which beans are produced first, second and so on) and sets the Batch Sizes</a:t>
            </a:r>
          </a:p>
          <a:p>
            <a:pPr>
              <a:spcBef>
                <a:spcPct val="20000"/>
              </a:spcBef>
              <a:tabLst>
                <a:tab pos="912813" algn="l"/>
                <a:tab pos="1892300" algn="l"/>
                <a:tab pos="2517775" algn="l"/>
                <a:tab pos="5832475" algn="l"/>
                <a:tab pos="6627813" algn="l"/>
              </a:tabLst>
            </a:pPr>
            <a:r>
              <a:rPr kumimoji="1" lang="en-US" sz="1800" dirty="0"/>
              <a:t>1 Person - Plant Financial Analyst - Reports to CEO</a:t>
            </a:r>
          </a:p>
          <a:p>
            <a:pPr>
              <a:spcBef>
                <a:spcPct val="20000"/>
              </a:spcBef>
              <a:tabLst>
                <a:tab pos="912813" algn="l"/>
                <a:tab pos="1892300" algn="l"/>
                <a:tab pos="2517775" algn="l"/>
                <a:tab pos="5832475" algn="l"/>
                <a:tab pos="6627813" algn="l"/>
              </a:tabLst>
            </a:pPr>
            <a:r>
              <a:rPr kumimoji="1" lang="en-US" sz="1800" dirty="0"/>
              <a:t>2 People in Plant production.  They roll the many die, count up the daily production capacity, produce the beans as directed by the Plant Scheduler and move them to </a:t>
            </a:r>
            <a:r>
              <a:rPr kumimoji="1" lang="en-US" sz="1800" dirty="0" smtClean="0"/>
              <a:t>the Plant Warehouse Inventory</a:t>
            </a:r>
            <a:endParaRPr kumimoji="1" lang="en-US" sz="1800" dirty="0"/>
          </a:p>
          <a:p>
            <a:pPr>
              <a:spcBef>
                <a:spcPct val="20000"/>
              </a:spcBef>
              <a:tabLst>
                <a:tab pos="912813" algn="l"/>
                <a:tab pos="1892300" algn="l"/>
                <a:tab pos="2517775" algn="l"/>
                <a:tab pos="5832475" algn="l"/>
                <a:tab pos="6627813" algn="l"/>
              </a:tabLst>
            </a:pPr>
            <a:r>
              <a:rPr kumimoji="1" lang="en-US" sz="1800" dirty="0"/>
              <a:t>2 </a:t>
            </a:r>
            <a:r>
              <a:rPr kumimoji="1" lang="en-US" sz="1800" dirty="0" smtClean="0"/>
              <a:t>People </a:t>
            </a:r>
            <a:r>
              <a:rPr kumimoji="1" lang="en-US" sz="1800" dirty="0"/>
              <a:t>in the Plant Warehouse </a:t>
            </a:r>
            <a:r>
              <a:rPr kumimoji="1" lang="en-US" sz="1800" dirty="0" smtClean="0"/>
              <a:t>keep </a:t>
            </a:r>
            <a:r>
              <a:rPr kumimoji="1" lang="en-US" sz="1800" dirty="0"/>
              <a:t>the Beans separated and maintains count (buffer status).  The Plant Warehouse loads the </a:t>
            </a:r>
            <a:r>
              <a:rPr kumimoji="1" lang="en-US" sz="1800" dirty="0" smtClean="0"/>
              <a:t>cups </a:t>
            </a:r>
            <a:r>
              <a:rPr kumimoji="1" lang="en-US" sz="1800" dirty="0"/>
              <a:t>for the deliver truck.</a:t>
            </a:r>
          </a:p>
          <a:p>
            <a:pPr>
              <a:spcBef>
                <a:spcPct val="20000"/>
              </a:spcBef>
              <a:tabLst>
                <a:tab pos="912813" algn="l"/>
                <a:tab pos="1892300" algn="l"/>
                <a:tab pos="2517775" algn="l"/>
                <a:tab pos="5832475" algn="l"/>
                <a:tab pos="6627813" algn="l"/>
              </a:tabLst>
            </a:pPr>
            <a:r>
              <a:rPr kumimoji="1" lang="en-US" sz="1800" dirty="0"/>
              <a:t>2 Person - Delivery Truck.  The delivery truck makes weekly or daily deliveries to all plants and delivers either The Customer’s Order or replenishes the Customer’s buffer to the Max. </a:t>
            </a:r>
            <a:endParaRPr kumimoji="1" lang="en-US" sz="36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Date Placeholder 1"/>
          <p:cNvSpPr>
            <a:spLocks noGrp="1"/>
          </p:cNvSpPr>
          <p:nvPr>
            <p:ph type="dt" sz="half" idx="10"/>
          </p:nvPr>
        </p:nvSpPr>
        <p:spPr/>
        <p:txBody>
          <a:bodyPr/>
          <a:lstStyle/>
          <a:p>
            <a:fld id="{B6D27F8C-19C3-48FF-9798-6FC68EE5E892}" type="datetime1">
              <a:rPr lang="en-US"/>
              <a:pPr/>
              <a:t>2/19/2011</a:t>
            </a:fld>
            <a:endParaRPr lang="en-US"/>
          </a:p>
        </p:txBody>
      </p:sp>
      <p:sp>
        <p:nvSpPr>
          <p:cNvPr id="199" name="Footer Placeholder 2"/>
          <p:cNvSpPr>
            <a:spLocks noGrp="1"/>
          </p:cNvSpPr>
          <p:nvPr>
            <p:ph type="ftr" sz="quarter" idx="11"/>
          </p:nvPr>
        </p:nvSpPr>
        <p:spPr/>
        <p:txBody>
          <a:bodyPr/>
          <a:lstStyle/>
          <a:p>
            <a:r>
              <a:rPr lang="en-US"/>
              <a:t>© Goldratt Schools 2005</a:t>
            </a:r>
          </a:p>
        </p:txBody>
      </p:sp>
      <p:sp>
        <p:nvSpPr>
          <p:cNvPr id="200" name="Slide Number Placeholder 3"/>
          <p:cNvSpPr>
            <a:spLocks noGrp="1"/>
          </p:cNvSpPr>
          <p:nvPr>
            <p:ph type="sldNum" sz="quarter" idx="12"/>
          </p:nvPr>
        </p:nvSpPr>
        <p:spPr/>
        <p:txBody>
          <a:bodyPr/>
          <a:lstStyle/>
          <a:p>
            <a:fld id="{193829D6-DB46-4DD6-95E7-A866A1169A57}" type="slidenum">
              <a:rPr lang="en-US"/>
              <a:pPr/>
              <a:t>6</a:t>
            </a:fld>
            <a:endParaRPr lang="en-US"/>
          </a:p>
        </p:txBody>
      </p:sp>
      <p:sp>
        <p:nvSpPr>
          <p:cNvPr id="39938"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Player Positions (20 People)</a:t>
            </a:r>
          </a:p>
        </p:txBody>
      </p:sp>
      <p:grpSp>
        <p:nvGrpSpPr>
          <p:cNvPr id="39939" name="Group 3"/>
          <p:cNvGrpSpPr>
            <a:grpSpLocks/>
          </p:cNvGrpSpPr>
          <p:nvPr/>
        </p:nvGrpSpPr>
        <p:grpSpPr bwMode="auto">
          <a:xfrm>
            <a:off x="228600" y="457200"/>
            <a:ext cx="8763000" cy="1828800"/>
            <a:chOff x="192" y="240"/>
            <a:chExt cx="5712" cy="1200"/>
          </a:xfrm>
        </p:grpSpPr>
        <p:grpSp>
          <p:nvGrpSpPr>
            <p:cNvPr id="39940" name="Group 4"/>
            <p:cNvGrpSpPr>
              <a:grpSpLocks/>
            </p:cNvGrpSpPr>
            <p:nvPr/>
          </p:nvGrpSpPr>
          <p:grpSpPr bwMode="auto">
            <a:xfrm>
              <a:off x="192" y="245"/>
              <a:ext cx="912" cy="1195"/>
              <a:chOff x="192" y="245"/>
              <a:chExt cx="912" cy="1195"/>
            </a:xfrm>
          </p:grpSpPr>
          <p:sp>
            <p:nvSpPr>
              <p:cNvPr id="39941" name="Rectangle 5"/>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1</a:t>
                </a:r>
              </a:p>
              <a:p>
                <a:pPr algn="ctr"/>
                <a:endParaRPr lang="en-US" sz="900">
                  <a:latin typeface="Arial" charset="0"/>
                </a:endParaRPr>
              </a:p>
              <a:p>
                <a:pPr algn="ctr"/>
                <a:r>
                  <a:rPr lang="en-US" sz="1800">
                    <a:latin typeface="Arial" charset="0"/>
                  </a:rPr>
                  <a:t>Two People</a:t>
                </a:r>
              </a:p>
            </p:txBody>
          </p:sp>
          <p:sp>
            <p:nvSpPr>
              <p:cNvPr id="39942" name="Rectangle 6"/>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943" name="Freeform 7"/>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39944" name="Group 8"/>
            <p:cNvGrpSpPr>
              <a:grpSpLocks/>
            </p:cNvGrpSpPr>
            <p:nvPr/>
          </p:nvGrpSpPr>
          <p:grpSpPr bwMode="auto">
            <a:xfrm>
              <a:off x="1152" y="240"/>
              <a:ext cx="912" cy="1195"/>
              <a:chOff x="192" y="245"/>
              <a:chExt cx="912" cy="1195"/>
            </a:xfrm>
          </p:grpSpPr>
          <p:sp>
            <p:nvSpPr>
              <p:cNvPr id="39945" name="Rectangle 9"/>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2</a:t>
                </a:r>
              </a:p>
              <a:p>
                <a:pPr algn="ctr"/>
                <a:endParaRPr lang="en-US" sz="900">
                  <a:latin typeface="Arial" charset="0"/>
                </a:endParaRPr>
              </a:p>
              <a:p>
                <a:pPr algn="ctr"/>
                <a:r>
                  <a:rPr lang="en-US" sz="1800">
                    <a:latin typeface="Arial" charset="0"/>
                  </a:rPr>
                  <a:t>Two People</a:t>
                </a:r>
              </a:p>
            </p:txBody>
          </p:sp>
          <p:sp>
            <p:nvSpPr>
              <p:cNvPr id="39946" name="Rectangle 10"/>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947" name="Freeform 11"/>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39948" name="Group 12"/>
            <p:cNvGrpSpPr>
              <a:grpSpLocks/>
            </p:cNvGrpSpPr>
            <p:nvPr/>
          </p:nvGrpSpPr>
          <p:grpSpPr bwMode="auto">
            <a:xfrm>
              <a:off x="2112" y="240"/>
              <a:ext cx="912" cy="1195"/>
              <a:chOff x="192" y="245"/>
              <a:chExt cx="912" cy="1195"/>
            </a:xfrm>
          </p:grpSpPr>
          <p:sp>
            <p:nvSpPr>
              <p:cNvPr id="39949" name="Rectangle 13"/>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3</a:t>
                </a:r>
              </a:p>
              <a:p>
                <a:pPr algn="ctr"/>
                <a:endParaRPr lang="en-US" sz="900">
                  <a:latin typeface="Arial" charset="0"/>
                </a:endParaRPr>
              </a:p>
              <a:p>
                <a:pPr algn="ctr"/>
                <a:r>
                  <a:rPr lang="en-US" sz="1800">
                    <a:latin typeface="Arial" charset="0"/>
                  </a:rPr>
                  <a:t>Two People</a:t>
                </a:r>
              </a:p>
            </p:txBody>
          </p:sp>
          <p:sp>
            <p:nvSpPr>
              <p:cNvPr id="39950" name="Rectangle 14"/>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951" name="Freeform 15"/>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39952" name="Group 16"/>
            <p:cNvGrpSpPr>
              <a:grpSpLocks/>
            </p:cNvGrpSpPr>
            <p:nvPr/>
          </p:nvGrpSpPr>
          <p:grpSpPr bwMode="auto">
            <a:xfrm>
              <a:off x="3072" y="240"/>
              <a:ext cx="912" cy="1195"/>
              <a:chOff x="192" y="245"/>
              <a:chExt cx="912" cy="1195"/>
            </a:xfrm>
          </p:grpSpPr>
          <p:sp>
            <p:nvSpPr>
              <p:cNvPr id="39953" name="Rectangle 17"/>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4</a:t>
                </a:r>
              </a:p>
              <a:p>
                <a:pPr algn="ctr"/>
                <a:endParaRPr lang="en-US" sz="900">
                  <a:latin typeface="Arial" charset="0"/>
                </a:endParaRPr>
              </a:p>
              <a:p>
                <a:pPr algn="ctr"/>
                <a:r>
                  <a:rPr lang="en-US" sz="1800">
                    <a:latin typeface="Arial" charset="0"/>
                  </a:rPr>
                  <a:t>Two People</a:t>
                </a:r>
              </a:p>
            </p:txBody>
          </p:sp>
          <p:sp>
            <p:nvSpPr>
              <p:cNvPr id="39954" name="Rectangle 18"/>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955" name="Freeform 19"/>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39956" name="Group 20"/>
            <p:cNvGrpSpPr>
              <a:grpSpLocks/>
            </p:cNvGrpSpPr>
            <p:nvPr/>
          </p:nvGrpSpPr>
          <p:grpSpPr bwMode="auto">
            <a:xfrm>
              <a:off x="4032" y="240"/>
              <a:ext cx="912" cy="1195"/>
              <a:chOff x="192" y="245"/>
              <a:chExt cx="912" cy="1195"/>
            </a:xfrm>
          </p:grpSpPr>
          <p:sp>
            <p:nvSpPr>
              <p:cNvPr id="39957" name="Rectangle 21"/>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5</a:t>
                </a:r>
              </a:p>
              <a:p>
                <a:pPr algn="ctr"/>
                <a:endParaRPr lang="en-US" sz="900">
                  <a:latin typeface="Arial" charset="0"/>
                </a:endParaRPr>
              </a:p>
              <a:p>
                <a:pPr algn="ctr"/>
                <a:r>
                  <a:rPr lang="en-US" sz="1800">
                    <a:latin typeface="Arial" charset="0"/>
                  </a:rPr>
                  <a:t>Two People</a:t>
                </a:r>
              </a:p>
            </p:txBody>
          </p:sp>
          <p:sp>
            <p:nvSpPr>
              <p:cNvPr id="39958" name="Rectangle 22"/>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959" name="Freeform 23"/>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nvGrpSpPr>
            <p:cNvPr id="39960" name="Group 24"/>
            <p:cNvGrpSpPr>
              <a:grpSpLocks/>
            </p:cNvGrpSpPr>
            <p:nvPr/>
          </p:nvGrpSpPr>
          <p:grpSpPr bwMode="auto">
            <a:xfrm>
              <a:off x="4992" y="240"/>
              <a:ext cx="912" cy="1195"/>
              <a:chOff x="192" y="245"/>
              <a:chExt cx="912" cy="1195"/>
            </a:xfrm>
          </p:grpSpPr>
          <p:sp>
            <p:nvSpPr>
              <p:cNvPr id="39961" name="Rectangle 25"/>
              <p:cNvSpPr>
                <a:spLocks noChangeArrowheads="1"/>
              </p:cNvSpPr>
              <p:nvPr/>
            </p:nvSpPr>
            <p:spPr bwMode="auto">
              <a:xfrm>
                <a:off x="192" y="720"/>
                <a:ext cx="912" cy="720"/>
              </a:xfrm>
              <a:prstGeom prst="rect">
                <a:avLst/>
              </a:prstGeom>
              <a:solidFill>
                <a:srgbClr val="FFCCCC"/>
              </a:solidFill>
              <a:ln w="9525">
                <a:solidFill>
                  <a:schemeClr val="tx1"/>
                </a:solidFill>
                <a:miter lim="800000"/>
                <a:headEnd/>
                <a:tailEnd/>
              </a:ln>
              <a:effectLst/>
            </p:spPr>
            <p:txBody>
              <a:bodyPr wrap="none" anchor="ctr"/>
              <a:lstStyle/>
              <a:p>
                <a:pPr algn="ctr"/>
                <a:r>
                  <a:rPr lang="en-US" sz="1800">
                    <a:latin typeface="Arial" charset="0"/>
                  </a:rPr>
                  <a:t>Customer 6</a:t>
                </a:r>
              </a:p>
              <a:p>
                <a:pPr algn="ctr"/>
                <a:endParaRPr lang="en-US" sz="900">
                  <a:latin typeface="Arial" charset="0"/>
                </a:endParaRPr>
              </a:p>
              <a:p>
                <a:pPr algn="ctr"/>
                <a:r>
                  <a:rPr lang="en-US" sz="1800">
                    <a:latin typeface="Arial" charset="0"/>
                  </a:rPr>
                  <a:t>Two People</a:t>
                </a:r>
              </a:p>
            </p:txBody>
          </p:sp>
          <p:sp>
            <p:nvSpPr>
              <p:cNvPr id="39962" name="Rectangle 26"/>
              <p:cNvSpPr>
                <a:spLocks noChangeArrowheads="1"/>
              </p:cNvSpPr>
              <p:nvPr/>
            </p:nvSpPr>
            <p:spPr bwMode="auto">
              <a:xfrm>
                <a:off x="288" y="576"/>
                <a:ext cx="96" cy="14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963" name="Freeform 27"/>
              <p:cNvSpPr>
                <a:spLocks/>
              </p:cNvSpPr>
              <p:nvPr/>
            </p:nvSpPr>
            <p:spPr bwMode="auto">
              <a:xfrm>
                <a:off x="209" y="245"/>
                <a:ext cx="299" cy="349"/>
              </a:xfrm>
              <a:custGeom>
                <a:avLst/>
                <a:gdLst/>
                <a:ahLst/>
                <a:cxnLst>
                  <a:cxn ang="0">
                    <a:pos x="112" y="338"/>
                  </a:cxn>
                  <a:cxn ang="0">
                    <a:pos x="38" y="330"/>
                  </a:cxn>
                  <a:cxn ang="0">
                    <a:pos x="54" y="256"/>
                  </a:cxn>
                  <a:cxn ang="0">
                    <a:pos x="13" y="223"/>
                  </a:cxn>
                  <a:cxn ang="0">
                    <a:pos x="29" y="174"/>
                  </a:cxn>
                  <a:cxn ang="0">
                    <a:pos x="46" y="84"/>
                  </a:cxn>
                  <a:cxn ang="0">
                    <a:pos x="103" y="92"/>
                  </a:cxn>
                  <a:cxn ang="0">
                    <a:pos x="79" y="100"/>
                  </a:cxn>
                  <a:cxn ang="0">
                    <a:pos x="95" y="43"/>
                  </a:cxn>
                  <a:cxn ang="0">
                    <a:pos x="103" y="18"/>
                  </a:cxn>
                  <a:cxn ang="0">
                    <a:pos x="153" y="2"/>
                  </a:cxn>
                  <a:cxn ang="0">
                    <a:pos x="186" y="10"/>
                  </a:cxn>
                  <a:cxn ang="0">
                    <a:pos x="161" y="18"/>
                  </a:cxn>
                  <a:cxn ang="0">
                    <a:pos x="186" y="2"/>
                  </a:cxn>
                  <a:cxn ang="0">
                    <a:pos x="243" y="76"/>
                  </a:cxn>
                  <a:cxn ang="0">
                    <a:pos x="276" y="133"/>
                  </a:cxn>
                  <a:cxn ang="0">
                    <a:pos x="243" y="141"/>
                  </a:cxn>
                  <a:cxn ang="0">
                    <a:pos x="218" y="166"/>
                  </a:cxn>
                  <a:cxn ang="0">
                    <a:pos x="202" y="232"/>
                  </a:cxn>
                  <a:cxn ang="0">
                    <a:pos x="177" y="330"/>
                  </a:cxn>
                  <a:cxn ang="0">
                    <a:pos x="161" y="347"/>
                  </a:cxn>
                  <a:cxn ang="0">
                    <a:pos x="112" y="338"/>
                  </a:cxn>
                </a:cxnLst>
                <a:rect l="0" t="0" r="r" b="b"/>
                <a:pathLst>
                  <a:path w="299" h="349">
                    <a:moveTo>
                      <a:pt x="112" y="338"/>
                    </a:moveTo>
                    <a:cubicBezTo>
                      <a:pt x="87" y="335"/>
                      <a:pt x="61" y="339"/>
                      <a:pt x="38" y="330"/>
                    </a:cubicBezTo>
                    <a:cubicBezTo>
                      <a:pt x="8" y="319"/>
                      <a:pt x="48" y="266"/>
                      <a:pt x="54" y="256"/>
                    </a:cubicBezTo>
                    <a:cubicBezTo>
                      <a:pt x="38" y="251"/>
                      <a:pt x="13" y="249"/>
                      <a:pt x="13" y="223"/>
                    </a:cubicBezTo>
                    <a:cubicBezTo>
                      <a:pt x="13" y="206"/>
                      <a:pt x="29" y="174"/>
                      <a:pt x="29" y="174"/>
                    </a:cubicBezTo>
                    <a:cubicBezTo>
                      <a:pt x="7" y="129"/>
                      <a:pt x="0" y="113"/>
                      <a:pt x="46" y="84"/>
                    </a:cubicBezTo>
                    <a:cubicBezTo>
                      <a:pt x="65" y="87"/>
                      <a:pt x="86" y="84"/>
                      <a:pt x="103" y="92"/>
                    </a:cubicBezTo>
                    <a:cubicBezTo>
                      <a:pt x="111" y="96"/>
                      <a:pt x="80" y="108"/>
                      <a:pt x="79" y="100"/>
                    </a:cubicBezTo>
                    <a:cubicBezTo>
                      <a:pt x="76" y="81"/>
                      <a:pt x="89" y="62"/>
                      <a:pt x="95" y="43"/>
                    </a:cubicBezTo>
                    <a:cubicBezTo>
                      <a:pt x="97" y="35"/>
                      <a:pt x="96" y="23"/>
                      <a:pt x="103" y="18"/>
                    </a:cubicBezTo>
                    <a:cubicBezTo>
                      <a:pt x="117" y="8"/>
                      <a:pt x="153" y="2"/>
                      <a:pt x="153" y="2"/>
                    </a:cubicBezTo>
                    <a:cubicBezTo>
                      <a:pt x="164" y="5"/>
                      <a:pt x="181" y="0"/>
                      <a:pt x="186" y="10"/>
                    </a:cubicBezTo>
                    <a:cubicBezTo>
                      <a:pt x="190" y="18"/>
                      <a:pt x="161" y="27"/>
                      <a:pt x="161" y="18"/>
                    </a:cubicBezTo>
                    <a:cubicBezTo>
                      <a:pt x="161" y="8"/>
                      <a:pt x="178" y="7"/>
                      <a:pt x="186" y="2"/>
                    </a:cubicBezTo>
                    <a:cubicBezTo>
                      <a:pt x="173" y="75"/>
                      <a:pt x="177" y="49"/>
                      <a:pt x="243" y="76"/>
                    </a:cubicBezTo>
                    <a:cubicBezTo>
                      <a:pt x="257" y="94"/>
                      <a:pt x="284" y="123"/>
                      <a:pt x="276" y="133"/>
                    </a:cubicBezTo>
                    <a:cubicBezTo>
                      <a:pt x="269" y="142"/>
                      <a:pt x="254" y="138"/>
                      <a:pt x="243" y="141"/>
                    </a:cubicBezTo>
                    <a:cubicBezTo>
                      <a:pt x="299" y="159"/>
                      <a:pt x="242" y="158"/>
                      <a:pt x="218" y="166"/>
                    </a:cubicBezTo>
                    <a:cubicBezTo>
                      <a:pt x="230" y="198"/>
                      <a:pt x="225" y="208"/>
                      <a:pt x="202" y="232"/>
                    </a:cubicBezTo>
                    <a:cubicBezTo>
                      <a:pt x="195" y="261"/>
                      <a:pt x="188" y="303"/>
                      <a:pt x="177" y="330"/>
                    </a:cubicBezTo>
                    <a:cubicBezTo>
                      <a:pt x="174" y="337"/>
                      <a:pt x="169" y="346"/>
                      <a:pt x="161" y="347"/>
                    </a:cubicBezTo>
                    <a:cubicBezTo>
                      <a:pt x="145" y="349"/>
                      <a:pt x="128" y="341"/>
                      <a:pt x="112" y="338"/>
                    </a:cubicBezTo>
                    <a:close/>
                  </a:path>
                </a:pathLst>
              </a:custGeom>
              <a:solidFill>
                <a:schemeClr val="folHlink"/>
              </a:solidFill>
              <a:ln w="9525">
                <a:solidFill>
                  <a:schemeClr val="tx1"/>
                </a:solidFill>
                <a:round/>
                <a:headEnd/>
                <a:tailEnd/>
              </a:ln>
              <a:effectLst/>
            </p:spPr>
            <p:txBody>
              <a:bodyPr wrap="none" anchor="ctr"/>
              <a:lstStyle/>
              <a:p>
                <a:endParaRPr lang="en-US"/>
              </a:p>
            </p:txBody>
          </p:sp>
        </p:grpSp>
      </p:grpSp>
      <p:sp>
        <p:nvSpPr>
          <p:cNvPr id="39978" name="Rectangle 42"/>
          <p:cNvSpPr>
            <a:spLocks noChangeArrowheads="1"/>
          </p:cNvSpPr>
          <p:nvPr/>
        </p:nvSpPr>
        <p:spPr bwMode="auto">
          <a:xfrm>
            <a:off x="2590800" y="5029200"/>
            <a:ext cx="1371600" cy="1219200"/>
          </a:xfrm>
          <a:prstGeom prst="rect">
            <a:avLst/>
          </a:prstGeom>
          <a:solidFill>
            <a:srgbClr val="FFFFB3"/>
          </a:solidFill>
          <a:ln w="9525">
            <a:solidFill>
              <a:schemeClr val="tx1"/>
            </a:solidFill>
            <a:miter lim="800000"/>
            <a:headEnd/>
            <a:tailEnd/>
          </a:ln>
          <a:effectLst/>
        </p:spPr>
        <p:txBody>
          <a:bodyPr wrap="none" anchor="ctr"/>
          <a:lstStyle/>
          <a:p>
            <a:pPr algn="ctr"/>
            <a:r>
              <a:rPr lang="en-US">
                <a:latin typeface="Arial" charset="0"/>
              </a:rPr>
              <a:t>Us</a:t>
            </a:r>
          </a:p>
        </p:txBody>
      </p:sp>
      <p:sp>
        <p:nvSpPr>
          <p:cNvPr id="39979" name="Rectangle 43"/>
          <p:cNvSpPr>
            <a:spLocks noChangeArrowheads="1"/>
          </p:cNvSpPr>
          <p:nvPr/>
        </p:nvSpPr>
        <p:spPr bwMode="auto">
          <a:xfrm>
            <a:off x="2895600" y="4800600"/>
            <a:ext cx="76200" cy="2286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9980" name="Freeform 44"/>
          <p:cNvSpPr>
            <a:spLocks/>
          </p:cNvSpPr>
          <p:nvPr/>
        </p:nvSpPr>
        <p:spPr bwMode="auto">
          <a:xfrm>
            <a:off x="2355850" y="3651250"/>
            <a:ext cx="742950" cy="1185863"/>
          </a:xfrm>
          <a:custGeom>
            <a:avLst/>
            <a:gdLst/>
            <a:ahLst/>
            <a:cxnLst>
              <a:cxn ang="0">
                <a:pos x="346" y="730"/>
              </a:cxn>
              <a:cxn ang="0">
                <a:pos x="230" y="672"/>
              </a:cxn>
              <a:cxn ang="0">
                <a:pos x="263" y="606"/>
              </a:cxn>
              <a:cxn ang="0">
                <a:pos x="321" y="549"/>
              </a:cxn>
              <a:cxn ang="0">
                <a:pos x="206" y="475"/>
              </a:cxn>
              <a:cxn ang="0">
                <a:pos x="124" y="458"/>
              </a:cxn>
              <a:cxn ang="0">
                <a:pos x="115" y="384"/>
              </a:cxn>
              <a:cxn ang="0">
                <a:pos x="50" y="351"/>
              </a:cxn>
              <a:cxn ang="0">
                <a:pos x="33" y="294"/>
              </a:cxn>
              <a:cxn ang="0">
                <a:pos x="33" y="195"/>
              </a:cxn>
              <a:cxn ang="0">
                <a:pos x="132" y="121"/>
              </a:cxn>
              <a:cxn ang="0">
                <a:pos x="124" y="146"/>
              </a:cxn>
              <a:cxn ang="0">
                <a:pos x="99" y="138"/>
              </a:cxn>
              <a:cxn ang="0">
                <a:pos x="157" y="72"/>
              </a:cxn>
              <a:cxn ang="0">
                <a:pos x="181" y="56"/>
              </a:cxn>
              <a:cxn ang="0">
                <a:pos x="198" y="39"/>
              </a:cxn>
              <a:cxn ang="0">
                <a:pos x="280" y="15"/>
              </a:cxn>
              <a:cxn ang="0">
                <a:pos x="370" y="39"/>
              </a:cxn>
              <a:cxn ang="0">
                <a:pos x="378" y="64"/>
              </a:cxn>
              <a:cxn ang="0">
                <a:pos x="354" y="72"/>
              </a:cxn>
              <a:cxn ang="0">
                <a:pos x="321" y="80"/>
              </a:cxn>
              <a:cxn ang="0">
                <a:pos x="354" y="97"/>
              </a:cxn>
              <a:cxn ang="0">
                <a:pos x="411" y="121"/>
              </a:cxn>
              <a:cxn ang="0">
                <a:pos x="362" y="179"/>
              </a:cxn>
              <a:cxn ang="0">
                <a:pos x="378" y="212"/>
              </a:cxn>
              <a:cxn ang="0">
                <a:pos x="411" y="220"/>
              </a:cxn>
              <a:cxn ang="0">
                <a:pos x="428" y="236"/>
              </a:cxn>
              <a:cxn ang="0">
                <a:pos x="403" y="286"/>
              </a:cxn>
              <a:cxn ang="0">
                <a:pos x="461" y="335"/>
              </a:cxn>
              <a:cxn ang="0">
                <a:pos x="461" y="368"/>
              </a:cxn>
              <a:cxn ang="0">
                <a:pos x="395" y="409"/>
              </a:cxn>
              <a:cxn ang="0">
                <a:pos x="428" y="491"/>
              </a:cxn>
              <a:cxn ang="0">
                <a:pos x="420" y="532"/>
              </a:cxn>
              <a:cxn ang="0">
                <a:pos x="403" y="549"/>
              </a:cxn>
              <a:cxn ang="0">
                <a:pos x="428" y="598"/>
              </a:cxn>
              <a:cxn ang="0">
                <a:pos x="436" y="697"/>
              </a:cxn>
              <a:cxn ang="0">
                <a:pos x="346" y="730"/>
              </a:cxn>
            </a:cxnLst>
            <a:rect l="0" t="0" r="r" b="b"/>
            <a:pathLst>
              <a:path w="468" h="747">
                <a:moveTo>
                  <a:pt x="346" y="730"/>
                </a:moveTo>
                <a:cubicBezTo>
                  <a:pt x="310" y="705"/>
                  <a:pt x="268" y="696"/>
                  <a:pt x="230" y="672"/>
                </a:cubicBezTo>
                <a:cubicBezTo>
                  <a:pt x="218" y="636"/>
                  <a:pt x="227" y="618"/>
                  <a:pt x="263" y="606"/>
                </a:cubicBezTo>
                <a:cubicBezTo>
                  <a:pt x="283" y="587"/>
                  <a:pt x="321" y="549"/>
                  <a:pt x="321" y="549"/>
                </a:cubicBezTo>
                <a:cubicBezTo>
                  <a:pt x="284" y="524"/>
                  <a:pt x="249" y="489"/>
                  <a:pt x="206" y="475"/>
                </a:cubicBezTo>
                <a:cubicBezTo>
                  <a:pt x="171" y="486"/>
                  <a:pt x="154" y="479"/>
                  <a:pt x="124" y="458"/>
                </a:cubicBezTo>
                <a:cubicBezTo>
                  <a:pt x="113" y="428"/>
                  <a:pt x="105" y="415"/>
                  <a:pt x="115" y="384"/>
                </a:cubicBezTo>
                <a:cubicBezTo>
                  <a:pt x="89" y="375"/>
                  <a:pt x="76" y="361"/>
                  <a:pt x="50" y="351"/>
                </a:cubicBezTo>
                <a:cubicBezTo>
                  <a:pt x="88" y="313"/>
                  <a:pt x="73" y="320"/>
                  <a:pt x="33" y="294"/>
                </a:cubicBezTo>
                <a:cubicBezTo>
                  <a:pt x="9" y="257"/>
                  <a:pt x="0" y="231"/>
                  <a:pt x="33" y="195"/>
                </a:cubicBezTo>
                <a:cubicBezTo>
                  <a:pt x="56" y="127"/>
                  <a:pt x="74" y="142"/>
                  <a:pt x="132" y="121"/>
                </a:cubicBezTo>
                <a:cubicBezTo>
                  <a:pt x="129" y="129"/>
                  <a:pt x="132" y="142"/>
                  <a:pt x="124" y="146"/>
                </a:cubicBezTo>
                <a:cubicBezTo>
                  <a:pt x="116" y="150"/>
                  <a:pt x="102" y="146"/>
                  <a:pt x="99" y="138"/>
                </a:cubicBezTo>
                <a:cubicBezTo>
                  <a:pt x="85" y="103"/>
                  <a:pt x="135" y="79"/>
                  <a:pt x="157" y="72"/>
                </a:cubicBezTo>
                <a:cubicBezTo>
                  <a:pt x="165" y="67"/>
                  <a:pt x="172" y="58"/>
                  <a:pt x="181" y="56"/>
                </a:cubicBezTo>
                <a:cubicBezTo>
                  <a:pt x="209" y="51"/>
                  <a:pt x="214" y="88"/>
                  <a:pt x="198" y="39"/>
                </a:cubicBezTo>
                <a:cubicBezTo>
                  <a:pt x="224" y="0"/>
                  <a:pt x="235" y="5"/>
                  <a:pt x="280" y="15"/>
                </a:cubicBezTo>
                <a:cubicBezTo>
                  <a:pt x="233" y="60"/>
                  <a:pt x="275" y="12"/>
                  <a:pt x="370" y="39"/>
                </a:cubicBezTo>
                <a:cubicBezTo>
                  <a:pt x="378" y="41"/>
                  <a:pt x="375" y="56"/>
                  <a:pt x="378" y="64"/>
                </a:cubicBezTo>
                <a:cubicBezTo>
                  <a:pt x="370" y="67"/>
                  <a:pt x="362" y="70"/>
                  <a:pt x="354" y="72"/>
                </a:cubicBezTo>
                <a:cubicBezTo>
                  <a:pt x="343" y="75"/>
                  <a:pt x="321" y="69"/>
                  <a:pt x="321" y="80"/>
                </a:cubicBezTo>
                <a:cubicBezTo>
                  <a:pt x="321" y="92"/>
                  <a:pt x="343" y="91"/>
                  <a:pt x="354" y="97"/>
                </a:cubicBezTo>
                <a:cubicBezTo>
                  <a:pt x="396" y="121"/>
                  <a:pt x="358" y="108"/>
                  <a:pt x="411" y="121"/>
                </a:cubicBezTo>
                <a:cubicBezTo>
                  <a:pt x="382" y="152"/>
                  <a:pt x="406" y="165"/>
                  <a:pt x="362" y="179"/>
                </a:cubicBezTo>
                <a:cubicBezTo>
                  <a:pt x="367" y="190"/>
                  <a:pt x="369" y="204"/>
                  <a:pt x="378" y="212"/>
                </a:cubicBezTo>
                <a:cubicBezTo>
                  <a:pt x="387" y="219"/>
                  <a:pt x="401" y="215"/>
                  <a:pt x="411" y="220"/>
                </a:cubicBezTo>
                <a:cubicBezTo>
                  <a:pt x="418" y="223"/>
                  <a:pt x="422" y="231"/>
                  <a:pt x="428" y="236"/>
                </a:cubicBezTo>
                <a:cubicBezTo>
                  <a:pt x="422" y="244"/>
                  <a:pt x="400" y="272"/>
                  <a:pt x="403" y="286"/>
                </a:cubicBezTo>
                <a:cubicBezTo>
                  <a:pt x="405" y="296"/>
                  <a:pt x="453" y="330"/>
                  <a:pt x="461" y="335"/>
                </a:cubicBezTo>
                <a:cubicBezTo>
                  <a:pt x="423" y="371"/>
                  <a:pt x="454" y="331"/>
                  <a:pt x="461" y="368"/>
                </a:cubicBezTo>
                <a:cubicBezTo>
                  <a:pt x="468" y="403"/>
                  <a:pt x="414" y="404"/>
                  <a:pt x="395" y="409"/>
                </a:cubicBezTo>
                <a:cubicBezTo>
                  <a:pt x="403" y="442"/>
                  <a:pt x="408" y="463"/>
                  <a:pt x="428" y="491"/>
                </a:cubicBezTo>
                <a:cubicBezTo>
                  <a:pt x="425" y="505"/>
                  <a:pt x="426" y="519"/>
                  <a:pt x="420" y="532"/>
                </a:cubicBezTo>
                <a:cubicBezTo>
                  <a:pt x="417" y="539"/>
                  <a:pt x="405" y="541"/>
                  <a:pt x="403" y="549"/>
                </a:cubicBezTo>
                <a:cubicBezTo>
                  <a:pt x="400" y="562"/>
                  <a:pt x="423" y="591"/>
                  <a:pt x="428" y="598"/>
                </a:cubicBezTo>
                <a:cubicBezTo>
                  <a:pt x="396" y="628"/>
                  <a:pt x="408" y="667"/>
                  <a:pt x="436" y="697"/>
                </a:cubicBezTo>
                <a:cubicBezTo>
                  <a:pt x="419" y="747"/>
                  <a:pt x="436" y="720"/>
                  <a:pt x="346" y="730"/>
                </a:cubicBezTo>
                <a:close/>
              </a:path>
            </a:pathLst>
          </a:custGeom>
          <a:solidFill>
            <a:srgbClr val="DDDDDD"/>
          </a:solidFill>
          <a:ln w="9525">
            <a:solidFill>
              <a:schemeClr val="tx1"/>
            </a:solidFill>
            <a:round/>
            <a:headEnd/>
            <a:tailEnd/>
          </a:ln>
          <a:effectLst/>
        </p:spPr>
        <p:txBody>
          <a:bodyPr wrap="none" anchor="ctr"/>
          <a:lstStyle/>
          <a:p>
            <a:endParaRPr lang="en-US"/>
          </a:p>
        </p:txBody>
      </p:sp>
      <p:sp>
        <p:nvSpPr>
          <p:cNvPr id="39985" name="AutoShape 49"/>
          <p:cNvSpPr>
            <a:spLocks noChangeArrowheads="1"/>
          </p:cNvSpPr>
          <p:nvPr/>
        </p:nvSpPr>
        <p:spPr bwMode="auto">
          <a:xfrm>
            <a:off x="4343400" y="5486400"/>
            <a:ext cx="246063"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9986" name="Rectangle 50"/>
          <p:cNvSpPr>
            <a:spLocks noChangeArrowheads="1"/>
          </p:cNvSpPr>
          <p:nvPr/>
        </p:nvSpPr>
        <p:spPr bwMode="auto">
          <a:xfrm>
            <a:off x="4713288" y="54864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9987" name="Oval 51"/>
          <p:cNvSpPr>
            <a:spLocks noChangeArrowheads="1"/>
          </p:cNvSpPr>
          <p:nvPr/>
        </p:nvSpPr>
        <p:spPr bwMode="auto">
          <a:xfrm>
            <a:off x="5145088" y="54864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88" name="Rectangle 52"/>
          <p:cNvSpPr>
            <a:spLocks noChangeArrowheads="1"/>
          </p:cNvSpPr>
          <p:nvPr/>
        </p:nvSpPr>
        <p:spPr bwMode="auto">
          <a:xfrm>
            <a:off x="5551488" y="53340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9989" name="AutoShape 53"/>
          <p:cNvSpPr>
            <a:spLocks noChangeArrowheads="1"/>
          </p:cNvSpPr>
          <p:nvPr/>
        </p:nvSpPr>
        <p:spPr bwMode="auto">
          <a:xfrm>
            <a:off x="4343400" y="5029200"/>
            <a:ext cx="246063"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9990" name="Rectangle 54"/>
          <p:cNvSpPr>
            <a:spLocks noChangeArrowheads="1"/>
          </p:cNvSpPr>
          <p:nvPr/>
        </p:nvSpPr>
        <p:spPr bwMode="auto">
          <a:xfrm>
            <a:off x="4713288" y="50292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9991" name="Oval 55"/>
          <p:cNvSpPr>
            <a:spLocks noChangeArrowheads="1"/>
          </p:cNvSpPr>
          <p:nvPr/>
        </p:nvSpPr>
        <p:spPr bwMode="auto">
          <a:xfrm>
            <a:off x="5145088" y="50292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92" name="Rectangle 56"/>
          <p:cNvSpPr>
            <a:spLocks noChangeArrowheads="1"/>
          </p:cNvSpPr>
          <p:nvPr/>
        </p:nvSpPr>
        <p:spPr bwMode="auto">
          <a:xfrm>
            <a:off x="5551488" y="48768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9993" name="AutoShape 57"/>
          <p:cNvSpPr>
            <a:spLocks noChangeArrowheads="1"/>
          </p:cNvSpPr>
          <p:nvPr/>
        </p:nvSpPr>
        <p:spPr bwMode="auto">
          <a:xfrm>
            <a:off x="4343400" y="4572000"/>
            <a:ext cx="246063" cy="238125"/>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39994" name="Rectangle 58"/>
          <p:cNvSpPr>
            <a:spLocks noChangeArrowheads="1"/>
          </p:cNvSpPr>
          <p:nvPr/>
        </p:nvSpPr>
        <p:spPr bwMode="auto">
          <a:xfrm>
            <a:off x="4713288" y="4572000"/>
            <a:ext cx="247650" cy="23812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9995" name="Oval 59"/>
          <p:cNvSpPr>
            <a:spLocks noChangeArrowheads="1"/>
          </p:cNvSpPr>
          <p:nvPr/>
        </p:nvSpPr>
        <p:spPr bwMode="auto">
          <a:xfrm>
            <a:off x="5145088" y="4572000"/>
            <a:ext cx="247650" cy="23812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96" name="Rectangle 60"/>
          <p:cNvSpPr>
            <a:spLocks noChangeArrowheads="1"/>
          </p:cNvSpPr>
          <p:nvPr/>
        </p:nvSpPr>
        <p:spPr bwMode="auto">
          <a:xfrm>
            <a:off x="5551488" y="4419600"/>
            <a:ext cx="123825"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9997" name="Line 61"/>
          <p:cNvSpPr>
            <a:spLocks noChangeShapeType="1"/>
          </p:cNvSpPr>
          <p:nvPr/>
        </p:nvSpPr>
        <p:spPr bwMode="auto">
          <a:xfrm flipH="1" flipV="1">
            <a:off x="685800" y="2438400"/>
            <a:ext cx="3733800" cy="2057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39998" name="Line 62"/>
          <p:cNvSpPr>
            <a:spLocks noChangeShapeType="1"/>
          </p:cNvSpPr>
          <p:nvPr/>
        </p:nvSpPr>
        <p:spPr bwMode="auto">
          <a:xfrm flipH="1" flipV="1">
            <a:off x="1066800" y="2362200"/>
            <a:ext cx="365760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39999" name="Line 63"/>
          <p:cNvSpPr>
            <a:spLocks noChangeShapeType="1"/>
          </p:cNvSpPr>
          <p:nvPr/>
        </p:nvSpPr>
        <p:spPr bwMode="auto">
          <a:xfrm flipH="1" flipV="1">
            <a:off x="1524000" y="2362200"/>
            <a:ext cx="365760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0" name="Line 64"/>
          <p:cNvSpPr>
            <a:spLocks noChangeShapeType="1"/>
          </p:cNvSpPr>
          <p:nvPr/>
        </p:nvSpPr>
        <p:spPr bwMode="auto">
          <a:xfrm flipH="1" flipV="1">
            <a:off x="1981200" y="2362200"/>
            <a:ext cx="243840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1" name="Line 65"/>
          <p:cNvSpPr>
            <a:spLocks noChangeShapeType="1"/>
          </p:cNvSpPr>
          <p:nvPr/>
        </p:nvSpPr>
        <p:spPr bwMode="auto">
          <a:xfrm flipH="1" flipV="1">
            <a:off x="2362200" y="2362200"/>
            <a:ext cx="236220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2" name="Line 66"/>
          <p:cNvSpPr>
            <a:spLocks noChangeShapeType="1"/>
          </p:cNvSpPr>
          <p:nvPr/>
        </p:nvSpPr>
        <p:spPr bwMode="auto">
          <a:xfrm flipH="1" flipV="1">
            <a:off x="2819400" y="2438400"/>
            <a:ext cx="2362200" cy="2057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3" name="Line 67"/>
          <p:cNvSpPr>
            <a:spLocks noChangeShapeType="1"/>
          </p:cNvSpPr>
          <p:nvPr/>
        </p:nvSpPr>
        <p:spPr bwMode="auto">
          <a:xfrm flipH="1" flipV="1">
            <a:off x="3657600" y="2362200"/>
            <a:ext cx="76200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4" name="Line 68"/>
          <p:cNvSpPr>
            <a:spLocks noChangeShapeType="1"/>
          </p:cNvSpPr>
          <p:nvPr/>
        </p:nvSpPr>
        <p:spPr bwMode="auto">
          <a:xfrm flipH="1" flipV="1">
            <a:off x="4191000" y="2362200"/>
            <a:ext cx="99060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5" name="Line 69"/>
          <p:cNvSpPr>
            <a:spLocks noChangeShapeType="1"/>
          </p:cNvSpPr>
          <p:nvPr/>
        </p:nvSpPr>
        <p:spPr bwMode="auto">
          <a:xfrm flipV="1">
            <a:off x="4419600" y="2286000"/>
            <a:ext cx="533400" cy="2209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6" name="Line 70"/>
          <p:cNvSpPr>
            <a:spLocks noChangeShapeType="1"/>
          </p:cNvSpPr>
          <p:nvPr/>
        </p:nvSpPr>
        <p:spPr bwMode="auto">
          <a:xfrm flipV="1">
            <a:off x="4724400" y="2362200"/>
            <a:ext cx="53340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7" name="Line 71"/>
          <p:cNvSpPr>
            <a:spLocks noChangeShapeType="1"/>
          </p:cNvSpPr>
          <p:nvPr/>
        </p:nvSpPr>
        <p:spPr bwMode="auto">
          <a:xfrm flipV="1">
            <a:off x="5181600" y="2362200"/>
            <a:ext cx="53340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8" name="Line 72"/>
          <p:cNvSpPr>
            <a:spLocks noChangeShapeType="1"/>
          </p:cNvSpPr>
          <p:nvPr/>
        </p:nvSpPr>
        <p:spPr bwMode="auto">
          <a:xfrm flipV="1">
            <a:off x="5638800" y="2286000"/>
            <a:ext cx="106680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09" name="Line 73"/>
          <p:cNvSpPr>
            <a:spLocks noChangeShapeType="1"/>
          </p:cNvSpPr>
          <p:nvPr/>
        </p:nvSpPr>
        <p:spPr bwMode="auto">
          <a:xfrm flipV="1">
            <a:off x="4419600" y="2286000"/>
            <a:ext cx="3505200" cy="2209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010" name="Line 74"/>
          <p:cNvSpPr>
            <a:spLocks noChangeShapeType="1"/>
          </p:cNvSpPr>
          <p:nvPr/>
        </p:nvSpPr>
        <p:spPr bwMode="auto">
          <a:xfrm flipV="1">
            <a:off x="4724400" y="2286000"/>
            <a:ext cx="3733800" cy="2209800"/>
          </a:xfrm>
          <a:prstGeom prst="line">
            <a:avLst/>
          </a:prstGeom>
          <a:noFill/>
          <a:ln w="9525">
            <a:solidFill>
              <a:schemeClr val="tx1"/>
            </a:solidFill>
            <a:round/>
            <a:headEnd/>
            <a:tailEnd type="triangle" w="med" len="med"/>
          </a:ln>
          <a:effectLst/>
        </p:spPr>
        <p:txBody>
          <a:bodyPr wrap="none" anchor="ctr"/>
          <a:lstStyle/>
          <a:p>
            <a:endParaRPr lang="en-US"/>
          </a:p>
        </p:txBody>
      </p:sp>
      <p:grpSp>
        <p:nvGrpSpPr>
          <p:cNvPr id="40011" name="Group 75"/>
          <p:cNvGrpSpPr>
            <a:grpSpLocks/>
          </p:cNvGrpSpPr>
          <p:nvPr/>
        </p:nvGrpSpPr>
        <p:grpSpPr bwMode="auto">
          <a:xfrm>
            <a:off x="6248400" y="5105400"/>
            <a:ext cx="1600200" cy="1066800"/>
            <a:chOff x="3696" y="2928"/>
            <a:chExt cx="1248" cy="960"/>
          </a:xfrm>
        </p:grpSpPr>
        <p:grpSp>
          <p:nvGrpSpPr>
            <p:cNvPr id="40012" name="Group 76"/>
            <p:cNvGrpSpPr>
              <a:grpSpLocks/>
            </p:cNvGrpSpPr>
            <p:nvPr/>
          </p:nvGrpSpPr>
          <p:grpSpPr bwMode="auto">
            <a:xfrm>
              <a:off x="3696" y="2928"/>
              <a:ext cx="1248" cy="960"/>
              <a:chOff x="3984" y="3216"/>
              <a:chExt cx="816" cy="480"/>
            </a:xfrm>
          </p:grpSpPr>
          <p:sp>
            <p:nvSpPr>
              <p:cNvPr id="40013" name="Rectangle 77"/>
              <p:cNvSpPr>
                <a:spLocks noChangeArrowheads="1"/>
              </p:cNvSpPr>
              <p:nvPr/>
            </p:nvSpPr>
            <p:spPr bwMode="auto">
              <a:xfrm>
                <a:off x="4560" y="3408"/>
                <a:ext cx="240" cy="192"/>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40014" name="Rectangle 78"/>
              <p:cNvSpPr>
                <a:spLocks noChangeArrowheads="1"/>
              </p:cNvSpPr>
              <p:nvPr/>
            </p:nvSpPr>
            <p:spPr bwMode="auto">
              <a:xfrm>
                <a:off x="4560" y="3264"/>
                <a:ext cx="96" cy="144"/>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40015" name="Rectangle 79"/>
              <p:cNvSpPr>
                <a:spLocks noChangeArrowheads="1"/>
              </p:cNvSpPr>
              <p:nvPr/>
            </p:nvSpPr>
            <p:spPr bwMode="auto">
              <a:xfrm>
                <a:off x="3984" y="3216"/>
                <a:ext cx="576" cy="384"/>
              </a:xfrm>
              <a:prstGeom prst="rect">
                <a:avLst/>
              </a:prstGeom>
              <a:solidFill>
                <a:srgbClr val="FFFFB3"/>
              </a:solidFill>
              <a:ln w="9525">
                <a:solidFill>
                  <a:schemeClr val="tx1"/>
                </a:solidFill>
                <a:miter lim="800000"/>
                <a:headEnd/>
                <a:tailEnd/>
              </a:ln>
              <a:effectLst/>
            </p:spPr>
            <p:txBody>
              <a:bodyPr wrap="none" anchor="ctr"/>
              <a:lstStyle/>
              <a:p>
                <a:pPr algn="ctr"/>
                <a:r>
                  <a:rPr lang="en-US">
                    <a:latin typeface="Arial" charset="0"/>
                  </a:rPr>
                  <a:t>We </a:t>
                </a:r>
                <a:br>
                  <a:rPr lang="en-US">
                    <a:latin typeface="Arial" charset="0"/>
                  </a:rPr>
                </a:br>
                <a:r>
                  <a:rPr lang="en-US">
                    <a:latin typeface="Arial" charset="0"/>
                  </a:rPr>
                  <a:t>Deliver!</a:t>
                </a:r>
              </a:p>
            </p:txBody>
          </p:sp>
          <p:sp>
            <p:nvSpPr>
              <p:cNvPr id="40016" name="Oval 80"/>
              <p:cNvSpPr>
                <a:spLocks noChangeArrowheads="1"/>
              </p:cNvSpPr>
              <p:nvPr/>
            </p:nvSpPr>
            <p:spPr bwMode="auto">
              <a:xfrm>
                <a:off x="4080" y="3552"/>
                <a:ext cx="144" cy="144"/>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0017" name="Oval 81"/>
              <p:cNvSpPr>
                <a:spLocks noChangeArrowheads="1"/>
              </p:cNvSpPr>
              <p:nvPr/>
            </p:nvSpPr>
            <p:spPr bwMode="auto">
              <a:xfrm>
                <a:off x="4608" y="3552"/>
                <a:ext cx="144" cy="144"/>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0018" name="Oval 82"/>
              <p:cNvSpPr>
                <a:spLocks noChangeArrowheads="1"/>
              </p:cNvSpPr>
              <p:nvPr/>
            </p:nvSpPr>
            <p:spPr bwMode="auto">
              <a:xfrm>
                <a:off x="4128" y="360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0019" name="Oval 83"/>
              <p:cNvSpPr>
                <a:spLocks noChangeArrowheads="1"/>
              </p:cNvSpPr>
              <p:nvPr/>
            </p:nvSpPr>
            <p:spPr bwMode="auto">
              <a:xfrm>
                <a:off x="4656" y="3600"/>
                <a:ext cx="48" cy="48"/>
              </a:xfrm>
              <a:prstGeom prst="ellipse">
                <a:avLst/>
              </a:prstGeom>
              <a:solidFill>
                <a:schemeClr val="accent1"/>
              </a:solidFill>
              <a:ln w="9525">
                <a:solidFill>
                  <a:schemeClr val="tx1"/>
                </a:solidFill>
                <a:round/>
                <a:headEnd/>
                <a:tailEnd/>
              </a:ln>
              <a:effectLst/>
            </p:spPr>
            <p:txBody>
              <a:bodyPr wrap="none" anchor="ctr"/>
              <a:lstStyle/>
              <a:p>
                <a:endParaRPr lang="en-US"/>
              </a:p>
            </p:txBody>
          </p:sp>
        </p:grpSp>
        <p:sp>
          <p:nvSpPr>
            <p:cNvPr id="40020" name="Rectangle 84"/>
            <p:cNvSpPr>
              <a:spLocks noChangeArrowheads="1"/>
            </p:cNvSpPr>
            <p:nvPr/>
          </p:nvSpPr>
          <p:spPr bwMode="auto">
            <a:xfrm>
              <a:off x="4608" y="3072"/>
              <a:ext cx="96" cy="192"/>
            </a:xfrm>
            <a:prstGeom prst="rect">
              <a:avLst/>
            </a:prstGeom>
            <a:solidFill>
              <a:schemeClr val="bg1"/>
            </a:solidFill>
            <a:ln w="9525">
              <a:solidFill>
                <a:schemeClr val="tx1"/>
              </a:solidFill>
              <a:miter lim="800000"/>
              <a:headEnd/>
              <a:tailEnd/>
            </a:ln>
            <a:effectLst/>
          </p:spPr>
          <p:txBody>
            <a:bodyPr wrap="none" anchor="ctr"/>
            <a:lstStyle/>
            <a:p>
              <a:endParaRPr lang="en-US"/>
            </a:p>
          </p:txBody>
        </p:sp>
      </p:grpSp>
      <p:sp>
        <p:nvSpPr>
          <p:cNvPr id="40021" name="Rectangle 85"/>
          <p:cNvSpPr>
            <a:spLocks noChangeArrowheads="1"/>
          </p:cNvSpPr>
          <p:nvPr/>
        </p:nvSpPr>
        <p:spPr bwMode="auto">
          <a:xfrm>
            <a:off x="7543800" y="4343400"/>
            <a:ext cx="1390650" cy="777875"/>
          </a:xfrm>
          <a:prstGeom prst="rect">
            <a:avLst/>
          </a:prstGeom>
          <a:noFill/>
          <a:ln w="9525">
            <a:noFill/>
            <a:miter lim="800000"/>
            <a:headEnd/>
            <a:tailEnd/>
          </a:ln>
          <a:effectLst/>
        </p:spPr>
        <p:txBody>
          <a:bodyPr wrap="none">
            <a:spAutoFit/>
          </a:bodyPr>
          <a:lstStyle/>
          <a:p>
            <a:r>
              <a:rPr lang="en-US" sz="1800">
                <a:latin typeface="Arial" charset="0"/>
              </a:rPr>
              <a:t>Truckers</a:t>
            </a:r>
          </a:p>
          <a:p>
            <a:endParaRPr lang="en-US" sz="900">
              <a:latin typeface="Arial" charset="0"/>
            </a:endParaRPr>
          </a:p>
          <a:p>
            <a:r>
              <a:rPr lang="en-US" sz="1800">
                <a:latin typeface="Arial" charset="0"/>
              </a:rPr>
              <a:t>Two People</a:t>
            </a:r>
          </a:p>
        </p:txBody>
      </p:sp>
      <p:sp>
        <p:nvSpPr>
          <p:cNvPr id="40022" name="Rectangle 86"/>
          <p:cNvSpPr>
            <a:spLocks noChangeArrowheads="1"/>
          </p:cNvSpPr>
          <p:nvPr/>
        </p:nvSpPr>
        <p:spPr bwMode="auto">
          <a:xfrm>
            <a:off x="4343400" y="6216650"/>
            <a:ext cx="1828800" cy="641350"/>
          </a:xfrm>
          <a:prstGeom prst="rect">
            <a:avLst/>
          </a:prstGeom>
          <a:noFill/>
          <a:ln w="9525">
            <a:noFill/>
            <a:miter lim="800000"/>
            <a:headEnd/>
            <a:tailEnd/>
          </a:ln>
          <a:effectLst/>
        </p:spPr>
        <p:txBody>
          <a:bodyPr>
            <a:spAutoFit/>
          </a:bodyPr>
          <a:lstStyle/>
          <a:p>
            <a:r>
              <a:rPr lang="en-US" sz="1800">
                <a:latin typeface="Arial" charset="0"/>
              </a:rPr>
              <a:t>Warehouse</a:t>
            </a:r>
            <a:endParaRPr lang="en-US" sz="900">
              <a:latin typeface="Arial" charset="0"/>
            </a:endParaRPr>
          </a:p>
          <a:p>
            <a:r>
              <a:rPr lang="en-US" sz="1800">
                <a:latin typeface="Arial" charset="0"/>
              </a:rPr>
              <a:t>Two People</a:t>
            </a:r>
          </a:p>
        </p:txBody>
      </p:sp>
      <p:sp>
        <p:nvSpPr>
          <p:cNvPr id="40023" name="Rectangle 87"/>
          <p:cNvSpPr>
            <a:spLocks noChangeArrowheads="1"/>
          </p:cNvSpPr>
          <p:nvPr/>
        </p:nvSpPr>
        <p:spPr bwMode="auto">
          <a:xfrm>
            <a:off x="1143000" y="5334000"/>
            <a:ext cx="1828800" cy="641350"/>
          </a:xfrm>
          <a:prstGeom prst="rect">
            <a:avLst/>
          </a:prstGeom>
          <a:noFill/>
          <a:ln w="9525">
            <a:noFill/>
            <a:miter lim="800000"/>
            <a:headEnd/>
            <a:tailEnd/>
          </a:ln>
          <a:effectLst/>
        </p:spPr>
        <p:txBody>
          <a:bodyPr>
            <a:spAutoFit/>
          </a:bodyPr>
          <a:lstStyle/>
          <a:p>
            <a:r>
              <a:rPr lang="en-US" sz="1800">
                <a:latin typeface="Arial" charset="0"/>
              </a:rPr>
              <a:t>Production</a:t>
            </a:r>
            <a:endParaRPr lang="en-US" sz="900">
              <a:latin typeface="Arial" charset="0"/>
            </a:endParaRPr>
          </a:p>
          <a:p>
            <a:r>
              <a:rPr lang="en-US" sz="1800">
                <a:latin typeface="Arial" charset="0"/>
              </a:rPr>
              <a:t>Two People</a:t>
            </a:r>
          </a:p>
        </p:txBody>
      </p:sp>
      <p:sp>
        <p:nvSpPr>
          <p:cNvPr id="40024" name="Rectangle 88"/>
          <p:cNvSpPr>
            <a:spLocks noChangeArrowheads="1"/>
          </p:cNvSpPr>
          <p:nvPr/>
        </p:nvSpPr>
        <p:spPr bwMode="auto">
          <a:xfrm>
            <a:off x="228600" y="2740025"/>
            <a:ext cx="2286000" cy="2289175"/>
          </a:xfrm>
          <a:prstGeom prst="rect">
            <a:avLst/>
          </a:prstGeom>
          <a:noFill/>
          <a:ln w="9525">
            <a:noFill/>
            <a:miter lim="800000"/>
            <a:headEnd/>
            <a:tailEnd/>
          </a:ln>
          <a:effectLst/>
        </p:spPr>
        <p:txBody>
          <a:bodyPr>
            <a:spAutoFit/>
          </a:bodyPr>
          <a:lstStyle/>
          <a:p>
            <a:r>
              <a:rPr lang="en-US" sz="1800">
                <a:latin typeface="Arial" charset="0"/>
              </a:rPr>
              <a:t>CEO</a:t>
            </a:r>
          </a:p>
          <a:p>
            <a:r>
              <a:rPr lang="en-US" sz="1800">
                <a:latin typeface="Arial" charset="0"/>
              </a:rPr>
              <a:t>One Person</a:t>
            </a:r>
          </a:p>
          <a:p>
            <a:endParaRPr lang="en-US" sz="1800">
              <a:latin typeface="Arial" charset="0"/>
            </a:endParaRPr>
          </a:p>
          <a:p>
            <a:r>
              <a:rPr lang="en-US" sz="1800">
                <a:latin typeface="Arial" charset="0"/>
              </a:rPr>
              <a:t>Factory Finance</a:t>
            </a:r>
          </a:p>
          <a:p>
            <a:r>
              <a:rPr lang="en-US" sz="1800">
                <a:latin typeface="Arial" charset="0"/>
              </a:rPr>
              <a:t>One Person</a:t>
            </a:r>
          </a:p>
          <a:p>
            <a:endParaRPr lang="en-US" sz="1800">
              <a:latin typeface="Arial" charset="0"/>
            </a:endParaRPr>
          </a:p>
          <a:p>
            <a:r>
              <a:rPr lang="en-US" sz="1800">
                <a:latin typeface="Arial" charset="0"/>
              </a:rPr>
              <a:t>Production Planner</a:t>
            </a:r>
            <a:endParaRPr lang="en-US" sz="900">
              <a:latin typeface="Arial" charset="0"/>
            </a:endParaRPr>
          </a:p>
          <a:p>
            <a:r>
              <a:rPr lang="en-US" sz="1800">
                <a:latin typeface="Arial" charset="0"/>
              </a:rPr>
              <a:t>One Person</a:t>
            </a:r>
          </a:p>
        </p:txBody>
      </p:sp>
      <p:grpSp>
        <p:nvGrpSpPr>
          <p:cNvPr id="40030" name="Group 94"/>
          <p:cNvGrpSpPr>
            <a:grpSpLocks/>
          </p:cNvGrpSpPr>
          <p:nvPr/>
        </p:nvGrpSpPr>
        <p:grpSpPr bwMode="auto">
          <a:xfrm>
            <a:off x="7162800" y="4495800"/>
            <a:ext cx="152400" cy="457200"/>
            <a:chOff x="4656" y="1968"/>
            <a:chExt cx="192" cy="480"/>
          </a:xfrm>
        </p:grpSpPr>
        <p:sp>
          <p:nvSpPr>
            <p:cNvPr id="40025" name="Oval 89"/>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26" name="Line 90"/>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27" name="Line 91"/>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28" name="Line 92"/>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29" name="Line 93"/>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31" name="Group 95"/>
          <p:cNvGrpSpPr>
            <a:grpSpLocks/>
          </p:cNvGrpSpPr>
          <p:nvPr/>
        </p:nvGrpSpPr>
        <p:grpSpPr bwMode="auto">
          <a:xfrm>
            <a:off x="7391400" y="4495800"/>
            <a:ext cx="152400" cy="457200"/>
            <a:chOff x="4656" y="1968"/>
            <a:chExt cx="192" cy="480"/>
          </a:xfrm>
        </p:grpSpPr>
        <p:sp>
          <p:nvSpPr>
            <p:cNvPr id="40032" name="Oval 96"/>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33" name="Line 97"/>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34" name="Line 98"/>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35" name="Line 99"/>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36" name="Line 100"/>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37" name="Group 101"/>
          <p:cNvGrpSpPr>
            <a:grpSpLocks/>
          </p:cNvGrpSpPr>
          <p:nvPr/>
        </p:nvGrpSpPr>
        <p:grpSpPr bwMode="auto">
          <a:xfrm>
            <a:off x="8305800" y="990600"/>
            <a:ext cx="152400" cy="457200"/>
            <a:chOff x="4656" y="1968"/>
            <a:chExt cx="192" cy="480"/>
          </a:xfrm>
        </p:grpSpPr>
        <p:sp>
          <p:nvSpPr>
            <p:cNvPr id="40038" name="Oval 102"/>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39" name="Line 103"/>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40" name="Line 104"/>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41" name="Line 105"/>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42" name="Line 106"/>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43" name="Group 107"/>
          <p:cNvGrpSpPr>
            <a:grpSpLocks/>
          </p:cNvGrpSpPr>
          <p:nvPr/>
        </p:nvGrpSpPr>
        <p:grpSpPr bwMode="auto">
          <a:xfrm>
            <a:off x="8534400" y="990600"/>
            <a:ext cx="152400" cy="457200"/>
            <a:chOff x="4656" y="1968"/>
            <a:chExt cx="192" cy="480"/>
          </a:xfrm>
        </p:grpSpPr>
        <p:sp>
          <p:nvSpPr>
            <p:cNvPr id="40044" name="Oval 108"/>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45" name="Line 109"/>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46" name="Line 110"/>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47" name="Line 111"/>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48" name="Line 112"/>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49" name="Group 113"/>
          <p:cNvGrpSpPr>
            <a:grpSpLocks/>
          </p:cNvGrpSpPr>
          <p:nvPr/>
        </p:nvGrpSpPr>
        <p:grpSpPr bwMode="auto">
          <a:xfrm>
            <a:off x="6934200" y="990600"/>
            <a:ext cx="152400" cy="457200"/>
            <a:chOff x="4656" y="1968"/>
            <a:chExt cx="192" cy="480"/>
          </a:xfrm>
        </p:grpSpPr>
        <p:sp>
          <p:nvSpPr>
            <p:cNvPr id="40050" name="Oval 114"/>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51" name="Line 115"/>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52" name="Line 116"/>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53" name="Line 117"/>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54" name="Line 118"/>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55" name="Group 119"/>
          <p:cNvGrpSpPr>
            <a:grpSpLocks/>
          </p:cNvGrpSpPr>
          <p:nvPr/>
        </p:nvGrpSpPr>
        <p:grpSpPr bwMode="auto">
          <a:xfrm>
            <a:off x="7162800" y="990600"/>
            <a:ext cx="152400" cy="457200"/>
            <a:chOff x="4656" y="1968"/>
            <a:chExt cx="192" cy="480"/>
          </a:xfrm>
        </p:grpSpPr>
        <p:sp>
          <p:nvSpPr>
            <p:cNvPr id="40056" name="Oval 120"/>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57" name="Line 121"/>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58" name="Line 122"/>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59" name="Line 123"/>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60" name="Line 124"/>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61" name="Group 125"/>
          <p:cNvGrpSpPr>
            <a:grpSpLocks/>
          </p:cNvGrpSpPr>
          <p:nvPr/>
        </p:nvGrpSpPr>
        <p:grpSpPr bwMode="auto">
          <a:xfrm>
            <a:off x="5486400" y="990600"/>
            <a:ext cx="152400" cy="457200"/>
            <a:chOff x="4656" y="1968"/>
            <a:chExt cx="192" cy="480"/>
          </a:xfrm>
        </p:grpSpPr>
        <p:sp>
          <p:nvSpPr>
            <p:cNvPr id="40062" name="Oval 126"/>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63" name="Line 127"/>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64" name="Line 128"/>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65" name="Line 129"/>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66" name="Line 130"/>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67" name="Group 131"/>
          <p:cNvGrpSpPr>
            <a:grpSpLocks/>
          </p:cNvGrpSpPr>
          <p:nvPr/>
        </p:nvGrpSpPr>
        <p:grpSpPr bwMode="auto">
          <a:xfrm>
            <a:off x="5715000" y="990600"/>
            <a:ext cx="152400" cy="457200"/>
            <a:chOff x="4656" y="1968"/>
            <a:chExt cx="192" cy="480"/>
          </a:xfrm>
        </p:grpSpPr>
        <p:sp>
          <p:nvSpPr>
            <p:cNvPr id="40068" name="Oval 132"/>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69" name="Line 133"/>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70" name="Line 134"/>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71" name="Line 135"/>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72" name="Line 136"/>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73" name="Group 137"/>
          <p:cNvGrpSpPr>
            <a:grpSpLocks/>
          </p:cNvGrpSpPr>
          <p:nvPr/>
        </p:nvGrpSpPr>
        <p:grpSpPr bwMode="auto">
          <a:xfrm>
            <a:off x="3962400" y="990600"/>
            <a:ext cx="152400" cy="457200"/>
            <a:chOff x="4656" y="1968"/>
            <a:chExt cx="192" cy="480"/>
          </a:xfrm>
        </p:grpSpPr>
        <p:sp>
          <p:nvSpPr>
            <p:cNvPr id="40074" name="Oval 138"/>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75" name="Line 139"/>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76" name="Line 140"/>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77" name="Line 141"/>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78" name="Line 142"/>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79" name="Group 143"/>
          <p:cNvGrpSpPr>
            <a:grpSpLocks/>
          </p:cNvGrpSpPr>
          <p:nvPr/>
        </p:nvGrpSpPr>
        <p:grpSpPr bwMode="auto">
          <a:xfrm>
            <a:off x="4191000" y="990600"/>
            <a:ext cx="152400" cy="457200"/>
            <a:chOff x="4656" y="1968"/>
            <a:chExt cx="192" cy="480"/>
          </a:xfrm>
        </p:grpSpPr>
        <p:sp>
          <p:nvSpPr>
            <p:cNvPr id="40080" name="Oval 144"/>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81" name="Line 145"/>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82" name="Line 146"/>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83" name="Line 147"/>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84" name="Line 148"/>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85" name="Group 149"/>
          <p:cNvGrpSpPr>
            <a:grpSpLocks/>
          </p:cNvGrpSpPr>
          <p:nvPr/>
        </p:nvGrpSpPr>
        <p:grpSpPr bwMode="auto">
          <a:xfrm>
            <a:off x="2514600" y="990600"/>
            <a:ext cx="152400" cy="457200"/>
            <a:chOff x="4656" y="1968"/>
            <a:chExt cx="192" cy="480"/>
          </a:xfrm>
        </p:grpSpPr>
        <p:sp>
          <p:nvSpPr>
            <p:cNvPr id="40086" name="Oval 150"/>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87" name="Line 151"/>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88" name="Line 152"/>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89" name="Line 153"/>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90" name="Line 154"/>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91" name="Group 155"/>
          <p:cNvGrpSpPr>
            <a:grpSpLocks/>
          </p:cNvGrpSpPr>
          <p:nvPr/>
        </p:nvGrpSpPr>
        <p:grpSpPr bwMode="auto">
          <a:xfrm>
            <a:off x="2743200" y="990600"/>
            <a:ext cx="152400" cy="457200"/>
            <a:chOff x="4656" y="1968"/>
            <a:chExt cx="192" cy="480"/>
          </a:xfrm>
        </p:grpSpPr>
        <p:sp>
          <p:nvSpPr>
            <p:cNvPr id="40092" name="Oval 156"/>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93" name="Line 157"/>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094" name="Line 158"/>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095" name="Line 159"/>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096" name="Line 160"/>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097" name="Group 161"/>
          <p:cNvGrpSpPr>
            <a:grpSpLocks/>
          </p:cNvGrpSpPr>
          <p:nvPr/>
        </p:nvGrpSpPr>
        <p:grpSpPr bwMode="auto">
          <a:xfrm>
            <a:off x="1066800" y="990600"/>
            <a:ext cx="152400" cy="457200"/>
            <a:chOff x="4656" y="1968"/>
            <a:chExt cx="192" cy="480"/>
          </a:xfrm>
        </p:grpSpPr>
        <p:sp>
          <p:nvSpPr>
            <p:cNvPr id="40098" name="Oval 162"/>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099" name="Line 163"/>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100" name="Line 164"/>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101" name="Line 165"/>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102" name="Line 166"/>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103" name="Group 167"/>
          <p:cNvGrpSpPr>
            <a:grpSpLocks/>
          </p:cNvGrpSpPr>
          <p:nvPr/>
        </p:nvGrpSpPr>
        <p:grpSpPr bwMode="auto">
          <a:xfrm>
            <a:off x="1295400" y="990600"/>
            <a:ext cx="152400" cy="457200"/>
            <a:chOff x="4656" y="1968"/>
            <a:chExt cx="192" cy="480"/>
          </a:xfrm>
        </p:grpSpPr>
        <p:sp>
          <p:nvSpPr>
            <p:cNvPr id="40104" name="Oval 168"/>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105" name="Line 169"/>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106" name="Line 170"/>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107" name="Line 171"/>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108" name="Line 172"/>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109" name="Group 173"/>
          <p:cNvGrpSpPr>
            <a:grpSpLocks/>
          </p:cNvGrpSpPr>
          <p:nvPr/>
        </p:nvGrpSpPr>
        <p:grpSpPr bwMode="auto">
          <a:xfrm>
            <a:off x="5715000" y="6324600"/>
            <a:ext cx="152400" cy="457200"/>
            <a:chOff x="4656" y="1968"/>
            <a:chExt cx="192" cy="480"/>
          </a:xfrm>
        </p:grpSpPr>
        <p:sp>
          <p:nvSpPr>
            <p:cNvPr id="40110" name="Oval 174"/>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111" name="Line 175"/>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112" name="Line 176"/>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113" name="Line 177"/>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114" name="Line 178"/>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115" name="Group 179"/>
          <p:cNvGrpSpPr>
            <a:grpSpLocks/>
          </p:cNvGrpSpPr>
          <p:nvPr/>
        </p:nvGrpSpPr>
        <p:grpSpPr bwMode="auto">
          <a:xfrm>
            <a:off x="5943600" y="6324600"/>
            <a:ext cx="152400" cy="457200"/>
            <a:chOff x="4656" y="1968"/>
            <a:chExt cx="192" cy="480"/>
          </a:xfrm>
        </p:grpSpPr>
        <p:sp>
          <p:nvSpPr>
            <p:cNvPr id="40116" name="Oval 180"/>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117" name="Line 181"/>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118" name="Line 182"/>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119" name="Line 183"/>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120" name="Line 184"/>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121" name="Group 185"/>
          <p:cNvGrpSpPr>
            <a:grpSpLocks/>
          </p:cNvGrpSpPr>
          <p:nvPr/>
        </p:nvGrpSpPr>
        <p:grpSpPr bwMode="auto">
          <a:xfrm>
            <a:off x="762000" y="5486400"/>
            <a:ext cx="152400" cy="457200"/>
            <a:chOff x="4656" y="1968"/>
            <a:chExt cx="192" cy="480"/>
          </a:xfrm>
        </p:grpSpPr>
        <p:sp>
          <p:nvSpPr>
            <p:cNvPr id="40122" name="Oval 186"/>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123" name="Line 187"/>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124" name="Line 188"/>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125" name="Line 189"/>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126" name="Line 190"/>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127" name="Group 191"/>
          <p:cNvGrpSpPr>
            <a:grpSpLocks/>
          </p:cNvGrpSpPr>
          <p:nvPr/>
        </p:nvGrpSpPr>
        <p:grpSpPr bwMode="auto">
          <a:xfrm>
            <a:off x="990600" y="5486400"/>
            <a:ext cx="152400" cy="457200"/>
            <a:chOff x="4656" y="1968"/>
            <a:chExt cx="192" cy="480"/>
          </a:xfrm>
        </p:grpSpPr>
        <p:sp>
          <p:nvSpPr>
            <p:cNvPr id="40128" name="Oval 192"/>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129" name="Line 193"/>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130" name="Line 194"/>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131" name="Line 195"/>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132" name="Line 196"/>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133" name="Group 197"/>
          <p:cNvGrpSpPr>
            <a:grpSpLocks/>
          </p:cNvGrpSpPr>
          <p:nvPr/>
        </p:nvGrpSpPr>
        <p:grpSpPr bwMode="auto">
          <a:xfrm>
            <a:off x="76200" y="3657600"/>
            <a:ext cx="152400" cy="457200"/>
            <a:chOff x="4656" y="1968"/>
            <a:chExt cx="192" cy="480"/>
          </a:xfrm>
        </p:grpSpPr>
        <p:sp>
          <p:nvSpPr>
            <p:cNvPr id="40134" name="Oval 198"/>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135" name="Line 199"/>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136" name="Line 200"/>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137" name="Line 201"/>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138" name="Line 202"/>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grpSp>
        <p:nvGrpSpPr>
          <p:cNvPr id="40139" name="Group 203"/>
          <p:cNvGrpSpPr>
            <a:grpSpLocks/>
          </p:cNvGrpSpPr>
          <p:nvPr/>
        </p:nvGrpSpPr>
        <p:grpSpPr bwMode="auto">
          <a:xfrm>
            <a:off x="76200" y="4419600"/>
            <a:ext cx="152400" cy="457200"/>
            <a:chOff x="4656" y="1968"/>
            <a:chExt cx="192" cy="480"/>
          </a:xfrm>
        </p:grpSpPr>
        <p:sp>
          <p:nvSpPr>
            <p:cNvPr id="40140" name="Oval 204"/>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141" name="Line 205"/>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142" name="Line 206"/>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143" name="Line 207"/>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144" name="Line 208"/>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sp>
        <p:nvSpPr>
          <p:cNvPr id="40146" name="Text Box 210"/>
          <p:cNvSpPr txBox="1">
            <a:spLocks noChangeArrowheads="1"/>
          </p:cNvSpPr>
          <p:nvPr/>
        </p:nvSpPr>
        <p:spPr bwMode="auto">
          <a:xfrm>
            <a:off x="2209800" y="6578600"/>
            <a:ext cx="2438400" cy="274638"/>
          </a:xfrm>
          <a:prstGeom prst="rect">
            <a:avLst/>
          </a:prstGeom>
          <a:noFill/>
          <a:ln w="9525">
            <a:noFill/>
            <a:miter lim="800000"/>
            <a:headEnd/>
            <a:tailEnd/>
          </a:ln>
          <a:effectLst/>
        </p:spPr>
        <p:txBody>
          <a:bodyPr>
            <a:spAutoFit/>
          </a:bodyPr>
          <a:lstStyle/>
          <a:p>
            <a:pPr>
              <a:spcBef>
                <a:spcPct val="50000"/>
              </a:spcBef>
            </a:pPr>
            <a:r>
              <a:rPr lang="en-US" sz="1200"/>
              <a:t>Print 1 sheet for Factory</a:t>
            </a:r>
          </a:p>
        </p:txBody>
      </p:sp>
      <p:grpSp>
        <p:nvGrpSpPr>
          <p:cNvPr id="40147" name="Group 211"/>
          <p:cNvGrpSpPr>
            <a:grpSpLocks/>
          </p:cNvGrpSpPr>
          <p:nvPr/>
        </p:nvGrpSpPr>
        <p:grpSpPr bwMode="auto">
          <a:xfrm>
            <a:off x="76200" y="2819400"/>
            <a:ext cx="152400" cy="457200"/>
            <a:chOff x="4656" y="1968"/>
            <a:chExt cx="192" cy="480"/>
          </a:xfrm>
        </p:grpSpPr>
        <p:sp>
          <p:nvSpPr>
            <p:cNvPr id="40148" name="Oval 212"/>
            <p:cNvSpPr>
              <a:spLocks noChangeArrowheads="1"/>
            </p:cNvSpPr>
            <p:nvPr/>
          </p:nvSpPr>
          <p:spPr bwMode="auto">
            <a:xfrm>
              <a:off x="4680" y="1968"/>
              <a:ext cx="144" cy="96"/>
            </a:xfrm>
            <a:prstGeom prst="ellipse">
              <a:avLst/>
            </a:prstGeom>
            <a:solidFill>
              <a:schemeClr val="accent1"/>
            </a:solidFill>
            <a:ln w="38100">
              <a:solidFill>
                <a:schemeClr val="tx1"/>
              </a:solidFill>
              <a:round/>
              <a:headEnd/>
              <a:tailEnd/>
            </a:ln>
            <a:effectLst/>
          </p:spPr>
          <p:txBody>
            <a:bodyPr wrap="none" anchor="ctr"/>
            <a:lstStyle/>
            <a:p>
              <a:endParaRPr lang="en-US"/>
            </a:p>
          </p:txBody>
        </p:sp>
        <p:sp>
          <p:nvSpPr>
            <p:cNvPr id="40149" name="Line 213"/>
            <p:cNvSpPr>
              <a:spLocks noChangeShapeType="1"/>
            </p:cNvSpPr>
            <p:nvPr/>
          </p:nvSpPr>
          <p:spPr bwMode="auto">
            <a:xfrm>
              <a:off x="4752" y="2064"/>
              <a:ext cx="0" cy="240"/>
            </a:xfrm>
            <a:prstGeom prst="line">
              <a:avLst/>
            </a:prstGeom>
            <a:noFill/>
            <a:ln w="38100">
              <a:solidFill>
                <a:schemeClr val="tx1"/>
              </a:solidFill>
              <a:round/>
              <a:headEnd/>
              <a:tailEnd/>
            </a:ln>
            <a:effectLst/>
          </p:spPr>
          <p:txBody>
            <a:bodyPr wrap="none" anchor="ctr"/>
            <a:lstStyle/>
            <a:p>
              <a:endParaRPr lang="en-US"/>
            </a:p>
          </p:txBody>
        </p:sp>
        <p:sp>
          <p:nvSpPr>
            <p:cNvPr id="40150" name="Line 214"/>
            <p:cNvSpPr>
              <a:spLocks noChangeShapeType="1"/>
            </p:cNvSpPr>
            <p:nvPr/>
          </p:nvSpPr>
          <p:spPr bwMode="auto">
            <a:xfrm>
              <a:off x="4656" y="2160"/>
              <a:ext cx="192" cy="0"/>
            </a:xfrm>
            <a:prstGeom prst="line">
              <a:avLst/>
            </a:prstGeom>
            <a:noFill/>
            <a:ln w="38100">
              <a:solidFill>
                <a:schemeClr val="tx1"/>
              </a:solidFill>
              <a:round/>
              <a:headEnd/>
              <a:tailEnd/>
            </a:ln>
            <a:effectLst/>
          </p:spPr>
          <p:txBody>
            <a:bodyPr wrap="none" anchor="ctr"/>
            <a:lstStyle/>
            <a:p>
              <a:endParaRPr lang="en-US"/>
            </a:p>
          </p:txBody>
        </p:sp>
        <p:sp>
          <p:nvSpPr>
            <p:cNvPr id="40151" name="Line 215"/>
            <p:cNvSpPr>
              <a:spLocks noChangeShapeType="1"/>
            </p:cNvSpPr>
            <p:nvPr/>
          </p:nvSpPr>
          <p:spPr bwMode="auto">
            <a:xfrm flipH="1">
              <a:off x="4656" y="2304"/>
              <a:ext cx="96" cy="144"/>
            </a:xfrm>
            <a:prstGeom prst="line">
              <a:avLst/>
            </a:prstGeom>
            <a:noFill/>
            <a:ln w="38100">
              <a:solidFill>
                <a:schemeClr val="tx1"/>
              </a:solidFill>
              <a:round/>
              <a:headEnd/>
              <a:tailEnd/>
            </a:ln>
            <a:effectLst/>
          </p:spPr>
          <p:txBody>
            <a:bodyPr wrap="none" anchor="ctr"/>
            <a:lstStyle/>
            <a:p>
              <a:endParaRPr lang="en-US"/>
            </a:p>
          </p:txBody>
        </p:sp>
        <p:sp>
          <p:nvSpPr>
            <p:cNvPr id="40152" name="Line 216"/>
            <p:cNvSpPr>
              <a:spLocks noChangeShapeType="1"/>
            </p:cNvSpPr>
            <p:nvPr/>
          </p:nvSpPr>
          <p:spPr bwMode="auto">
            <a:xfrm>
              <a:off x="4752" y="2304"/>
              <a:ext cx="96" cy="144"/>
            </a:xfrm>
            <a:prstGeom prst="line">
              <a:avLst/>
            </a:prstGeom>
            <a:noFill/>
            <a:ln w="38100">
              <a:solidFill>
                <a:schemeClr val="tx1"/>
              </a:solidFill>
              <a:round/>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ooter Placeholder 2"/>
          <p:cNvSpPr>
            <a:spLocks noGrp="1"/>
          </p:cNvSpPr>
          <p:nvPr>
            <p:ph type="ftr" sz="quarter" idx="11"/>
          </p:nvPr>
        </p:nvSpPr>
        <p:spPr/>
        <p:txBody>
          <a:bodyPr/>
          <a:lstStyle/>
          <a:p>
            <a:r>
              <a:rPr lang="en-US"/>
              <a:t>Copyright © Goldratt Schools, 2005</a:t>
            </a:r>
          </a:p>
        </p:txBody>
      </p:sp>
      <p:sp>
        <p:nvSpPr>
          <p:cNvPr id="66" name="Slide Number Placeholder 3"/>
          <p:cNvSpPr>
            <a:spLocks noGrp="1"/>
          </p:cNvSpPr>
          <p:nvPr>
            <p:ph type="sldNum" sz="quarter" idx="12"/>
          </p:nvPr>
        </p:nvSpPr>
        <p:spPr/>
        <p:txBody>
          <a:bodyPr/>
          <a:lstStyle/>
          <a:p>
            <a:fld id="{3C1A3B4E-C366-4AAA-8E61-FF5C4DB4E351}" type="slidenum">
              <a:rPr lang="en-US"/>
              <a:pPr/>
              <a:t>7</a:t>
            </a:fld>
            <a:endParaRPr lang="en-US"/>
          </a:p>
        </p:txBody>
      </p:sp>
      <p:sp>
        <p:nvSpPr>
          <p:cNvPr id="50261" name="AutoShape 85"/>
          <p:cNvSpPr>
            <a:spLocks noChangeArrowheads="1"/>
          </p:cNvSpPr>
          <p:nvPr/>
        </p:nvSpPr>
        <p:spPr bwMode="auto">
          <a:xfrm rot="16200000" flipH="1">
            <a:off x="3657600" y="5257800"/>
            <a:ext cx="762000" cy="609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50262" name="AutoShape 86"/>
          <p:cNvSpPr>
            <a:spLocks noChangeArrowheads="1"/>
          </p:cNvSpPr>
          <p:nvPr/>
        </p:nvSpPr>
        <p:spPr bwMode="auto">
          <a:xfrm rot="16200000" flipH="1">
            <a:off x="4876800" y="5257800"/>
            <a:ext cx="762000" cy="609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50260" name="AutoShape 84"/>
          <p:cNvSpPr>
            <a:spLocks noChangeArrowheads="1"/>
          </p:cNvSpPr>
          <p:nvPr/>
        </p:nvSpPr>
        <p:spPr bwMode="auto">
          <a:xfrm rot="16200000" flipH="1">
            <a:off x="2667000" y="5245100"/>
            <a:ext cx="762000" cy="609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50178"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 Customer Set-Up</a:t>
            </a:r>
          </a:p>
        </p:txBody>
      </p:sp>
      <p:sp>
        <p:nvSpPr>
          <p:cNvPr id="50188" name="AutoShape 12"/>
          <p:cNvSpPr>
            <a:spLocks noChangeArrowheads="1"/>
          </p:cNvSpPr>
          <p:nvPr/>
        </p:nvSpPr>
        <p:spPr bwMode="auto">
          <a:xfrm>
            <a:off x="6705600" y="3505200"/>
            <a:ext cx="2286000" cy="1828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p:spPr>
        <p:txBody>
          <a:bodyPr wrap="none" anchor="ctr"/>
          <a:lstStyle/>
          <a:p>
            <a:endParaRPr lang="en-US"/>
          </a:p>
        </p:txBody>
      </p:sp>
      <p:sp>
        <p:nvSpPr>
          <p:cNvPr id="50189" name="Oval 13"/>
          <p:cNvSpPr>
            <a:spLocks noChangeArrowheads="1"/>
          </p:cNvSpPr>
          <p:nvPr/>
        </p:nvSpPr>
        <p:spPr bwMode="auto">
          <a:xfrm>
            <a:off x="6705600" y="3200400"/>
            <a:ext cx="2286000" cy="533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0190" name="Text Box 14"/>
          <p:cNvSpPr txBox="1">
            <a:spLocks noChangeArrowheads="1"/>
          </p:cNvSpPr>
          <p:nvPr/>
        </p:nvSpPr>
        <p:spPr bwMode="auto">
          <a:xfrm>
            <a:off x="7239000" y="2743200"/>
            <a:ext cx="1295400" cy="946150"/>
          </a:xfrm>
          <a:prstGeom prst="rect">
            <a:avLst/>
          </a:prstGeom>
          <a:noFill/>
          <a:ln w="9525">
            <a:noFill/>
            <a:miter lim="800000"/>
            <a:headEnd/>
            <a:tailEnd/>
          </a:ln>
          <a:effectLst/>
        </p:spPr>
        <p:txBody>
          <a:bodyPr>
            <a:spAutoFit/>
          </a:bodyPr>
          <a:lstStyle/>
          <a:p>
            <a:pPr algn="ctr">
              <a:spcBef>
                <a:spcPct val="50000"/>
              </a:spcBef>
            </a:pPr>
            <a:r>
              <a:rPr lang="en-US" sz="2800" b="1" dirty="0">
                <a:latin typeface="Arial" charset="0"/>
              </a:rPr>
              <a:t>Sold Beans</a:t>
            </a:r>
          </a:p>
        </p:txBody>
      </p:sp>
      <p:sp>
        <p:nvSpPr>
          <p:cNvPr id="50192" name="AutoShape 16"/>
          <p:cNvSpPr>
            <a:spLocks noChangeArrowheads="1"/>
          </p:cNvSpPr>
          <p:nvPr/>
        </p:nvSpPr>
        <p:spPr bwMode="auto">
          <a:xfrm>
            <a:off x="2590800" y="1905000"/>
            <a:ext cx="406400" cy="4699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50193" name="Rectangle 17"/>
          <p:cNvSpPr>
            <a:spLocks noChangeArrowheads="1"/>
          </p:cNvSpPr>
          <p:nvPr/>
        </p:nvSpPr>
        <p:spPr bwMode="auto">
          <a:xfrm>
            <a:off x="3810000" y="1905000"/>
            <a:ext cx="407988" cy="4699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0194" name="Oval 18"/>
          <p:cNvSpPr>
            <a:spLocks noChangeArrowheads="1"/>
          </p:cNvSpPr>
          <p:nvPr/>
        </p:nvSpPr>
        <p:spPr bwMode="auto">
          <a:xfrm>
            <a:off x="4953000" y="1905000"/>
            <a:ext cx="407988" cy="469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95" name="Rectangle 19"/>
          <p:cNvSpPr>
            <a:spLocks noChangeArrowheads="1"/>
          </p:cNvSpPr>
          <p:nvPr/>
        </p:nvSpPr>
        <p:spPr bwMode="auto">
          <a:xfrm>
            <a:off x="5943600" y="1600200"/>
            <a:ext cx="204788" cy="752475"/>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0201" name="Oval 25"/>
          <p:cNvSpPr>
            <a:spLocks noChangeArrowheads="1"/>
          </p:cNvSpPr>
          <p:nvPr/>
        </p:nvSpPr>
        <p:spPr bwMode="auto">
          <a:xfrm>
            <a:off x="2590800" y="40386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50202" name="Oval 26" descr="Large checker board"/>
          <p:cNvSpPr>
            <a:spLocks noChangeArrowheads="1"/>
          </p:cNvSpPr>
          <p:nvPr/>
        </p:nvSpPr>
        <p:spPr bwMode="auto">
          <a:xfrm>
            <a:off x="3657600" y="40386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03" name="Oval 27"/>
          <p:cNvSpPr>
            <a:spLocks noChangeArrowheads="1"/>
          </p:cNvSpPr>
          <p:nvPr/>
        </p:nvSpPr>
        <p:spPr bwMode="auto">
          <a:xfrm>
            <a:off x="4800600" y="40386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
        <p:nvSpPr>
          <p:cNvPr id="50204" name="Oval 28"/>
          <p:cNvSpPr>
            <a:spLocks noChangeArrowheads="1"/>
          </p:cNvSpPr>
          <p:nvPr/>
        </p:nvSpPr>
        <p:spPr bwMode="auto">
          <a:xfrm>
            <a:off x="5791200" y="4038600"/>
            <a:ext cx="533400" cy="3048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0205" name="Oval 29"/>
          <p:cNvSpPr>
            <a:spLocks noChangeArrowheads="1"/>
          </p:cNvSpPr>
          <p:nvPr/>
        </p:nvSpPr>
        <p:spPr bwMode="auto">
          <a:xfrm>
            <a:off x="2819400" y="37338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50206" name="Oval 30" descr="Large checker board"/>
          <p:cNvSpPr>
            <a:spLocks noChangeArrowheads="1"/>
          </p:cNvSpPr>
          <p:nvPr/>
        </p:nvSpPr>
        <p:spPr bwMode="auto">
          <a:xfrm>
            <a:off x="3886200" y="37338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07" name="Oval 31"/>
          <p:cNvSpPr>
            <a:spLocks noChangeArrowheads="1"/>
          </p:cNvSpPr>
          <p:nvPr/>
        </p:nvSpPr>
        <p:spPr bwMode="auto">
          <a:xfrm>
            <a:off x="5029200" y="37338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
        <p:nvSpPr>
          <p:cNvPr id="50208" name="Oval 32"/>
          <p:cNvSpPr>
            <a:spLocks noChangeArrowheads="1"/>
          </p:cNvSpPr>
          <p:nvPr/>
        </p:nvSpPr>
        <p:spPr bwMode="auto">
          <a:xfrm>
            <a:off x="2362200" y="42672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50209" name="Oval 33" descr="Large checker board"/>
          <p:cNvSpPr>
            <a:spLocks noChangeArrowheads="1"/>
          </p:cNvSpPr>
          <p:nvPr/>
        </p:nvSpPr>
        <p:spPr bwMode="auto">
          <a:xfrm>
            <a:off x="3429000" y="42672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10" name="Oval 34"/>
          <p:cNvSpPr>
            <a:spLocks noChangeArrowheads="1"/>
          </p:cNvSpPr>
          <p:nvPr/>
        </p:nvSpPr>
        <p:spPr bwMode="auto">
          <a:xfrm>
            <a:off x="4572000" y="42672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
        <p:nvSpPr>
          <p:cNvPr id="50211" name="Oval 35"/>
          <p:cNvSpPr>
            <a:spLocks noChangeArrowheads="1"/>
          </p:cNvSpPr>
          <p:nvPr/>
        </p:nvSpPr>
        <p:spPr bwMode="auto">
          <a:xfrm>
            <a:off x="2667000" y="42672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50212" name="Oval 36" descr="Large checker board"/>
          <p:cNvSpPr>
            <a:spLocks noChangeArrowheads="1"/>
          </p:cNvSpPr>
          <p:nvPr/>
        </p:nvSpPr>
        <p:spPr bwMode="auto">
          <a:xfrm>
            <a:off x="3810000" y="41910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13" name="Oval 37"/>
          <p:cNvSpPr>
            <a:spLocks noChangeArrowheads="1"/>
          </p:cNvSpPr>
          <p:nvPr/>
        </p:nvSpPr>
        <p:spPr bwMode="auto">
          <a:xfrm>
            <a:off x="4953000" y="41910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
        <p:nvSpPr>
          <p:cNvPr id="50214" name="Oval 38"/>
          <p:cNvSpPr>
            <a:spLocks noChangeArrowheads="1"/>
          </p:cNvSpPr>
          <p:nvPr/>
        </p:nvSpPr>
        <p:spPr bwMode="auto">
          <a:xfrm>
            <a:off x="2514600" y="38100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50215" name="Oval 39" descr="Large checker board"/>
          <p:cNvSpPr>
            <a:spLocks noChangeArrowheads="1"/>
          </p:cNvSpPr>
          <p:nvPr/>
        </p:nvSpPr>
        <p:spPr bwMode="auto">
          <a:xfrm>
            <a:off x="3581400" y="38100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16" name="Oval 40"/>
          <p:cNvSpPr>
            <a:spLocks noChangeArrowheads="1"/>
          </p:cNvSpPr>
          <p:nvPr/>
        </p:nvSpPr>
        <p:spPr bwMode="auto">
          <a:xfrm>
            <a:off x="4724400" y="38100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
        <p:nvSpPr>
          <p:cNvPr id="50217" name="Oval 41"/>
          <p:cNvSpPr>
            <a:spLocks noChangeArrowheads="1"/>
          </p:cNvSpPr>
          <p:nvPr/>
        </p:nvSpPr>
        <p:spPr bwMode="auto">
          <a:xfrm>
            <a:off x="2819400" y="34290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50218" name="Oval 42" descr="Large checker board"/>
          <p:cNvSpPr>
            <a:spLocks noChangeArrowheads="1"/>
          </p:cNvSpPr>
          <p:nvPr/>
        </p:nvSpPr>
        <p:spPr bwMode="auto">
          <a:xfrm>
            <a:off x="4038600" y="34290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21" name="Oval 45" descr="Large checker board"/>
          <p:cNvSpPr>
            <a:spLocks noChangeArrowheads="1"/>
          </p:cNvSpPr>
          <p:nvPr/>
        </p:nvSpPr>
        <p:spPr bwMode="auto">
          <a:xfrm>
            <a:off x="3733800" y="35814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25" name="Oval 49"/>
          <p:cNvSpPr>
            <a:spLocks noChangeArrowheads="1"/>
          </p:cNvSpPr>
          <p:nvPr/>
        </p:nvSpPr>
        <p:spPr bwMode="auto">
          <a:xfrm>
            <a:off x="4800600" y="34290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
        <p:nvSpPr>
          <p:cNvPr id="50227" name="Oval 51" descr="Large checker board"/>
          <p:cNvSpPr>
            <a:spLocks noChangeArrowheads="1"/>
          </p:cNvSpPr>
          <p:nvPr/>
        </p:nvSpPr>
        <p:spPr bwMode="auto">
          <a:xfrm>
            <a:off x="3886200" y="32766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29" name="Oval 53"/>
          <p:cNvSpPr>
            <a:spLocks noChangeArrowheads="1"/>
          </p:cNvSpPr>
          <p:nvPr/>
        </p:nvSpPr>
        <p:spPr bwMode="auto">
          <a:xfrm>
            <a:off x="2971800" y="43434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50230" name="Oval 54" descr="Large checker board"/>
          <p:cNvSpPr>
            <a:spLocks noChangeArrowheads="1"/>
          </p:cNvSpPr>
          <p:nvPr/>
        </p:nvSpPr>
        <p:spPr bwMode="auto">
          <a:xfrm>
            <a:off x="4038600" y="43434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31" name="Oval 55"/>
          <p:cNvSpPr>
            <a:spLocks noChangeArrowheads="1"/>
          </p:cNvSpPr>
          <p:nvPr/>
        </p:nvSpPr>
        <p:spPr bwMode="auto">
          <a:xfrm>
            <a:off x="5181600" y="43434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
        <p:nvSpPr>
          <p:cNvPr id="50232" name="Oval 56"/>
          <p:cNvSpPr>
            <a:spLocks noChangeArrowheads="1"/>
          </p:cNvSpPr>
          <p:nvPr/>
        </p:nvSpPr>
        <p:spPr bwMode="auto">
          <a:xfrm>
            <a:off x="2895600" y="39624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50233" name="Oval 57" descr="Large checker board"/>
          <p:cNvSpPr>
            <a:spLocks noChangeArrowheads="1"/>
          </p:cNvSpPr>
          <p:nvPr/>
        </p:nvSpPr>
        <p:spPr bwMode="auto">
          <a:xfrm>
            <a:off x="3962400" y="396240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50234" name="Oval 58"/>
          <p:cNvSpPr>
            <a:spLocks noChangeArrowheads="1"/>
          </p:cNvSpPr>
          <p:nvPr/>
        </p:nvSpPr>
        <p:spPr bwMode="auto">
          <a:xfrm>
            <a:off x="5105400" y="39624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
        <p:nvSpPr>
          <p:cNvPr id="50235" name="Line 59"/>
          <p:cNvSpPr>
            <a:spLocks noChangeShapeType="1"/>
          </p:cNvSpPr>
          <p:nvPr/>
        </p:nvSpPr>
        <p:spPr bwMode="auto">
          <a:xfrm>
            <a:off x="3390900" y="1524000"/>
            <a:ext cx="0" cy="3124200"/>
          </a:xfrm>
          <a:prstGeom prst="line">
            <a:avLst/>
          </a:prstGeom>
          <a:noFill/>
          <a:ln w="9525">
            <a:solidFill>
              <a:schemeClr val="tx1"/>
            </a:solidFill>
            <a:round/>
            <a:headEnd/>
            <a:tailEnd/>
          </a:ln>
          <a:effectLst/>
        </p:spPr>
        <p:txBody>
          <a:bodyPr wrap="none" anchor="ctr"/>
          <a:lstStyle/>
          <a:p>
            <a:endParaRPr lang="en-US"/>
          </a:p>
        </p:txBody>
      </p:sp>
      <p:sp>
        <p:nvSpPr>
          <p:cNvPr id="50236" name="Line 60"/>
          <p:cNvSpPr>
            <a:spLocks noChangeShapeType="1"/>
          </p:cNvSpPr>
          <p:nvPr/>
        </p:nvSpPr>
        <p:spPr bwMode="auto">
          <a:xfrm>
            <a:off x="4572000" y="1524000"/>
            <a:ext cx="0" cy="3124200"/>
          </a:xfrm>
          <a:prstGeom prst="line">
            <a:avLst/>
          </a:prstGeom>
          <a:noFill/>
          <a:ln w="9525">
            <a:solidFill>
              <a:schemeClr val="tx1"/>
            </a:solidFill>
            <a:round/>
            <a:headEnd/>
            <a:tailEnd/>
          </a:ln>
          <a:effectLst/>
        </p:spPr>
        <p:txBody>
          <a:bodyPr wrap="none" anchor="ctr"/>
          <a:lstStyle/>
          <a:p>
            <a:endParaRPr lang="en-US"/>
          </a:p>
        </p:txBody>
      </p:sp>
      <p:sp>
        <p:nvSpPr>
          <p:cNvPr id="50237" name="Line 61"/>
          <p:cNvSpPr>
            <a:spLocks noChangeShapeType="1"/>
          </p:cNvSpPr>
          <p:nvPr/>
        </p:nvSpPr>
        <p:spPr bwMode="auto">
          <a:xfrm>
            <a:off x="5715000" y="1524000"/>
            <a:ext cx="0" cy="3124200"/>
          </a:xfrm>
          <a:prstGeom prst="line">
            <a:avLst/>
          </a:prstGeom>
          <a:noFill/>
          <a:ln w="9525">
            <a:solidFill>
              <a:schemeClr val="tx1"/>
            </a:solidFill>
            <a:round/>
            <a:headEnd/>
            <a:tailEnd/>
          </a:ln>
          <a:effectLst/>
        </p:spPr>
        <p:txBody>
          <a:bodyPr wrap="none" anchor="ctr"/>
          <a:lstStyle/>
          <a:p>
            <a:endParaRPr lang="en-US"/>
          </a:p>
        </p:txBody>
      </p:sp>
      <p:sp>
        <p:nvSpPr>
          <p:cNvPr id="50238" name="AutoShape 62"/>
          <p:cNvSpPr>
            <a:spLocks noChangeArrowheads="1"/>
          </p:cNvSpPr>
          <p:nvPr/>
        </p:nvSpPr>
        <p:spPr bwMode="auto">
          <a:xfrm rot="16200000" flipH="1">
            <a:off x="762000" y="3505200"/>
            <a:ext cx="762000" cy="6096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p:spPr>
        <p:txBody>
          <a:bodyPr wrap="none" anchor="ctr"/>
          <a:lstStyle/>
          <a:p>
            <a:endParaRPr lang="en-US"/>
          </a:p>
        </p:txBody>
      </p:sp>
      <p:grpSp>
        <p:nvGrpSpPr>
          <p:cNvPr id="50200" name="Group 24"/>
          <p:cNvGrpSpPr>
            <a:grpSpLocks/>
          </p:cNvGrpSpPr>
          <p:nvPr/>
        </p:nvGrpSpPr>
        <p:grpSpPr bwMode="auto">
          <a:xfrm>
            <a:off x="0" y="2590800"/>
            <a:ext cx="1600200" cy="1220788"/>
            <a:chOff x="0" y="1344"/>
            <a:chExt cx="1440" cy="1344"/>
          </a:xfrm>
        </p:grpSpPr>
        <p:sp>
          <p:nvSpPr>
            <p:cNvPr id="50197" name="AutoShape 21"/>
            <p:cNvSpPr>
              <a:spLocks noChangeArrowheads="1"/>
            </p:cNvSpPr>
            <p:nvPr/>
          </p:nvSpPr>
          <p:spPr bwMode="auto">
            <a:xfrm>
              <a:off x="0" y="1536"/>
              <a:ext cx="1440" cy="115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p:spPr>
          <p:txBody>
            <a:bodyPr wrap="none" anchor="ctr"/>
            <a:lstStyle/>
            <a:p>
              <a:endParaRPr lang="en-US"/>
            </a:p>
          </p:txBody>
        </p:sp>
        <p:sp>
          <p:nvSpPr>
            <p:cNvPr id="50198" name="Oval 22"/>
            <p:cNvSpPr>
              <a:spLocks noChangeArrowheads="1"/>
            </p:cNvSpPr>
            <p:nvPr/>
          </p:nvSpPr>
          <p:spPr bwMode="auto">
            <a:xfrm>
              <a:off x="0" y="1344"/>
              <a:ext cx="1440" cy="33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50199" name="Text Box 23"/>
            <p:cNvSpPr txBox="1">
              <a:spLocks noChangeArrowheads="1"/>
            </p:cNvSpPr>
            <p:nvPr/>
          </p:nvSpPr>
          <p:spPr bwMode="auto">
            <a:xfrm>
              <a:off x="336" y="1823"/>
              <a:ext cx="815" cy="640"/>
            </a:xfrm>
            <a:prstGeom prst="rect">
              <a:avLst/>
            </a:prstGeom>
            <a:solidFill>
              <a:schemeClr val="bg1"/>
            </a:solidFill>
            <a:ln w="9525">
              <a:noFill/>
              <a:miter lim="800000"/>
              <a:headEnd/>
              <a:tailEnd/>
            </a:ln>
            <a:effectLst/>
          </p:spPr>
          <p:txBody>
            <a:bodyPr>
              <a:spAutoFit/>
            </a:bodyPr>
            <a:lstStyle/>
            <a:p>
              <a:pPr algn="ctr">
                <a:spcBef>
                  <a:spcPct val="50000"/>
                </a:spcBef>
              </a:pPr>
              <a:r>
                <a:rPr lang="en-US" sz="1600" b="1">
                  <a:latin typeface="Arial" charset="0"/>
                </a:rPr>
                <a:t>Weekly Order</a:t>
              </a:r>
            </a:p>
          </p:txBody>
        </p:sp>
      </p:grpSp>
      <p:grpSp>
        <p:nvGrpSpPr>
          <p:cNvPr id="50245" name="Group 69"/>
          <p:cNvGrpSpPr>
            <a:grpSpLocks/>
          </p:cNvGrpSpPr>
          <p:nvPr/>
        </p:nvGrpSpPr>
        <p:grpSpPr bwMode="auto">
          <a:xfrm>
            <a:off x="2590800" y="4953000"/>
            <a:ext cx="533400" cy="609600"/>
            <a:chOff x="1536" y="3312"/>
            <a:chExt cx="432" cy="480"/>
          </a:xfrm>
        </p:grpSpPr>
        <p:sp>
          <p:nvSpPr>
            <p:cNvPr id="50239" name="Rectangle 63"/>
            <p:cNvSpPr>
              <a:spLocks noChangeArrowheads="1"/>
            </p:cNvSpPr>
            <p:nvPr/>
          </p:nvSpPr>
          <p:spPr bwMode="auto">
            <a:xfrm>
              <a:off x="1536" y="3312"/>
              <a:ext cx="432" cy="48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0240" name="Oval 64"/>
            <p:cNvSpPr>
              <a:spLocks noChangeArrowheads="1"/>
            </p:cNvSpPr>
            <p:nvPr/>
          </p:nvSpPr>
          <p:spPr bwMode="auto">
            <a:xfrm>
              <a:off x="1584" y="3360"/>
              <a:ext cx="96" cy="9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0241" name="Oval 65"/>
            <p:cNvSpPr>
              <a:spLocks noChangeArrowheads="1"/>
            </p:cNvSpPr>
            <p:nvPr/>
          </p:nvSpPr>
          <p:spPr bwMode="auto">
            <a:xfrm>
              <a:off x="1824" y="3360"/>
              <a:ext cx="96" cy="9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0242" name="Oval 66"/>
            <p:cNvSpPr>
              <a:spLocks noChangeArrowheads="1"/>
            </p:cNvSpPr>
            <p:nvPr/>
          </p:nvSpPr>
          <p:spPr bwMode="auto">
            <a:xfrm>
              <a:off x="1704" y="3504"/>
              <a:ext cx="96" cy="9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0243" name="Oval 67"/>
            <p:cNvSpPr>
              <a:spLocks noChangeArrowheads="1"/>
            </p:cNvSpPr>
            <p:nvPr/>
          </p:nvSpPr>
          <p:spPr bwMode="auto">
            <a:xfrm>
              <a:off x="1584" y="3648"/>
              <a:ext cx="96" cy="9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0244" name="Oval 68"/>
            <p:cNvSpPr>
              <a:spLocks noChangeArrowheads="1"/>
            </p:cNvSpPr>
            <p:nvPr/>
          </p:nvSpPr>
          <p:spPr bwMode="auto">
            <a:xfrm>
              <a:off x="1824" y="3648"/>
              <a:ext cx="96" cy="96"/>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50247" name="Rectangle 71"/>
          <p:cNvSpPr>
            <a:spLocks noChangeArrowheads="1"/>
          </p:cNvSpPr>
          <p:nvPr/>
        </p:nvSpPr>
        <p:spPr bwMode="auto">
          <a:xfrm>
            <a:off x="3581400" y="4953000"/>
            <a:ext cx="533400" cy="6096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0249" name="Oval 73"/>
          <p:cNvSpPr>
            <a:spLocks noChangeArrowheads="1"/>
          </p:cNvSpPr>
          <p:nvPr/>
        </p:nvSpPr>
        <p:spPr bwMode="auto">
          <a:xfrm>
            <a:off x="3937000" y="5013325"/>
            <a:ext cx="119063" cy="12223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0250" name="Oval 74"/>
          <p:cNvSpPr>
            <a:spLocks noChangeArrowheads="1"/>
          </p:cNvSpPr>
          <p:nvPr/>
        </p:nvSpPr>
        <p:spPr bwMode="auto">
          <a:xfrm>
            <a:off x="3789363" y="5197475"/>
            <a:ext cx="117475" cy="1206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0251" name="Oval 75"/>
          <p:cNvSpPr>
            <a:spLocks noChangeArrowheads="1"/>
          </p:cNvSpPr>
          <p:nvPr/>
        </p:nvSpPr>
        <p:spPr bwMode="auto">
          <a:xfrm>
            <a:off x="3640138" y="5380038"/>
            <a:ext cx="119062" cy="1222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0254" name="Rectangle 78"/>
          <p:cNvSpPr>
            <a:spLocks noChangeArrowheads="1"/>
          </p:cNvSpPr>
          <p:nvPr/>
        </p:nvSpPr>
        <p:spPr bwMode="auto">
          <a:xfrm>
            <a:off x="4800600" y="4876800"/>
            <a:ext cx="533400" cy="6096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0256" name="Oval 80"/>
          <p:cNvSpPr>
            <a:spLocks noChangeArrowheads="1"/>
          </p:cNvSpPr>
          <p:nvPr/>
        </p:nvSpPr>
        <p:spPr bwMode="auto">
          <a:xfrm>
            <a:off x="5156200" y="4937125"/>
            <a:ext cx="119063" cy="12223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0258" name="Oval 82"/>
          <p:cNvSpPr>
            <a:spLocks noChangeArrowheads="1"/>
          </p:cNvSpPr>
          <p:nvPr/>
        </p:nvSpPr>
        <p:spPr bwMode="auto">
          <a:xfrm>
            <a:off x="4859338" y="5303838"/>
            <a:ext cx="119062" cy="1222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0263" name="AutoShape 87"/>
          <p:cNvSpPr>
            <a:spLocks noChangeArrowheads="1"/>
          </p:cNvSpPr>
          <p:nvPr/>
        </p:nvSpPr>
        <p:spPr bwMode="auto">
          <a:xfrm>
            <a:off x="5638800" y="5181600"/>
            <a:ext cx="1524000" cy="533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50264" name="Text Box 88"/>
          <p:cNvSpPr txBox="1">
            <a:spLocks noChangeArrowheads="1"/>
          </p:cNvSpPr>
          <p:nvPr/>
        </p:nvSpPr>
        <p:spPr bwMode="auto">
          <a:xfrm>
            <a:off x="228600" y="838200"/>
            <a:ext cx="8763000" cy="822325"/>
          </a:xfrm>
          <a:prstGeom prst="rect">
            <a:avLst/>
          </a:prstGeom>
          <a:noFill/>
          <a:ln w="9525">
            <a:noFill/>
            <a:miter lim="800000"/>
            <a:headEnd/>
            <a:tailEnd/>
          </a:ln>
          <a:effectLst/>
        </p:spPr>
        <p:txBody>
          <a:bodyPr>
            <a:spAutoFit/>
          </a:bodyPr>
          <a:lstStyle/>
          <a:p>
            <a:pPr>
              <a:spcBef>
                <a:spcPct val="50000"/>
              </a:spcBef>
            </a:pPr>
            <a:r>
              <a:rPr lang="en-US"/>
              <a:t>Each Customer receives Inventory they order. They roll the dice to see what sells.  </a:t>
            </a:r>
          </a:p>
        </p:txBody>
      </p:sp>
      <p:sp>
        <p:nvSpPr>
          <p:cNvPr id="67" name="Oval 32"/>
          <p:cNvSpPr>
            <a:spLocks noChangeArrowheads="1"/>
          </p:cNvSpPr>
          <p:nvPr/>
        </p:nvSpPr>
        <p:spPr bwMode="auto">
          <a:xfrm>
            <a:off x="7239000" y="50292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68" name="Oval 32"/>
          <p:cNvSpPr>
            <a:spLocks noChangeArrowheads="1"/>
          </p:cNvSpPr>
          <p:nvPr/>
        </p:nvSpPr>
        <p:spPr bwMode="auto">
          <a:xfrm>
            <a:off x="7620000" y="50292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69" name="Oval 32"/>
          <p:cNvSpPr>
            <a:spLocks noChangeArrowheads="1"/>
          </p:cNvSpPr>
          <p:nvPr/>
        </p:nvSpPr>
        <p:spPr bwMode="auto">
          <a:xfrm>
            <a:off x="7924800" y="50292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70" name="Oval 32"/>
          <p:cNvSpPr>
            <a:spLocks noChangeArrowheads="1"/>
          </p:cNvSpPr>
          <p:nvPr/>
        </p:nvSpPr>
        <p:spPr bwMode="auto">
          <a:xfrm>
            <a:off x="7162800" y="47244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71" name="Oval 32"/>
          <p:cNvSpPr>
            <a:spLocks noChangeArrowheads="1"/>
          </p:cNvSpPr>
          <p:nvPr/>
        </p:nvSpPr>
        <p:spPr bwMode="auto">
          <a:xfrm>
            <a:off x="7467600" y="4724400"/>
            <a:ext cx="304800" cy="304800"/>
          </a:xfrm>
          <a:prstGeom prst="ellipse">
            <a:avLst/>
          </a:prstGeom>
          <a:solidFill>
            <a:srgbClr val="CC9900"/>
          </a:solidFill>
          <a:ln w="9525">
            <a:solidFill>
              <a:schemeClr val="tx1"/>
            </a:solidFill>
            <a:round/>
            <a:headEnd/>
            <a:tailEnd/>
          </a:ln>
          <a:effectLst/>
        </p:spPr>
        <p:txBody>
          <a:bodyPr wrap="none" anchor="ctr"/>
          <a:lstStyle/>
          <a:p>
            <a:endParaRPr lang="en-US"/>
          </a:p>
        </p:txBody>
      </p:sp>
      <p:sp>
        <p:nvSpPr>
          <p:cNvPr id="72" name="Oval 54" descr="Large checker board"/>
          <p:cNvSpPr>
            <a:spLocks noChangeArrowheads="1"/>
          </p:cNvSpPr>
          <p:nvPr/>
        </p:nvSpPr>
        <p:spPr bwMode="auto">
          <a:xfrm rot="1910760">
            <a:off x="8036934" y="4759019"/>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73" name="Oval 54" descr="Large checker board"/>
          <p:cNvSpPr>
            <a:spLocks noChangeArrowheads="1"/>
          </p:cNvSpPr>
          <p:nvPr/>
        </p:nvSpPr>
        <p:spPr bwMode="auto">
          <a:xfrm rot="4614865">
            <a:off x="7638326" y="4582521"/>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74" name="Oval 54" descr="Large checker board"/>
          <p:cNvSpPr>
            <a:spLocks noChangeArrowheads="1"/>
          </p:cNvSpPr>
          <p:nvPr/>
        </p:nvSpPr>
        <p:spPr bwMode="auto">
          <a:xfrm rot="835762">
            <a:off x="8117466" y="4461180"/>
            <a:ext cx="533400" cy="304800"/>
          </a:xfrm>
          <a:prstGeom prst="ellipse">
            <a:avLst/>
          </a:prstGeom>
          <a:pattFill prst="lgCheck">
            <a:fgClr>
              <a:srgbClr val="CC9900"/>
            </a:fgClr>
            <a:bgClr>
              <a:srgbClr val="FFFFFF"/>
            </a:bgClr>
          </a:pattFill>
          <a:ln w="9525">
            <a:solidFill>
              <a:schemeClr val="tx1"/>
            </a:solidFill>
            <a:round/>
            <a:headEnd/>
            <a:tailEnd/>
          </a:ln>
          <a:effectLst/>
        </p:spPr>
        <p:txBody>
          <a:bodyPr wrap="none" anchor="ctr"/>
          <a:lstStyle/>
          <a:p>
            <a:endParaRPr lang="en-US"/>
          </a:p>
        </p:txBody>
      </p:sp>
      <p:sp>
        <p:nvSpPr>
          <p:cNvPr id="75" name="Oval 55"/>
          <p:cNvSpPr>
            <a:spLocks noChangeArrowheads="1"/>
          </p:cNvSpPr>
          <p:nvPr/>
        </p:nvSpPr>
        <p:spPr bwMode="auto">
          <a:xfrm>
            <a:off x="7162800" y="44196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
        <p:nvSpPr>
          <p:cNvPr id="76" name="Oval 55"/>
          <p:cNvSpPr>
            <a:spLocks noChangeArrowheads="1"/>
          </p:cNvSpPr>
          <p:nvPr/>
        </p:nvSpPr>
        <p:spPr bwMode="auto">
          <a:xfrm>
            <a:off x="6934200" y="4114800"/>
            <a:ext cx="533400" cy="304800"/>
          </a:xfrm>
          <a:prstGeom prst="ellipse">
            <a:avLst/>
          </a:prstGeom>
          <a:solidFill>
            <a:srgbClr val="FF6699"/>
          </a:solidFill>
          <a:ln w="9525">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1"/>
          </p:nvPr>
        </p:nvSpPr>
        <p:spPr/>
        <p:txBody>
          <a:bodyPr/>
          <a:lstStyle/>
          <a:p>
            <a:r>
              <a:rPr lang="en-US"/>
              <a:t>Copyright © Goldratt Schools, 2005</a:t>
            </a:r>
          </a:p>
        </p:txBody>
      </p:sp>
      <p:sp>
        <p:nvSpPr>
          <p:cNvPr id="20" name="Slide Number Placeholder 3"/>
          <p:cNvSpPr>
            <a:spLocks noGrp="1"/>
          </p:cNvSpPr>
          <p:nvPr>
            <p:ph type="sldNum" sz="quarter" idx="12"/>
          </p:nvPr>
        </p:nvSpPr>
        <p:spPr/>
        <p:txBody>
          <a:bodyPr/>
          <a:lstStyle/>
          <a:p>
            <a:fld id="{444D4D30-B0D2-4ABC-8EFA-2A64E17345D3}" type="slidenum">
              <a:rPr lang="en-US"/>
              <a:pPr/>
              <a:t>8</a:t>
            </a:fld>
            <a:endParaRPr lang="en-US"/>
          </a:p>
        </p:txBody>
      </p:sp>
      <p:sp>
        <p:nvSpPr>
          <p:cNvPr id="17410"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Customer 1 Demand</a:t>
            </a:r>
          </a:p>
        </p:txBody>
      </p:sp>
      <p:sp>
        <p:nvSpPr>
          <p:cNvPr id="17411" name="Rectangle 3"/>
          <p:cNvSpPr>
            <a:spLocks noChangeArrowheads="1"/>
          </p:cNvSpPr>
          <p:nvPr/>
        </p:nvSpPr>
        <p:spPr bwMode="auto">
          <a:xfrm>
            <a:off x="228600" y="762000"/>
            <a:ext cx="8686800" cy="41148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832475" algn="l"/>
                <a:tab pos="6627813" algn="l"/>
              </a:tabLst>
            </a:pPr>
            <a:r>
              <a:rPr kumimoji="1" lang="en-US" sz="3200"/>
              <a:t>Products</a:t>
            </a:r>
            <a:br>
              <a:rPr kumimoji="1" lang="en-US" sz="3200"/>
            </a:br>
            <a:r>
              <a:rPr kumimoji="1" lang="en-US" sz="3200"/>
              <a:t>	Garbanzo	Pinto	Red</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a:t>
            </a:r>
            <a:r>
              <a:rPr kumimoji="1" lang="en-US" sz="2800"/>
              <a:t>Roll Demand   Roll Demand  Roll Demand</a:t>
            </a:r>
            <a:endParaRPr kumimoji="1" lang="en-US" sz="3200"/>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1	0	1	1	1	1</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2	0	2	1	2	2</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3	0	3	2	3	3</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4	4	4	2	4	4				5	5	5	3	5	5				6	6	6	3	6	6</a:t>
            </a:r>
          </a:p>
          <a:p>
            <a:pPr marL="342900" indent="-342900">
              <a:spcBef>
                <a:spcPct val="20000"/>
              </a:spcBef>
              <a:tabLst>
                <a:tab pos="912813" algn="l"/>
                <a:tab pos="1082675" algn="l"/>
                <a:tab pos="1997075" algn="l"/>
                <a:tab pos="3484563" algn="l"/>
                <a:tab pos="4344988" algn="l"/>
                <a:tab pos="5832475" algn="l"/>
                <a:tab pos="6627813" algn="l"/>
              </a:tabLst>
            </a:pPr>
            <a:endParaRPr kumimoji="1" lang="en-US" sz="3200"/>
          </a:p>
        </p:txBody>
      </p:sp>
      <p:sp>
        <p:nvSpPr>
          <p:cNvPr id="17412" name="Rectangle 4"/>
          <p:cNvSpPr>
            <a:spLocks noChangeArrowheads="1"/>
          </p:cNvSpPr>
          <p:nvPr/>
        </p:nvSpPr>
        <p:spPr bwMode="auto">
          <a:xfrm>
            <a:off x="4191000" y="838200"/>
            <a:ext cx="41275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413" name="Oval 5"/>
          <p:cNvSpPr>
            <a:spLocks noChangeArrowheads="1"/>
          </p:cNvSpPr>
          <p:nvPr/>
        </p:nvSpPr>
        <p:spPr bwMode="auto">
          <a:xfrm>
            <a:off x="6019800" y="838200"/>
            <a:ext cx="41275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7415" name="AutoShape 7"/>
          <p:cNvSpPr>
            <a:spLocks noChangeArrowheads="1"/>
          </p:cNvSpPr>
          <p:nvPr/>
        </p:nvSpPr>
        <p:spPr bwMode="auto">
          <a:xfrm>
            <a:off x="2028825" y="838200"/>
            <a:ext cx="409575" cy="457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nvGrpSpPr>
          <p:cNvPr id="17419" name="Group 11"/>
          <p:cNvGrpSpPr>
            <a:grpSpLocks/>
          </p:cNvGrpSpPr>
          <p:nvPr/>
        </p:nvGrpSpPr>
        <p:grpSpPr bwMode="auto">
          <a:xfrm>
            <a:off x="76200" y="5499100"/>
            <a:ext cx="7467600" cy="825500"/>
            <a:chOff x="0" y="3446"/>
            <a:chExt cx="4704" cy="520"/>
          </a:xfrm>
        </p:grpSpPr>
        <p:sp>
          <p:nvSpPr>
            <p:cNvPr id="17414" name="Text Box 6"/>
            <p:cNvSpPr txBox="1">
              <a:spLocks noChangeArrowheads="1"/>
            </p:cNvSpPr>
            <p:nvPr/>
          </p:nvSpPr>
          <p:spPr bwMode="auto">
            <a:xfrm>
              <a:off x="1248"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2.5</a:t>
              </a:r>
            </a:p>
          </p:txBody>
        </p:sp>
        <p:sp>
          <p:nvSpPr>
            <p:cNvPr id="17416" name="Text Box 8"/>
            <p:cNvSpPr txBox="1">
              <a:spLocks noChangeArrowheads="1"/>
            </p:cNvSpPr>
            <p:nvPr/>
          </p:nvSpPr>
          <p:spPr bwMode="auto">
            <a:xfrm>
              <a:off x="0" y="3446"/>
              <a:ext cx="1104" cy="520"/>
            </a:xfrm>
            <a:prstGeom prst="rect">
              <a:avLst/>
            </a:prstGeom>
            <a:noFill/>
            <a:ln w="9525">
              <a:noFill/>
              <a:miter lim="800000"/>
              <a:headEnd/>
              <a:tailEnd/>
            </a:ln>
            <a:effectLst/>
          </p:spPr>
          <p:txBody>
            <a:bodyPr>
              <a:spAutoFit/>
            </a:bodyPr>
            <a:lstStyle/>
            <a:p>
              <a:pPr>
                <a:spcBef>
                  <a:spcPct val="50000"/>
                </a:spcBef>
              </a:pPr>
              <a:r>
                <a:rPr lang="en-US" sz="1600">
                  <a:latin typeface="Arial" charset="0"/>
                </a:rPr>
                <a:t>Average</a:t>
              </a:r>
              <a:br>
                <a:rPr lang="en-US" sz="1600">
                  <a:latin typeface="Arial" charset="0"/>
                </a:rPr>
              </a:br>
              <a:r>
                <a:rPr lang="en-US" sz="1600">
                  <a:latin typeface="Arial" charset="0"/>
                </a:rPr>
                <a:t>Per Day</a:t>
              </a:r>
              <a:br>
                <a:rPr lang="en-US" sz="1600">
                  <a:latin typeface="Arial" charset="0"/>
                </a:rPr>
              </a:br>
              <a:r>
                <a:rPr lang="en-US" sz="1600">
                  <a:latin typeface="Arial" charset="0"/>
                </a:rPr>
                <a:t>Demand</a:t>
              </a:r>
              <a:endParaRPr lang="en-US" sz="1400">
                <a:latin typeface="Arial" charset="0"/>
              </a:endParaRPr>
            </a:p>
          </p:txBody>
        </p:sp>
        <p:sp>
          <p:nvSpPr>
            <p:cNvPr id="17417" name="Text Box 9"/>
            <p:cNvSpPr txBox="1">
              <a:spLocks noChangeArrowheads="1"/>
            </p:cNvSpPr>
            <p:nvPr/>
          </p:nvSpPr>
          <p:spPr bwMode="auto">
            <a:xfrm>
              <a:off x="2784"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2.0</a:t>
              </a:r>
            </a:p>
          </p:txBody>
        </p:sp>
        <p:sp>
          <p:nvSpPr>
            <p:cNvPr id="17418" name="Text Box 10"/>
            <p:cNvSpPr txBox="1">
              <a:spLocks noChangeArrowheads="1"/>
            </p:cNvSpPr>
            <p:nvPr/>
          </p:nvSpPr>
          <p:spPr bwMode="auto">
            <a:xfrm>
              <a:off x="4224"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3.5</a:t>
              </a:r>
            </a:p>
          </p:txBody>
        </p:sp>
      </p:grpSp>
      <p:grpSp>
        <p:nvGrpSpPr>
          <p:cNvPr id="17425" name="Group 17"/>
          <p:cNvGrpSpPr>
            <a:grpSpLocks/>
          </p:cNvGrpSpPr>
          <p:nvPr/>
        </p:nvGrpSpPr>
        <p:grpSpPr bwMode="auto">
          <a:xfrm>
            <a:off x="2057400" y="6096000"/>
            <a:ext cx="6858000" cy="622300"/>
            <a:chOff x="1296" y="3840"/>
            <a:chExt cx="4320" cy="392"/>
          </a:xfrm>
        </p:grpSpPr>
        <p:sp>
          <p:nvSpPr>
            <p:cNvPr id="17421" name="Text Box 13"/>
            <p:cNvSpPr txBox="1">
              <a:spLocks noChangeArrowheads="1"/>
            </p:cNvSpPr>
            <p:nvPr/>
          </p:nvSpPr>
          <p:spPr bwMode="auto">
            <a:xfrm>
              <a:off x="1296"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13</a:t>
              </a:r>
            </a:p>
          </p:txBody>
        </p:sp>
        <p:sp>
          <p:nvSpPr>
            <p:cNvPr id="17422" name="Text Box 14"/>
            <p:cNvSpPr txBox="1">
              <a:spLocks noChangeArrowheads="1"/>
            </p:cNvSpPr>
            <p:nvPr/>
          </p:nvSpPr>
          <p:spPr bwMode="auto">
            <a:xfrm>
              <a:off x="4656" y="3840"/>
              <a:ext cx="960" cy="366"/>
            </a:xfrm>
            <a:prstGeom prst="rect">
              <a:avLst/>
            </a:prstGeom>
            <a:noFill/>
            <a:ln w="9525">
              <a:noFill/>
              <a:miter lim="800000"/>
              <a:headEnd/>
              <a:tailEnd/>
            </a:ln>
            <a:effectLst/>
          </p:spPr>
          <p:txBody>
            <a:bodyPr>
              <a:spAutoFit/>
            </a:bodyPr>
            <a:lstStyle/>
            <a:p>
              <a:pPr>
                <a:spcBef>
                  <a:spcPct val="50000"/>
                </a:spcBef>
              </a:pPr>
              <a:r>
                <a:rPr lang="en-US" sz="1600">
                  <a:solidFill>
                    <a:srgbClr val="FF3300"/>
                  </a:solidFill>
                  <a:latin typeface="Arial" charset="0"/>
                </a:rPr>
                <a:t>Beginning Inventory</a:t>
              </a:r>
              <a:endParaRPr lang="en-US" sz="1400">
                <a:solidFill>
                  <a:srgbClr val="FF3300"/>
                </a:solidFill>
                <a:latin typeface="Arial" charset="0"/>
              </a:endParaRPr>
            </a:p>
          </p:txBody>
        </p:sp>
        <p:sp>
          <p:nvSpPr>
            <p:cNvPr id="17423" name="Text Box 15"/>
            <p:cNvSpPr txBox="1">
              <a:spLocks noChangeArrowheads="1"/>
            </p:cNvSpPr>
            <p:nvPr/>
          </p:nvSpPr>
          <p:spPr bwMode="auto">
            <a:xfrm>
              <a:off x="2832"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13</a:t>
              </a:r>
            </a:p>
          </p:txBody>
        </p:sp>
        <p:sp>
          <p:nvSpPr>
            <p:cNvPr id="17424" name="Text Box 16"/>
            <p:cNvSpPr txBox="1">
              <a:spLocks noChangeArrowheads="1"/>
            </p:cNvSpPr>
            <p:nvPr/>
          </p:nvSpPr>
          <p:spPr bwMode="auto">
            <a:xfrm>
              <a:off x="4272"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20</a:t>
              </a:r>
            </a:p>
          </p:txBody>
        </p:sp>
      </p:grpSp>
      <p:sp>
        <p:nvSpPr>
          <p:cNvPr id="17426" name="Text Box 18"/>
          <p:cNvSpPr txBox="1">
            <a:spLocks noChangeArrowheads="1"/>
          </p:cNvSpPr>
          <p:nvPr/>
        </p:nvSpPr>
        <p:spPr bwMode="auto">
          <a:xfrm>
            <a:off x="2209800" y="6578600"/>
            <a:ext cx="2438400" cy="274638"/>
          </a:xfrm>
          <a:prstGeom prst="rect">
            <a:avLst/>
          </a:prstGeom>
          <a:noFill/>
          <a:ln w="9525">
            <a:noFill/>
            <a:miter lim="800000"/>
            <a:headEnd/>
            <a:tailEnd/>
          </a:ln>
          <a:effectLst/>
        </p:spPr>
        <p:txBody>
          <a:bodyPr>
            <a:spAutoFit/>
          </a:bodyPr>
          <a:lstStyle/>
          <a:p>
            <a:pPr>
              <a:spcBef>
                <a:spcPct val="50000"/>
              </a:spcBef>
            </a:pPr>
            <a:r>
              <a:rPr lang="en-US" sz="1200"/>
              <a:t>Print 1 sheet for this customer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1"/>
          </p:nvPr>
        </p:nvSpPr>
        <p:spPr/>
        <p:txBody>
          <a:bodyPr/>
          <a:lstStyle/>
          <a:p>
            <a:r>
              <a:rPr lang="en-US"/>
              <a:t>Copyright © Goldratt Schools, 2005</a:t>
            </a:r>
          </a:p>
        </p:txBody>
      </p:sp>
      <p:sp>
        <p:nvSpPr>
          <p:cNvPr id="20" name="Slide Number Placeholder 3"/>
          <p:cNvSpPr>
            <a:spLocks noGrp="1"/>
          </p:cNvSpPr>
          <p:nvPr>
            <p:ph type="sldNum" sz="quarter" idx="12"/>
          </p:nvPr>
        </p:nvSpPr>
        <p:spPr/>
        <p:txBody>
          <a:bodyPr/>
          <a:lstStyle/>
          <a:p>
            <a:fld id="{8AE2E78F-BA45-4270-B756-08E66806F12F}" type="slidenum">
              <a:rPr lang="en-US"/>
              <a:pPr/>
              <a:t>9</a:t>
            </a:fld>
            <a:endParaRPr lang="en-US"/>
          </a:p>
        </p:txBody>
      </p:sp>
      <p:sp>
        <p:nvSpPr>
          <p:cNvPr id="18434" name="Text Box 2"/>
          <p:cNvSpPr txBox="1">
            <a:spLocks noChangeArrowheads="1"/>
          </p:cNvSpPr>
          <p:nvPr/>
        </p:nvSpPr>
        <p:spPr bwMode="auto">
          <a:xfrm>
            <a:off x="0" y="0"/>
            <a:ext cx="9144000" cy="641350"/>
          </a:xfrm>
          <a:prstGeom prst="rect">
            <a:avLst/>
          </a:prstGeom>
          <a:solidFill>
            <a:srgbClr val="6699FF"/>
          </a:solidFill>
          <a:ln w="9525">
            <a:noFill/>
            <a:miter lim="800000"/>
            <a:headEnd/>
            <a:tailEnd/>
          </a:ln>
          <a:effectLst/>
        </p:spPr>
        <p:txBody>
          <a:bodyPr>
            <a:spAutoFit/>
          </a:bodyPr>
          <a:lstStyle/>
          <a:p>
            <a:pPr algn="ctr"/>
            <a:r>
              <a:rPr lang="en-GB" sz="3600" b="1">
                <a:latin typeface="Arial" charset="0"/>
              </a:rPr>
              <a:t>Customer 2 Demand</a:t>
            </a:r>
          </a:p>
        </p:txBody>
      </p:sp>
      <p:sp>
        <p:nvSpPr>
          <p:cNvPr id="18435" name="Rectangle 3"/>
          <p:cNvSpPr>
            <a:spLocks noChangeArrowheads="1"/>
          </p:cNvSpPr>
          <p:nvPr/>
        </p:nvSpPr>
        <p:spPr bwMode="auto">
          <a:xfrm>
            <a:off x="228600" y="762000"/>
            <a:ext cx="8686800" cy="4114800"/>
          </a:xfrm>
          <a:prstGeom prst="rect">
            <a:avLst/>
          </a:prstGeom>
          <a:noFill/>
          <a:ln w="9525">
            <a:noFill/>
            <a:miter lim="800000"/>
            <a:headEnd/>
            <a:tailEnd/>
          </a:ln>
          <a:effectLst/>
        </p:spPr>
        <p:txBody>
          <a:bodyPr/>
          <a:lstStyle/>
          <a:p>
            <a:pPr marL="342900" indent="-342900">
              <a:spcBef>
                <a:spcPct val="20000"/>
              </a:spcBef>
              <a:tabLst>
                <a:tab pos="912813" algn="l"/>
                <a:tab pos="1082675" algn="l"/>
                <a:tab pos="1997075" algn="l"/>
                <a:tab pos="3484563" algn="l"/>
                <a:tab pos="4344988" algn="l"/>
                <a:tab pos="5832475" algn="l"/>
                <a:tab pos="6627813" algn="l"/>
              </a:tabLst>
            </a:pPr>
            <a:r>
              <a:rPr kumimoji="1" lang="en-US" sz="3200"/>
              <a:t>Products</a:t>
            </a:r>
            <a:br>
              <a:rPr kumimoji="1" lang="en-US" sz="3200"/>
            </a:br>
            <a:r>
              <a:rPr kumimoji="1" lang="en-US" sz="3200"/>
              <a:t>	Garbanzo	Pinto	Red</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a:t>
            </a:r>
            <a:r>
              <a:rPr kumimoji="1" lang="en-US" sz="2800"/>
              <a:t>Roll Demand   Roll Demand  Roll Demand</a:t>
            </a:r>
            <a:endParaRPr kumimoji="1" lang="en-US" sz="3200"/>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1	1	1	2	1	1</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2	2	2	2	2	2</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3	3	3	2	3	3</a:t>
            </a:r>
          </a:p>
          <a:p>
            <a:pPr marL="342900" indent="-342900">
              <a:spcBef>
                <a:spcPct val="20000"/>
              </a:spcBef>
              <a:tabLst>
                <a:tab pos="912813" algn="l"/>
                <a:tab pos="1082675" algn="l"/>
                <a:tab pos="1997075" algn="l"/>
                <a:tab pos="3484563" algn="l"/>
                <a:tab pos="4344988" algn="l"/>
                <a:tab pos="5832475" algn="l"/>
                <a:tab pos="6627813" algn="l"/>
              </a:tabLst>
            </a:pPr>
            <a:r>
              <a:rPr kumimoji="1" lang="en-US" sz="3200"/>
              <a:t>			4	0	4	5	4	4				5	0	5	5	5	5				6	0	6	5	6	6</a:t>
            </a:r>
          </a:p>
          <a:p>
            <a:pPr marL="342900" indent="-342900">
              <a:spcBef>
                <a:spcPct val="20000"/>
              </a:spcBef>
              <a:tabLst>
                <a:tab pos="912813" algn="l"/>
                <a:tab pos="1082675" algn="l"/>
                <a:tab pos="1997075" algn="l"/>
                <a:tab pos="3484563" algn="l"/>
                <a:tab pos="4344988" algn="l"/>
                <a:tab pos="5832475" algn="l"/>
                <a:tab pos="6627813" algn="l"/>
              </a:tabLst>
            </a:pPr>
            <a:endParaRPr kumimoji="1" lang="en-US" sz="3200"/>
          </a:p>
        </p:txBody>
      </p:sp>
      <p:sp>
        <p:nvSpPr>
          <p:cNvPr id="18436" name="Rectangle 4"/>
          <p:cNvSpPr>
            <a:spLocks noChangeArrowheads="1"/>
          </p:cNvSpPr>
          <p:nvPr/>
        </p:nvSpPr>
        <p:spPr bwMode="auto">
          <a:xfrm>
            <a:off x="4191000" y="838200"/>
            <a:ext cx="41275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8437" name="Oval 5"/>
          <p:cNvSpPr>
            <a:spLocks noChangeArrowheads="1"/>
          </p:cNvSpPr>
          <p:nvPr/>
        </p:nvSpPr>
        <p:spPr bwMode="auto">
          <a:xfrm>
            <a:off x="6019800" y="838200"/>
            <a:ext cx="41275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8439" name="AutoShape 7"/>
          <p:cNvSpPr>
            <a:spLocks noChangeArrowheads="1"/>
          </p:cNvSpPr>
          <p:nvPr/>
        </p:nvSpPr>
        <p:spPr bwMode="auto">
          <a:xfrm>
            <a:off x="2028825" y="838200"/>
            <a:ext cx="409575" cy="457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nvGrpSpPr>
          <p:cNvPr id="18445" name="Group 13"/>
          <p:cNvGrpSpPr>
            <a:grpSpLocks/>
          </p:cNvGrpSpPr>
          <p:nvPr/>
        </p:nvGrpSpPr>
        <p:grpSpPr bwMode="auto">
          <a:xfrm>
            <a:off x="76200" y="5499100"/>
            <a:ext cx="7467600" cy="825500"/>
            <a:chOff x="0" y="3446"/>
            <a:chExt cx="4704" cy="520"/>
          </a:xfrm>
        </p:grpSpPr>
        <p:sp>
          <p:nvSpPr>
            <p:cNvPr id="18446" name="Text Box 14"/>
            <p:cNvSpPr txBox="1">
              <a:spLocks noChangeArrowheads="1"/>
            </p:cNvSpPr>
            <p:nvPr/>
          </p:nvSpPr>
          <p:spPr bwMode="auto">
            <a:xfrm>
              <a:off x="1248"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1.0</a:t>
              </a:r>
            </a:p>
          </p:txBody>
        </p:sp>
        <p:sp>
          <p:nvSpPr>
            <p:cNvPr id="18447" name="Text Box 15"/>
            <p:cNvSpPr txBox="1">
              <a:spLocks noChangeArrowheads="1"/>
            </p:cNvSpPr>
            <p:nvPr/>
          </p:nvSpPr>
          <p:spPr bwMode="auto">
            <a:xfrm>
              <a:off x="0" y="3446"/>
              <a:ext cx="1104" cy="520"/>
            </a:xfrm>
            <a:prstGeom prst="rect">
              <a:avLst/>
            </a:prstGeom>
            <a:noFill/>
            <a:ln w="9525">
              <a:noFill/>
              <a:miter lim="800000"/>
              <a:headEnd/>
              <a:tailEnd/>
            </a:ln>
            <a:effectLst/>
          </p:spPr>
          <p:txBody>
            <a:bodyPr>
              <a:spAutoFit/>
            </a:bodyPr>
            <a:lstStyle/>
            <a:p>
              <a:pPr>
                <a:spcBef>
                  <a:spcPct val="50000"/>
                </a:spcBef>
              </a:pPr>
              <a:r>
                <a:rPr lang="en-US" sz="1600">
                  <a:latin typeface="Arial" charset="0"/>
                </a:rPr>
                <a:t>Average</a:t>
              </a:r>
              <a:br>
                <a:rPr lang="en-US" sz="1600">
                  <a:latin typeface="Arial" charset="0"/>
                </a:rPr>
              </a:br>
              <a:r>
                <a:rPr lang="en-US" sz="1600">
                  <a:latin typeface="Arial" charset="0"/>
                </a:rPr>
                <a:t>Per Day</a:t>
              </a:r>
              <a:br>
                <a:rPr lang="en-US" sz="1600">
                  <a:latin typeface="Arial" charset="0"/>
                </a:rPr>
              </a:br>
              <a:r>
                <a:rPr lang="en-US" sz="1600">
                  <a:latin typeface="Arial" charset="0"/>
                </a:rPr>
                <a:t>Demand</a:t>
              </a:r>
              <a:endParaRPr lang="en-US" sz="1400">
                <a:latin typeface="Arial" charset="0"/>
              </a:endParaRPr>
            </a:p>
          </p:txBody>
        </p:sp>
        <p:sp>
          <p:nvSpPr>
            <p:cNvPr id="18448" name="Text Box 16"/>
            <p:cNvSpPr txBox="1">
              <a:spLocks noChangeArrowheads="1"/>
            </p:cNvSpPr>
            <p:nvPr/>
          </p:nvSpPr>
          <p:spPr bwMode="auto">
            <a:xfrm>
              <a:off x="2784"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3.5</a:t>
              </a:r>
            </a:p>
          </p:txBody>
        </p:sp>
        <p:sp>
          <p:nvSpPr>
            <p:cNvPr id="18449" name="Text Box 17"/>
            <p:cNvSpPr txBox="1">
              <a:spLocks noChangeArrowheads="1"/>
            </p:cNvSpPr>
            <p:nvPr/>
          </p:nvSpPr>
          <p:spPr bwMode="auto">
            <a:xfrm>
              <a:off x="4224" y="3590"/>
              <a:ext cx="480" cy="288"/>
            </a:xfrm>
            <a:prstGeom prst="rect">
              <a:avLst/>
            </a:prstGeom>
            <a:noFill/>
            <a:ln w="9525">
              <a:noFill/>
              <a:miter lim="800000"/>
              <a:headEnd/>
              <a:tailEnd/>
            </a:ln>
            <a:effectLst/>
          </p:spPr>
          <p:txBody>
            <a:bodyPr>
              <a:spAutoFit/>
            </a:bodyPr>
            <a:lstStyle/>
            <a:p>
              <a:pPr>
                <a:spcBef>
                  <a:spcPct val="50000"/>
                </a:spcBef>
              </a:pPr>
              <a:r>
                <a:rPr lang="en-US">
                  <a:latin typeface="Arial" charset="0"/>
                </a:rPr>
                <a:t>3.5</a:t>
              </a:r>
            </a:p>
          </p:txBody>
        </p:sp>
      </p:grpSp>
      <p:grpSp>
        <p:nvGrpSpPr>
          <p:cNvPr id="18450" name="Group 18"/>
          <p:cNvGrpSpPr>
            <a:grpSpLocks/>
          </p:cNvGrpSpPr>
          <p:nvPr/>
        </p:nvGrpSpPr>
        <p:grpSpPr bwMode="auto">
          <a:xfrm>
            <a:off x="2057400" y="6096000"/>
            <a:ext cx="6858000" cy="622300"/>
            <a:chOff x="1296" y="3840"/>
            <a:chExt cx="4320" cy="392"/>
          </a:xfrm>
        </p:grpSpPr>
        <p:sp>
          <p:nvSpPr>
            <p:cNvPr id="18451" name="Text Box 19"/>
            <p:cNvSpPr txBox="1">
              <a:spLocks noChangeArrowheads="1"/>
            </p:cNvSpPr>
            <p:nvPr/>
          </p:nvSpPr>
          <p:spPr bwMode="auto">
            <a:xfrm>
              <a:off x="1296"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8</a:t>
              </a:r>
            </a:p>
          </p:txBody>
        </p:sp>
        <p:sp>
          <p:nvSpPr>
            <p:cNvPr id="18452" name="Text Box 20"/>
            <p:cNvSpPr txBox="1">
              <a:spLocks noChangeArrowheads="1"/>
            </p:cNvSpPr>
            <p:nvPr/>
          </p:nvSpPr>
          <p:spPr bwMode="auto">
            <a:xfrm>
              <a:off x="4656" y="3840"/>
              <a:ext cx="960" cy="366"/>
            </a:xfrm>
            <a:prstGeom prst="rect">
              <a:avLst/>
            </a:prstGeom>
            <a:noFill/>
            <a:ln w="9525">
              <a:noFill/>
              <a:miter lim="800000"/>
              <a:headEnd/>
              <a:tailEnd/>
            </a:ln>
            <a:effectLst/>
          </p:spPr>
          <p:txBody>
            <a:bodyPr>
              <a:spAutoFit/>
            </a:bodyPr>
            <a:lstStyle/>
            <a:p>
              <a:pPr>
                <a:spcBef>
                  <a:spcPct val="50000"/>
                </a:spcBef>
              </a:pPr>
              <a:r>
                <a:rPr lang="en-US" sz="1600">
                  <a:solidFill>
                    <a:srgbClr val="FF3300"/>
                  </a:solidFill>
                  <a:latin typeface="Arial" charset="0"/>
                </a:rPr>
                <a:t>Beginning Inventory</a:t>
              </a:r>
            </a:p>
          </p:txBody>
        </p:sp>
        <p:sp>
          <p:nvSpPr>
            <p:cNvPr id="18453" name="Text Box 21"/>
            <p:cNvSpPr txBox="1">
              <a:spLocks noChangeArrowheads="1"/>
            </p:cNvSpPr>
            <p:nvPr/>
          </p:nvSpPr>
          <p:spPr bwMode="auto">
            <a:xfrm>
              <a:off x="2832"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20</a:t>
              </a:r>
            </a:p>
          </p:txBody>
        </p:sp>
        <p:sp>
          <p:nvSpPr>
            <p:cNvPr id="18454" name="Text Box 22"/>
            <p:cNvSpPr txBox="1">
              <a:spLocks noChangeArrowheads="1"/>
            </p:cNvSpPr>
            <p:nvPr/>
          </p:nvSpPr>
          <p:spPr bwMode="auto">
            <a:xfrm>
              <a:off x="4272" y="3944"/>
              <a:ext cx="480" cy="288"/>
            </a:xfrm>
            <a:prstGeom prst="rect">
              <a:avLst/>
            </a:prstGeom>
            <a:noFill/>
            <a:ln w="9525">
              <a:noFill/>
              <a:miter lim="800000"/>
              <a:headEnd/>
              <a:tailEnd/>
            </a:ln>
            <a:effectLst/>
          </p:spPr>
          <p:txBody>
            <a:bodyPr>
              <a:spAutoFit/>
            </a:bodyPr>
            <a:lstStyle/>
            <a:p>
              <a:pPr>
                <a:spcBef>
                  <a:spcPct val="50000"/>
                </a:spcBef>
              </a:pPr>
              <a:r>
                <a:rPr lang="en-US">
                  <a:solidFill>
                    <a:srgbClr val="FF3300"/>
                  </a:solidFill>
                  <a:latin typeface="Arial" charset="0"/>
                </a:rPr>
                <a:t>20</a:t>
              </a:r>
            </a:p>
          </p:txBody>
        </p:sp>
      </p:grpSp>
      <p:sp>
        <p:nvSpPr>
          <p:cNvPr id="18455" name="Text Box 23"/>
          <p:cNvSpPr txBox="1">
            <a:spLocks noChangeArrowheads="1"/>
          </p:cNvSpPr>
          <p:nvPr/>
        </p:nvSpPr>
        <p:spPr bwMode="auto">
          <a:xfrm>
            <a:off x="2209800" y="6578600"/>
            <a:ext cx="2438400" cy="274638"/>
          </a:xfrm>
          <a:prstGeom prst="rect">
            <a:avLst/>
          </a:prstGeom>
          <a:noFill/>
          <a:ln w="9525">
            <a:noFill/>
            <a:miter lim="800000"/>
            <a:headEnd/>
            <a:tailEnd/>
          </a:ln>
          <a:effectLst/>
        </p:spPr>
        <p:txBody>
          <a:bodyPr>
            <a:spAutoFit/>
          </a:bodyPr>
          <a:lstStyle/>
          <a:p>
            <a:pPr>
              <a:spcBef>
                <a:spcPct val="50000"/>
              </a:spcBef>
            </a:pPr>
            <a:r>
              <a:rPr lang="en-US" sz="1200"/>
              <a:t>Print 1 sheet for this customer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NGLES">
  <a:themeElements>
    <a:clrScheme name="">
      <a:dk1>
        <a:srgbClr val="000000"/>
      </a:dk1>
      <a:lt1>
        <a:srgbClr val="FFFFFF"/>
      </a:lt1>
      <a:dk2>
        <a:srgbClr val="000000"/>
      </a:dk2>
      <a:lt2>
        <a:srgbClr val="002244"/>
      </a:lt2>
      <a:accent1>
        <a:srgbClr val="336699"/>
      </a:accent1>
      <a:accent2>
        <a:srgbClr val="CC99FF"/>
      </a:accent2>
      <a:accent3>
        <a:srgbClr val="FFFFFF"/>
      </a:accent3>
      <a:accent4>
        <a:srgbClr val="000000"/>
      </a:accent4>
      <a:accent5>
        <a:srgbClr val="ADB8CA"/>
      </a:accent5>
      <a:accent6>
        <a:srgbClr val="B98AE7"/>
      </a:accent6>
      <a:hlink>
        <a:srgbClr val="33CCCC"/>
      </a:hlink>
      <a:folHlink>
        <a:srgbClr val="9999FF"/>
      </a:folHlink>
    </a:clrScheme>
    <a:fontScheme name="ANGLE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ANGLES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clrMap bg1="dk2" tx1="lt1" bg2="dk1" tx2="lt2" accent1="accent1" accent2="accent2" accent3="accent3" accent4="accent4" accent5="accent5" accent6="accent6" hlink="hlink" folHlink="folHlink"/>
    </a:extraClrScheme>
    <a:extraClrScheme>
      <a:clrScheme name="ANGLES 2">
        <a:dk1>
          <a:srgbClr val="360036"/>
        </a:dk1>
        <a:lt1>
          <a:srgbClr val="FFFFFF"/>
        </a:lt1>
        <a:dk2>
          <a:srgbClr val="FFFFCC"/>
        </a:dk2>
        <a:lt2>
          <a:srgbClr val="666633"/>
        </a:lt2>
        <a:accent1>
          <a:srgbClr val="996600"/>
        </a:accent1>
        <a:accent2>
          <a:srgbClr val="CCCC00"/>
        </a:accent2>
        <a:accent3>
          <a:srgbClr val="FFFFFF"/>
        </a:accent3>
        <a:accent4>
          <a:srgbClr val="2D002D"/>
        </a:accent4>
        <a:accent5>
          <a:srgbClr val="CAB8AA"/>
        </a:accent5>
        <a:accent6>
          <a:srgbClr val="B9B900"/>
        </a:accent6>
        <a:hlink>
          <a:srgbClr val="99CC00"/>
        </a:hlink>
        <a:folHlink>
          <a:srgbClr val="996633"/>
        </a:folHlink>
      </a:clrScheme>
      <a:clrMap bg1="lt1" tx1="dk1" bg2="lt2" tx2="dk2" accent1="accent1" accent2="accent2" accent3="accent3" accent4="accent4" accent5="accent5" accent6="accent6" hlink="hlink" folHlink="folHlink"/>
    </a:extraClrScheme>
    <a:extraClrScheme>
      <a:clrScheme name="ANGLES 3">
        <a:dk1>
          <a:srgbClr val="000000"/>
        </a:dk1>
        <a:lt1>
          <a:srgbClr val="FFFFFF"/>
        </a:lt1>
        <a:dk2>
          <a:srgbClr val="FFFFFF"/>
        </a:dk2>
        <a:lt2>
          <a:srgbClr val="393939"/>
        </a:lt2>
        <a:accent1>
          <a:srgbClr val="B2B2B2"/>
        </a:accent1>
        <a:accent2>
          <a:srgbClr val="EAEAEA"/>
        </a:accent2>
        <a:accent3>
          <a:srgbClr val="FFFFFF"/>
        </a:accent3>
        <a:accent4>
          <a:srgbClr val="000000"/>
        </a:accent4>
        <a:accent5>
          <a:srgbClr val="D5D5D5"/>
        </a:accent5>
        <a:accent6>
          <a:srgbClr val="D4D4D4"/>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ANGLES 4">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clrMap bg1="lt1" tx1="dk1" bg2="lt2" tx2="dk2" accent1="accent1" accent2="accent2" accent3="accent3" accent4="accent4" accent5="accent5" accent6="accent6" hlink="hlink" folHlink="folHlink"/>
    </a:extraClrScheme>
    <a:extraClrScheme>
      <a:clrScheme name="ANGLES 5">
        <a:dk1>
          <a:srgbClr val="000000"/>
        </a:dk1>
        <a:lt1>
          <a:srgbClr val="99CCFF"/>
        </a:lt1>
        <a:dk2>
          <a:srgbClr val="CCECFF"/>
        </a:dk2>
        <a:lt2>
          <a:srgbClr val="002244"/>
        </a:lt2>
        <a:accent1>
          <a:srgbClr val="336699"/>
        </a:accent1>
        <a:accent2>
          <a:srgbClr val="CC99FF"/>
        </a:accent2>
        <a:accent3>
          <a:srgbClr val="CAE2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
      <a:clrScheme name="ANGLES 6">
        <a:dk1>
          <a:srgbClr val="000000"/>
        </a:dk1>
        <a:lt1>
          <a:srgbClr val="FFFFFF"/>
        </a:lt1>
        <a:dk2>
          <a:srgbClr val="CCECFF"/>
        </a:dk2>
        <a:lt2>
          <a:srgbClr val="002244"/>
        </a:lt2>
        <a:accent1>
          <a:srgbClr val="336699"/>
        </a:accent1>
        <a:accent2>
          <a:srgbClr val="CC99FF"/>
        </a:accent2>
        <a:accent3>
          <a:srgbClr val="FFFF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Designs\ANGLES.POT</Template>
  <TotalTime>1080</TotalTime>
  <Words>1697</Words>
  <Application>Microsoft Office PowerPoint</Application>
  <PresentationFormat>On-screen Show (4:3)</PresentationFormat>
  <Paragraphs>601</Paragraphs>
  <Slides>39</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Times New Roman</vt:lpstr>
      <vt:lpstr>Tahoma</vt:lpstr>
      <vt:lpstr>Arial</vt:lpstr>
      <vt:lpstr>Comic Sans MS</vt:lpstr>
      <vt:lpstr>Times</vt:lpstr>
      <vt:lpstr>ANGLES</vt:lpstr>
      <vt:lpstr>The Bean Game</vt:lpstr>
      <vt:lpstr>Disclaimer</vt:lpstr>
      <vt:lpstr>How do we deliver now?</vt:lpstr>
      <vt:lpstr>Slide 4</vt:lpstr>
      <vt:lpstr>Slide 5</vt:lpstr>
      <vt:lpstr>Slide 6</vt:lpstr>
      <vt:lpstr>Slide 7</vt:lpstr>
      <vt:lpstr>Slide 8</vt:lpstr>
      <vt:lpstr>Slide 9</vt:lpstr>
      <vt:lpstr>Slide 10</vt:lpstr>
      <vt:lpstr>Slide 11</vt:lpstr>
      <vt:lpstr>Slide 12</vt:lpstr>
      <vt:lpstr>Slide 13</vt:lpstr>
      <vt:lpstr>Slide 14</vt:lpstr>
      <vt:lpstr>How To Play</vt:lpstr>
      <vt:lpstr>Beginning Customer Inventory</vt:lpstr>
      <vt:lpstr>Order Tracking Sheet Customer _____</vt:lpstr>
      <vt:lpstr>Weekly Order Sheets</vt:lpstr>
      <vt:lpstr>Financial Sheet      Customer_____</vt:lpstr>
      <vt:lpstr>Factory Operations</vt:lpstr>
      <vt:lpstr>Factory Financial Sheet</vt:lpstr>
      <vt:lpstr>Beginning Factory Inventory</vt:lpstr>
      <vt:lpstr>Factory Warehouse Management</vt:lpstr>
      <vt:lpstr>Results of Traditional System</vt:lpstr>
      <vt:lpstr>Changing to TOC Replenishment</vt:lpstr>
      <vt:lpstr>Slide 26</vt:lpstr>
      <vt:lpstr>Slide 27</vt:lpstr>
      <vt:lpstr>Slide 28</vt:lpstr>
      <vt:lpstr>Slide 29</vt:lpstr>
      <vt:lpstr>Slide 30</vt:lpstr>
      <vt:lpstr>Slide 31</vt:lpstr>
      <vt:lpstr>Slide 32</vt:lpstr>
      <vt:lpstr>A Workable Procedure: Replenishment according to the pattern of  demand</vt:lpstr>
      <vt:lpstr>Introducing the “Buffer”</vt:lpstr>
      <vt:lpstr>Slide 35</vt:lpstr>
      <vt:lpstr>Slide 36</vt:lpstr>
      <vt:lpstr>Slide 37</vt:lpstr>
      <vt:lpstr>Slide 38</vt:lpstr>
      <vt:lpstr>Slide 39</vt:lpstr>
    </vt:vector>
  </TitlesOfParts>
  <Company>Washington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BEAN Game</dc:title>
  <dc:subject>TOC Replenishment Game</dc:subject>
  <dc:creator>James R Holt</dc:creator>
  <dc:description>This game includes sufficent practice using VMI to help a group feel the change.</dc:description>
  <cp:lastModifiedBy>James Holt</cp:lastModifiedBy>
  <cp:revision>15</cp:revision>
  <dcterms:created xsi:type="dcterms:W3CDTF">2004-12-16T20:55:04Z</dcterms:created>
  <dcterms:modified xsi:type="dcterms:W3CDTF">2011-02-19T17:46:23Z</dcterms:modified>
</cp:coreProperties>
</file>