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Default Extension="ppt" ContentType="application/vnd.ms-powerpoint"/>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57"/>
  </p:notesMasterIdLst>
  <p:handoutMasterIdLst>
    <p:handoutMasterId r:id="rId58"/>
  </p:handoutMasterIdLst>
  <p:sldIdLst>
    <p:sldId id="469" r:id="rId2"/>
    <p:sldId id="472" r:id="rId3"/>
    <p:sldId id="474" r:id="rId4"/>
    <p:sldId id="475" r:id="rId5"/>
    <p:sldId id="481" r:id="rId6"/>
    <p:sldId id="482" r:id="rId7"/>
    <p:sldId id="483" r:id="rId8"/>
    <p:sldId id="484" r:id="rId9"/>
    <p:sldId id="485" r:id="rId10"/>
    <p:sldId id="486" r:id="rId11"/>
    <p:sldId id="476" r:id="rId12"/>
    <p:sldId id="487" r:id="rId13"/>
    <p:sldId id="488" r:id="rId14"/>
    <p:sldId id="489" r:id="rId15"/>
    <p:sldId id="490" r:id="rId16"/>
    <p:sldId id="491" r:id="rId17"/>
    <p:sldId id="492" r:id="rId18"/>
    <p:sldId id="493" r:id="rId19"/>
    <p:sldId id="494" r:id="rId20"/>
    <p:sldId id="495" r:id="rId21"/>
    <p:sldId id="478" r:id="rId22"/>
    <p:sldId id="496" r:id="rId23"/>
    <p:sldId id="497" r:id="rId24"/>
    <p:sldId id="498" r:id="rId25"/>
    <p:sldId id="499" r:id="rId26"/>
    <p:sldId id="500" r:id="rId27"/>
    <p:sldId id="501" r:id="rId28"/>
    <p:sldId id="502" r:id="rId29"/>
    <p:sldId id="503" r:id="rId30"/>
    <p:sldId id="505" r:id="rId31"/>
    <p:sldId id="504" r:id="rId32"/>
    <p:sldId id="506" r:id="rId33"/>
    <p:sldId id="479" r:id="rId34"/>
    <p:sldId id="507" r:id="rId35"/>
    <p:sldId id="508" r:id="rId36"/>
    <p:sldId id="509" r:id="rId37"/>
    <p:sldId id="510" r:id="rId38"/>
    <p:sldId id="511" r:id="rId39"/>
    <p:sldId id="512" r:id="rId40"/>
    <p:sldId id="513" r:id="rId41"/>
    <p:sldId id="516" r:id="rId42"/>
    <p:sldId id="518" r:id="rId43"/>
    <p:sldId id="517" r:id="rId44"/>
    <p:sldId id="520" r:id="rId45"/>
    <p:sldId id="519" r:id="rId46"/>
    <p:sldId id="521" r:id="rId47"/>
    <p:sldId id="522" r:id="rId48"/>
    <p:sldId id="523" r:id="rId49"/>
    <p:sldId id="524" r:id="rId50"/>
    <p:sldId id="525" r:id="rId51"/>
    <p:sldId id="526" r:id="rId52"/>
    <p:sldId id="527" r:id="rId53"/>
    <p:sldId id="528" r:id="rId54"/>
    <p:sldId id="480" r:id="rId55"/>
    <p:sldId id="473" r:id="rId56"/>
  </p:sldIdLst>
  <p:sldSz cx="9144000" cy="6858000" type="screen4x3"/>
  <p:notesSz cx="6858000" cy="9777413"/>
  <p:defaultTextStyle>
    <a:defPPr>
      <a:defRPr lang="en-US"/>
    </a:defPPr>
    <a:lvl1pPr algn="l" rtl="0" eaLnBrk="0" fontAlgn="base" hangingPunct="0">
      <a:lnSpc>
        <a:spcPct val="90000"/>
      </a:lnSpc>
      <a:spcBef>
        <a:spcPct val="0"/>
      </a:spcBef>
      <a:spcAft>
        <a:spcPct val="0"/>
      </a:spcAft>
      <a:defRPr sz="1200" b="1" kern="1200">
        <a:solidFill>
          <a:schemeClr val="tx1"/>
        </a:solidFill>
        <a:latin typeface="Arial" charset="0"/>
        <a:ea typeface="ＭＳ Ｐゴシック" pitchFamily="-112" charset="-128"/>
        <a:cs typeface="+mn-cs"/>
      </a:defRPr>
    </a:lvl1pPr>
    <a:lvl2pPr marL="457200" algn="l" rtl="0" eaLnBrk="0" fontAlgn="base" hangingPunct="0">
      <a:lnSpc>
        <a:spcPct val="90000"/>
      </a:lnSpc>
      <a:spcBef>
        <a:spcPct val="0"/>
      </a:spcBef>
      <a:spcAft>
        <a:spcPct val="0"/>
      </a:spcAft>
      <a:defRPr sz="1200" b="1" kern="1200">
        <a:solidFill>
          <a:schemeClr val="tx1"/>
        </a:solidFill>
        <a:latin typeface="Arial" charset="0"/>
        <a:ea typeface="ＭＳ Ｐゴシック" pitchFamily="-112" charset="-128"/>
        <a:cs typeface="+mn-cs"/>
      </a:defRPr>
    </a:lvl2pPr>
    <a:lvl3pPr marL="914400" algn="l" rtl="0" eaLnBrk="0" fontAlgn="base" hangingPunct="0">
      <a:lnSpc>
        <a:spcPct val="90000"/>
      </a:lnSpc>
      <a:spcBef>
        <a:spcPct val="0"/>
      </a:spcBef>
      <a:spcAft>
        <a:spcPct val="0"/>
      </a:spcAft>
      <a:defRPr sz="1200" b="1" kern="1200">
        <a:solidFill>
          <a:schemeClr val="tx1"/>
        </a:solidFill>
        <a:latin typeface="Arial" charset="0"/>
        <a:ea typeface="ＭＳ Ｐゴシック" pitchFamily="-112" charset="-128"/>
        <a:cs typeface="+mn-cs"/>
      </a:defRPr>
    </a:lvl3pPr>
    <a:lvl4pPr marL="1371600" algn="l" rtl="0" eaLnBrk="0" fontAlgn="base" hangingPunct="0">
      <a:lnSpc>
        <a:spcPct val="90000"/>
      </a:lnSpc>
      <a:spcBef>
        <a:spcPct val="0"/>
      </a:spcBef>
      <a:spcAft>
        <a:spcPct val="0"/>
      </a:spcAft>
      <a:defRPr sz="1200" b="1" kern="1200">
        <a:solidFill>
          <a:schemeClr val="tx1"/>
        </a:solidFill>
        <a:latin typeface="Arial" charset="0"/>
        <a:ea typeface="ＭＳ Ｐゴシック" pitchFamily="-112" charset="-128"/>
        <a:cs typeface="+mn-cs"/>
      </a:defRPr>
    </a:lvl4pPr>
    <a:lvl5pPr marL="1828800" algn="l" rtl="0" eaLnBrk="0" fontAlgn="base" hangingPunct="0">
      <a:lnSpc>
        <a:spcPct val="90000"/>
      </a:lnSpc>
      <a:spcBef>
        <a:spcPct val="0"/>
      </a:spcBef>
      <a:spcAft>
        <a:spcPct val="0"/>
      </a:spcAft>
      <a:defRPr sz="1200" b="1" kern="1200">
        <a:solidFill>
          <a:schemeClr val="tx1"/>
        </a:solidFill>
        <a:latin typeface="Arial" charset="0"/>
        <a:ea typeface="ＭＳ Ｐゴシック" pitchFamily="-112" charset="-128"/>
        <a:cs typeface="+mn-cs"/>
      </a:defRPr>
    </a:lvl5pPr>
    <a:lvl6pPr marL="2286000" algn="l" defTabSz="914400" rtl="0" eaLnBrk="1" latinLnBrk="0" hangingPunct="1">
      <a:defRPr sz="1200" b="1" kern="1200">
        <a:solidFill>
          <a:schemeClr val="tx1"/>
        </a:solidFill>
        <a:latin typeface="Arial" charset="0"/>
        <a:ea typeface="ＭＳ Ｐゴシック" pitchFamily="-112" charset="-128"/>
        <a:cs typeface="+mn-cs"/>
      </a:defRPr>
    </a:lvl6pPr>
    <a:lvl7pPr marL="2743200" algn="l" defTabSz="914400" rtl="0" eaLnBrk="1" latinLnBrk="0" hangingPunct="1">
      <a:defRPr sz="1200" b="1" kern="1200">
        <a:solidFill>
          <a:schemeClr val="tx1"/>
        </a:solidFill>
        <a:latin typeface="Arial" charset="0"/>
        <a:ea typeface="ＭＳ Ｐゴシック" pitchFamily="-112" charset="-128"/>
        <a:cs typeface="+mn-cs"/>
      </a:defRPr>
    </a:lvl7pPr>
    <a:lvl8pPr marL="3200400" algn="l" defTabSz="914400" rtl="0" eaLnBrk="1" latinLnBrk="0" hangingPunct="1">
      <a:defRPr sz="1200" b="1" kern="1200">
        <a:solidFill>
          <a:schemeClr val="tx1"/>
        </a:solidFill>
        <a:latin typeface="Arial" charset="0"/>
        <a:ea typeface="ＭＳ Ｐゴシック" pitchFamily="-112" charset="-128"/>
        <a:cs typeface="+mn-cs"/>
      </a:defRPr>
    </a:lvl8pPr>
    <a:lvl9pPr marL="3657600" algn="l" defTabSz="914400" rtl="0" eaLnBrk="1" latinLnBrk="0" hangingPunct="1">
      <a:defRPr sz="1200" b="1"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4D4D4D"/>
    <a:srgbClr val="B2B2B2"/>
    <a:srgbClr val="CCCCFF"/>
    <a:srgbClr val="CCFF66"/>
    <a:srgbClr val="CCFF99"/>
    <a:srgbClr val="006600"/>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348" y="-102"/>
      </p:cViewPr>
      <p:guideLst>
        <p:guide orient="horz" pos="2500"/>
        <p:guide pos="3251"/>
        <p:guide pos="3255"/>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1830" y="-96"/>
      </p:cViewPr>
      <p:guideLst>
        <p:guide orient="horz" pos="3079"/>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mes:Documents:WSU%20Coursework:EM530:Six%20Gam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mes:Documents:WSU%20Coursework:EM530:Six%20Gam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125" b="1" i="0" u="none" strike="noStrike" baseline="0">
                <a:solidFill>
                  <a:srgbClr val="000000"/>
                </a:solidFill>
                <a:latin typeface="Arial"/>
                <a:ea typeface="Arial"/>
                <a:cs typeface="Arial"/>
              </a:defRPr>
            </a:pPr>
            <a:r>
              <a:rPr lang="en-US"/>
              <a:t>500 Samples of Single Dice </a:t>
            </a:r>
          </a:p>
        </c:rich>
      </c:tx>
      <c:layout>
        <c:manualLayout>
          <c:xMode val="edge"/>
          <c:yMode val="edge"/>
          <c:x val="0.37177307655820102"/>
          <c:y val="3.5856573705179327E-2"/>
        </c:manualLayout>
      </c:layout>
      <c:spPr>
        <a:noFill/>
        <a:ln w="25400">
          <a:noFill/>
        </a:ln>
      </c:spPr>
    </c:title>
    <c:plotArea>
      <c:layout>
        <c:manualLayout>
          <c:layoutTarget val="inner"/>
          <c:xMode val="edge"/>
          <c:yMode val="edge"/>
          <c:x val="6.0241001826013316E-2"/>
          <c:y val="0.19920318725099609"/>
          <c:w val="0.91738439923614568"/>
          <c:h val="0.6613545816733073"/>
        </c:manualLayout>
      </c:layout>
      <c:lineChart>
        <c:grouping val="standard"/>
        <c:ser>
          <c:idx val="0"/>
          <c:order val="0"/>
          <c:spPr>
            <a:ln w="12700">
              <a:solidFill>
                <a:srgbClr val="000080"/>
              </a:solidFill>
              <a:prstDash val="solid"/>
            </a:ln>
          </c:spPr>
          <c:marker>
            <c:symbol val="none"/>
          </c:marker>
          <c:val>
            <c:numRef>
              <c:f>'Single+Six'!$I$2:$I$30</c:f>
              <c:numCache>
                <c:formatCode>General</c:formatCode>
                <c:ptCount val="29"/>
                <c:pt idx="0">
                  <c:v>0</c:v>
                </c:pt>
                <c:pt idx="1">
                  <c:v>16</c:v>
                </c:pt>
                <c:pt idx="2">
                  <c:v>28</c:v>
                </c:pt>
                <c:pt idx="3">
                  <c:v>33</c:v>
                </c:pt>
                <c:pt idx="4">
                  <c:v>46</c:v>
                </c:pt>
                <c:pt idx="5">
                  <c:v>49</c:v>
                </c:pt>
                <c:pt idx="6">
                  <c:v>54</c:v>
                </c:pt>
                <c:pt idx="7">
                  <c:v>42</c:v>
                </c:pt>
                <c:pt idx="8">
                  <c:v>46</c:v>
                </c:pt>
                <c:pt idx="9">
                  <c:v>27</c:v>
                </c:pt>
                <c:pt idx="10">
                  <c:v>23</c:v>
                </c:pt>
                <c:pt idx="11">
                  <c:v>25</c:v>
                </c:pt>
                <c:pt idx="12">
                  <c:v>25</c:v>
                </c:pt>
                <c:pt idx="13">
                  <c:v>16</c:v>
                </c:pt>
                <c:pt idx="14">
                  <c:v>12</c:v>
                </c:pt>
                <c:pt idx="15">
                  <c:v>7</c:v>
                </c:pt>
                <c:pt idx="16">
                  <c:v>4</c:v>
                </c:pt>
                <c:pt idx="17">
                  <c:v>9</c:v>
                </c:pt>
                <c:pt idx="18">
                  <c:v>5</c:v>
                </c:pt>
                <c:pt idx="19">
                  <c:v>4</c:v>
                </c:pt>
                <c:pt idx="20">
                  <c:v>2</c:v>
                </c:pt>
                <c:pt idx="21">
                  <c:v>4</c:v>
                </c:pt>
                <c:pt idx="22">
                  <c:v>6</c:v>
                </c:pt>
                <c:pt idx="23">
                  <c:v>4</c:v>
                </c:pt>
                <c:pt idx="24">
                  <c:v>1</c:v>
                </c:pt>
                <c:pt idx="25">
                  <c:v>4</c:v>
                </c:pt>
                <c:pt idx="26">
                  <c:v>0</c:v>
                </c:pt>
                <c:pt idx="27">
                  <c:v>2</c:v>
                </c:pt>
              </c:numCache>
            </c:numRef>
          </c:val>
        </c:ser>
        <c:marker val="1"/>
        <c:axId val="52709632"/>
        <c:axId val="52925184"/>
      </c:lineChart>
      <c:catAx>
        <c:axId val="52709632"/>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2925184"/>
        <c:crosses val="autoZero"/>
        <c:auto val="1"/>
        <c:lblAlgn val="ctr"/>
        <c:lblOffset val="100"/>
        <c:tickLblSkip val="1"/>
        <c:tickMarkSkip val="1"/>
      </c:catAx>
      <c:valAx>
        <c:axId val="52925184"/>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52709632"/>
        <c:crosses val="autoZero"/>
        <c:crossBetween val="between"/>
      </c:valAx>
      <c:spPr>
        <a:solidFill>
          <a:srgbClr val="C0C0C0"/>
        </a:solid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48856789561954633"/>
          <c:y val="3.2846715328467113E-2"/>
        </c:manualLayout>
      </c:layout>
      <c:spPr>
        <a:noFill/>
        <a:ln w="25400">
          <a:noFill/>
        </a:ln>
      </c:spPr>
      <c:txPr>
        <a:bodyPr/>
        <a:lstStyle/>
        <a:p>
          <a:pPr>
            <a:defRPr sz="800" b="0" i="0" u="none" strike="noStrike" baseline="0">
              <a:solidFill>
                <a:srgbClr val="000000"/>
              </a:solidFill>
              <a:latin typeface="Arial"/>
              <a:ea typeface="Arial"/>
              <a:cs typeface="Arial"/>
            </a:defRPr>
          </a:pPr>
          <a:endParaRPr lang="en-US"/>
        </a:p>
      </c:txPr>
    </c:title>
    <c:plotArea>
      <c:layout>
        <c:manualLayout>
          <c:layoutTarget val="inner"/>
          <c:xMode val="edge"/>
          <c:yMode val="edge"/>
          <c:x val="6.0168462882330818E-2"/>
          <c:y val="0.16423364981041208"/>
          <c:w val="0.85920564995968429"/>
          <c:h val="0.66423387256655664"/>
        </c:manualLayout>
      </c:layout>
      <c:lineChart>
        <c:grouping val="standard"/>
        <c:ser>
          <c:idx val="0"/>
          <c:order val="0"/>
          <c:tx>
            <c:v>Beta</c:v>
          </c:tx>
          <c:spPr>
            <a:ln w="12700">
              <a:solidFill>
                <a:srgbClr val="000080"/>
              </a:solidFill>
              <a:prstDash val="solid"/>
            </a:ln>
          </c:spPr>
          <c:marker>
            <c:symbol val="diamond"/>
            <c:size val="5"/>
            <c:spPr>
              <a:solidFill>
                <a:srgbClr val="000080"/>
              </a:solidFill>
              <a:ln>
                <a:solidFill>
                  <a:srgbClr val="000080"/>
                </a:solidFill>
                <a:prstDash val="solid"/>
              </a:ln>
            </c:spPr>
          </c:marker>
          <c:cat>
            <c:numRef>
              <c:f>Beta!$N$33:$BA$33</c:f>
              <c:numCache>
                <c:formatCode>General</c:formatCode>
                <c:ptCount val="4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numCache>
            </c:numRef>
          </c:cat>
          <c:val>
            <c:numRef>
              <c:f>Beta!$N$8:$BA$8</c:f>
              <c:numCache>
                <c:formatCode>General</c:formatCode>
                <c:ptCount val="40"/>
                <c:pt idx="0" formatCode="0%">
                  <c:v>0</c:v>
                </c:pt>
                <c:pt idx="1">
                  <c:v>1.9512631736509505E-2</c:v>
                </c:pt>
                <c:pt idx="2">
                  <c:v>4.9721677880651127E-2</c:v>
                </c:pt>
                <c:pt idx="3">
                  <c:v>6.8981507823546215E-2</c:v>
                </c:pt>
                <c:pt idx="4">
                  <c:v>7.9884964974679354E-2</c:v>
                </c:pt>
                <c:pt idx="5">
                  <c:v>8.4542337415780322E-2</c:v>
                </c:pt>
                <c:pt idx="6">
                  <c:v>8.4654733048602701E-2</c:v>
                </c:pt>
                <c:pt idx="7">
                  <c:v>8.157835832790003E-2</c:v>
                </c:pt>
                <c:pt idx="8">
                  <c:v>7.6380594035761418E-2</c:v>
                </c:pt>
                <c:pt idx="9">
                  <c:v>6.9888707011616438E-2</c:v>
                </c:pt>
                <c:pt idx="10">
                  <c:v>6.2731940322577409E-2</c:v>
                </c:pt>
                <c:pt idx="11">
                  <c:v>5.5377720801408736E-2</c:v>
                </c:pt>
                <c:pt idx="12">
                  <c:v>4.8162602903865634E-2</c:v>
                </c:pt>
                <c:pt idx="13">
                  <c:v>4.1318569398062707E-2</c:v>
                </c:pt>
                <c:pt idx="14">
                  <c:v>3.4995217087889517E-2</c:v>
                </c:pt>
                <c:pt idx="15">
                  <c:v>2.9278337622080527E-2</c:v>
                </c:pt>
                <c:pt idx="16">
                  <c:v>2.4205341155339916E-2</c:v>
                </c:pt>
                <c:pt idx="17">
                  <c:v>1.977793568811502E-2</c:v>
                </c:pt>
                <c:pt idx="18">
                  <c:v>1.5972433549442003E-2</c:v>
                </c:pt>
                <c:pt idx="19">
                  <c:v>1.2748019651257703E-2</c:v>
                </c:pt>
                <c:pt idx="20">
                  <c:v>1.0053281562487301E-2</c:v>
                </c:pt>
                <c:pt idx="21">
                  <c:v>7.8312692418593954E-3</c:v>
                </c:pt>
                <c:pt idx="22">
                  <c:v>6.0233223480623526E-3</c:v>
                </c:pt>
                <c:pt idx="23">
                  <c:v>4.5718753327215218E-3</c:v>
                </c:pt>
                <c:pt idx="24">
                  <c:v>3.4224249340649698E-3</c:v>
                </c:pt>
                <c:pt idx="25">
                  <c:v>2.5248211452478814E-3</c:v>
                </c:pt>
                <c:pt idx="26">
                  <c:v>1.834021149417441E-3</c:v>
                </c:pt>
                <c:pt idx="27">
                  <c:v>1.310426011937201E-3</c:v>
                </c:pt>
                <c:pt idx="28">
                  <c:v>9.199020170359562E-4</c:v>
                </c:pt>
                <c:pt idx="29">
                  <c:v>6.335723497123976E-4</c:v>
                </c:pt>
                <c:pt idx="30">
                  <c:v>4.2745027230839432E-4</c:v>
                </c:pt>
                <c:pt idx="31">
                  <c:v>2.8197194696744115E-4</c:v>
                </c:pt>
                <c:pt idx="32">
                  <c:v>1.8147552850511506E-4</c:v>
                </c:pt>
                <c:pt idx="33">
                  <c:v>1.1366301526516408E-4</c:v>
                </c:pt>
                <c:pt idx="34">
                  <c:v>6.9072516580392942E-5</c:v>
                </c:pt>
                <c:pt idx="35">
                  <c:v>4.0580992736960502E-5</c:v>
                </c:pt>
                <c:pt idx="36">
                  <c:v>2.2951065132836801E-5</c:v>
                </c:pt>
                <c:pt idx="37">
                  <c:v>1.2430098835114505E-5</c:v>
                </c:pt>
                <c:pt idx="38">
                  <c:v>6.4053452724088876E-6</c:v>
                </c:pt>
                <c:pt idx="39">
                  <c:v>3.1154175575975952E-6</c:v>
                </c:pt>
              </c:numCache>
            </c:numRef>
          </c:val>
        </c:ser>
        <c:marker val="1"/>
        <c:axId val="53099136"/>
        <c:axId val="53131136"/>
      </c:lineChart>
      <c:catAx>
        <c:axId val="53099136"/>
        <c:scaling>
          <c:orientation val="minMax"/>
        </c:scaling>
        <c:axPos val="b"/>
        <c:title>
          <c:tx>
            <c:rich>
              <a:bodyPr/>
              <a:lstStyle/>
              <a:p>
                <a:pPr>
                  <a:defRPr sz="800" b="1" i="0" u="none" strike="noStrike" baseline="0">
                    <a:solidFill>
                      <a:srgbClr val="000000"/>
                    </a:solidFill>
                    <a:latin typeface="Arial"/>
                    <a:ea typeface="Arial"/>
                    <a:cs typeface="Arial"/>
                  </a:defRPr>
                </a:pPr>
                <a:r>
                  <a:rPr lang="en-US"/>
                  <a:t>Time</a:t>
                </a:r>
              </a:p>
            </c:rich>
          </c:tx>
          <c:layout>
            <c:manualLayout>
              <c:xMode val="edge"/>
              <c:yMode val="edge"/>
              <c:x val="0.47653420127538215"/>
              <c:y val="0.894160871314443"/>
            </c:manualLayout>
          </c:layout>
          <c:spPr>
            <a:noFill/>
            <a:ln w="25400">
              <a:noFill/>
            </a:ln>
          </c:spPr>
        </c:title>
        <c:numFmt formatCode="General"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53131136"/>
        <c:crosses val="autoZero"/>
        <c:auto val="1"/>
        <c:lblAlgn val="ctr"/>
        <c:lblOffset val="100"/>
        <c:tickLblSkip val="1"/>
        <c:tickMarkSkip val="1"/>
      </c:catAx>
      <c:valAx>
        <c:axId val="53131136"/>
        <c:scaling>
          <c:orientation val="minMax"/>
        </c:scaling>
        <c:axPos val="l"/>
        <c:majorGridlines>
          <c:spPr>
            <a:ln w="3175">
              <a:solidFill>
                <a:srgbClr val="000000"/>
              </a:solidFill>
              <a:prstDash val="solid"/>
            </a:ln>
          </c:spPr>
        </c:majorGridlines>
        <c:title>
          <c:tx>
            <c:rich>
              <a:bodyPr/>
              <a:lstStyle/>
              <a:p>
                <a:pPr>
                  <a:defRPr sz="800" b="1" i="0" u="none" strike="noStrike" baseline="0">
                    <a:solidFill>
                      <a:srgbClr val="000000"/>
                    </a:solidFill>
                    <a:latin typeface="Arial"/>
                    <a:ea typeface="Arial"/>
                    <a:cs typeface="Arial"/>
                  </a:defRPr>
                </a:pPr>
                <a:r>
                  <a:rPr lang="en-US"/>
                  <a:t>Prob</a:t>
                </a:r>
              </a:p>
            </c:rich>
          </c:tx>
          <c:layout>
            <c:manualLayout>
              <c:xMode val="edge"/>
              <c:yMode val="edge"/>
              <c:x val="1.9253910950661809E-2"/>
              <c:y val="0.45620466693488132"/>
            </c:manualLayout>
          </c:layout>
          <c:spPr>
            <a:noFill/>
            <a:ln w="25400">
              <a:noFill/>
            </a:ln>
          </c:spPr>
        </c:title>
        <c:numFmt formatCode="0%"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53099136"/>
        <c:crosses val="autoZero"/>
        <c:crossBetween val="between"/>
      </c:valAx>
      <c:spPr>
        <a:solidFill>
          <a:srgbClr val="C0C0C0"/>
        </a:solidFill>
        <a:ln w="12700">
          <a:solidFill>
            <a:srgbClr val="808080"/>
          </a:solidFill>
          <a:prstDash val="solid"/>
        </a:ln>
      </c:spPr>
    </c:plotArea>
    <c:legend>
      <c:legendPos val="r"/>
      <c:layout>
        <c:manualLayout>
          <c:xMode val="edge"/>
          <c:yMode val="edge"/>
          <c:x val="0.93140784748476801"/>
          <c:y val="0.45985430197137817"/>
          <c:w val="5.6558363417569084E-2"/>
          <c:h val="4.3795620437956137E-2"/>
        </c:manualLayout>
      </c:layout>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5563" y="9434513"/>
            <a:ext cx="6713537" cy="346075"/>
          </a:xfrm>
          <a:prstGeom prst="rect">
            <a:avLst/>
          </a:prstGeom>
          <a:noFill/>
          <a:ln w="9525">
            <a:noFill/>
            <a:miter lim="800000"/>
            <a:headEnd/>
            <a:tailEnd/>
          </a:ln>
          <a:effectLst/>
        </p:spPr>
        <p:txBody>
          <a:bodyPr lIns="97134" tIns="50955" rIns="97134" bIns="50955">
            <a:spAutoFit/>
          </a:bodyPr>
          <a:lstStyle/>
          <a:p>
            <a:pPr defTabSz="622300">
              <a:lnSpc>
                <a:spcPct val="100000"/>
              </a:lnSpc>
              <a:tabLst>
                <a:tab pos="2424113" algn="l"/>
                <a:tab pos="4906963" algn="l"/>
              </a:tabLst>
            </a:pPr>
            <a:r>
              <a:rPr lang="en-US" sz="800"/>
              <a:t>Copyright © 2004, TOCICO, Inc. All rights reserved. Printed in USA.</a:t>
            </a:r>
            <a:br>
              <a:rPr lang="en-US" sz="800"/>
            </a:br>
            <a:endParaRPr lang="en-US" sz="800"/>
          </a:p>
        </p:txBody>
      </p:sp>
      <p:sp>
        <p:nvSpPr>
          <p:cNvPr id="3077" name="Line 5"/>
          <p:cNvSpPr>
            <a:spLocks noChangeShapeType="1"/>
          </p:cNvSpPr>
          <p:nvPr/>
        </p:nvSpPr>
        <p:spPr bwMode="auto">
          <a:xfrm>
            <a:off x="150813" y="9448800"/>
            <a:ext cx="6554787"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pitchFamily="-112" charset="0"/>
              <a:ea typeface="+mn-ea"/>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115050" y="9055100"/>
            <a:ext cx="439738" cy="223838"/>
          </a:xfrm>
          <a:prstGeom prst="rect">
            <a:avLst/>
          </a:prstGeom>
          <a:noFill/>
          <a:ln w="9525">
            <a:noFill/>
            <a:miter lim="800000"/>
            <a:headEnd/>
            <a:tailEnd/>
          </a:ln>
          <a:effectLst/>
        </p:spPr>
        <p:txBody>
          <a:bodyPr wrap="none" anchor="ctr"/>
          <a:lstStyle/>
          <a:p>
            <a:endParaRPr lang="en-US">
              <a:effectLst>
                <a:outerShdw blurRad="38100" dist="38100" dir="2700000" algn="tl">
                  <a:srgbClr val="C0C0C0"/>
                </a:outerShdw>
              </a:effectLst>
            </a:endParaRPr>
          </a:p>
        </p:txBody>
      </p:sp>
      <p:sp>
        <p:nvSpPr>
          <p:cNvPr id="183305" name="Rectangle 9"/>
          <p:cNvSpPr>
            <a:spLocks noChangeArrowheads="1"/>
          </p:cNvSpPr>
          <p:nvPr/>
        </p:nvSpPr>
        <p:spPr bwMode="auto">
          <a:xfrm>
            <a:off x="55563" y="9239250"/>
            <a:ext cx="2562225" cy="223838"/>
          </a:xfrm>
          <a:prstGeom prst="rect">
            <a:avLst/>
          </a:prstGeom>
          <a:noFill/>
          <a:ln w="9525">
            <a:noFill/>
            <a:miter lim="800000"/>
            <a:headEnd/>
            <a:tailEnd/>
          </a:ln>
          <a:effectLst/>
        </p:spPr>
        <p:txBody>
          <a:bodyPr lIns="95686" tIns="50195" rIns="95686" bIns="50195">
            <a:spAutoFit/>
          </a:bodyPr>
          <a:lstStyle/>
          <a:p>
            <a:pPr defTabSz="612775">
              <a:lnSpc>
                <a:spcPct val="100000"/>
              </a:lnSpc>
              <a:tabLst>
                <a:tab pos="2387600" algn="l"/>
                <a:tab pos="4832350" algn="l"/>
              </a:tabLst>
            </a:pPr>
            <a:r>
              <a:rPr lang="en-US" sz="800"/>
              <a:t>© 2004, TOCICO, Inc. All rights reserved.</a:t>
            </a:r>
          </a:p>
        </p:txBody>
      </p:sp>
      <p:sp>
        <p:nvSpPr>
          <p:cNvPr id="183306" name="Line 10"/>
          <p:cNvSpPr>
            <a:spLocks noChangeShapeType="1"/>
          </p:cNvSpPr>
          <p:nvPr/>
        </p:nvSpPr>
        <p:spPr bwMode="auto">
          <a:xfrm>
            <a:off x="149225" y="9255125"/>
            <a:ext cx="6508750" cy="0"/>
          </a:xfrm>
          <a:prstGeom prst="line">
            <a:avLst/>
          </a:prstGeom>
          <a:noFill/>
          <a:ln w="12700">
            <a:solidFill>
              <a:schemeClr val="tx1"/>
            </a:solidFill>
            <a:round/>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latin typeface="Arial" pitchFamily="-112" charset="0"/>
              <a:ea typeface="+mn-ea"/>
            </a:endParaRPr>
          </a:p>
        </p:txBody>
      </p:sp>
      <p:sp>
        <p:nvSpPr>
          <p:cNvPr id="183307" name="Rectangle 11"/>
          <p:cNvSpPr>
            <a:spLocks noGrp="1" noChangeArrowheads="1"/>
          </p:cNvSpPr>
          <p:nvPr>
            <p:ph type="sldNum" sz="quarter" idx="5"/>
          </p:nvPr>
        </p:nvSpPr>
        <p:spPr bwMode="auto">
          <a:xfrm>
            <a:off x="5800725" y="9129713"/>
            <a:ext cx="795338" cy="303212"/>
          </a:xfrm>
          <a:prstGeom prst="rect">
            <a:avLst/>
          </a:prstGeom>
          <a:noFill/>
          <a:ln w="9525">
            <a:noFill/>
            <a:miter lim="800000"/>
            <a:headEnd/>
            <a:tailEnd/>
          </a:ln>
          <a:effectLst/>
        </p:spPr>
        <p:txBody>
          <a:bodyPr vert="horz" wrap="square" lIns="18823" tIns="0" rIns="18823" bIns="0" numCol="1" anchor="b" anchorCtr="0" compatLnSpc="1">
            <a:prstTxWarp prst="textNoShape">
              <a:avLst/>
            </a:prstTxWarp>
          </a:bodyPr>
          <a:lstStyle>
            <a:lvl1pPr algn="r" defTabSz="903288">
              <a:lnSpc>
                <a:spcPct val="100000"/>
              </a:lnSpc>
              <a:defRPr sz="800" b="0"/>
            </a:lvl1pPr>
          </a:lstStyle>
          <a:p>
            <a:fld id="{73ED4512-9BE8-4E47-9F9F-E4EFED82286C}" type="slidenum">
              <a:rPr lang="en-US"/>
              <a:pPr/>
              <a:t>‹#›</a:t>
            </a:fld>
            <a:endParaRPr lang="en-US"/>
          </a:p>
        </p:txBody>
      </p:sp>
      <p:sp>
        <p:nvSpPr>
          <p:cNvPr id="14342" name="AutoShape 12"/>
          <p:cNvSpPr>
            <a:spLocks noGrp="1" noRot="1" noChangeAspect="1" noChangeArrowheads="1" noTextEdit="1"/>
          </p:cNvSpPr>
          <p:nvPr>
            <p:ph type="sldImg" idx="2"/>
          </p:nvPr>
        </p:nvSpPr>
        <p:spPr bwMode="auto">
          <a:xfrm>
            <a:off x="655638" y="257175"/>
            <a:ext cx="5599112" cy="4198938"/>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395288" y="4603750"/>
            <a:ext cx="5988050" cy="4475163"/>
          </a:xfrm>
          <a:prstGeom prst="rect">
            <a:avLst/>
          </a:prstGeom>
          <a:noFill/>
          <a:ln w="9525">
            <a:noFill/>
            <a:miter lim="800000"/>
            <a:headEnd/>
            <a:tailEnd/>
          </a:ln>
          <a:effectLst/>
        </p:spPr>
        <p:txBody>
          <a:bodyPr vert="horz" wrap="square" lIns="95686" tIns="50195" rIns="95686" bIns="50195"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pitchFamily="-112" charset="0"/>
        <a:ea typeface="ＭＳ Ｐゴシック" pitchFamily="-112" charset="-128"/>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pitchFamily="-112" charset="0"/>
        <a:ea typeface="ＭＳ Ｐゴシック" pitchFamily="-112" charset="-128"/>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pitchFamily="-112" charset="0"/>
        <a:ea typeface="ＭＳ Ｐゴシック" pitchFamily="-112" charset="-128"/>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pitchFamily="-112" charset="0"/>
        <a:ea typeface="ＭＳ Ｐゴシック" pitchFamily="-112" charset="-128"/>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sldNum" sz="quarter" idx="5"/>
          </p:nvPr>
        </p:nvSpPr>
        <p:spPr>
          <a:noFill/>
        </p:spPr>
        <p:txBody>
          <a:bodyPr/>
          <a:lstStyle/>
          <a:p>
            <a:fld id="{3C477517-1712-403B-ADD5-EC1044A66B8D}" type="slidenum">
              <a:rPr lang="en-US"/>
              <a:pPr/>
              <a:t>1</a:t>
            </a:fld>
            <a:endParaRPr lang="en-US"/>
          </a:p>
        </p:txBody>
      </p:sp>
      <p:sp>
        <p:nvSpPr>
          <p:cNvPr id="16387" name="AutoShap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a:buFontTx/>
              <a:buNone/>
            </a:pPr>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sldNum" sz="quarter" idx="5"/>
          </p:nvPr>
        </p:nvSpPr>
        <p:spPr>
          <a:noFill/>
        </p:spPr>
        <p:txBody>
          <a:bodyPr/>
          <a:lstStyle/>
          <a:p>
            <a:fld id="{485874B3-156D-4A92-970A-FF73386E61F4}" type="slidenum">
              <a:rPr lang="en-US"/>
              <a:pPr/>
              <a:t>2</a:t>
            </a:fld>
            <a:endParaRPr lang="en-US"/>
          </a:p>
        </p:txBody>
      </p:sp>
      <p:sp>
        <p:nvSpPr>
          <p:cNvPr id="18435" name="AutoShap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1CD4FA9-B573-4390-9290-CBF2DE02FAA0}" type="slidenum">
              <a:rPr lang="en-US"/>
              <a:pPr/>
              <a:t>55</a:t>
            </a:fld>
            <a:endParaRPr lang="en-US"/>
          </a:p>
        </p:txBody>
      </p:sp>
      <p:sp>
        <p:nvSpPr>
          <p:cNvPr id="73731" name="Rectangle 2"/>
          <p:cNvSpPr>
            <a:spLocks noGrp="1" noRot="1" noChangeAspect="1" noChangeArrowheads="1" noTextEdit="1"/>
          </p:cNvSpPr>
          <p:nvPr>
            <p:ph type="sldImg"/>
          </p:nvPr>
        </p:nvSpPr>
        <p:spPr>
          <a:xfrm>
            <a:off x="657225" y="258763"/>
            <a:ext cx="5595938" cy="4197350"/>
          </a:xfrm>
          <a:ln/>
        </p:spPr>
      </p:sp>
      <p:sp>
        <p:nvSpPr>
          <p:cNvPr id="73732" name="Rectangle 3"/>
          <p:cNvSpPr>
            <a:spLocks noGrp="1" noChangeArrowheads="1"/>
          </p:cNvSpPr>
          <p:nvPr>
            <p:ph type="body" idx="1"/>
          </p:nvPr>
        </p:nvSpPr>
        <p:spPr>
          <a:xfrm>
            <a:off x="395288" y="4603750"/>
            <a:ext cx="5988050" cy="4476750"/>
          </a:xfrm>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Office_PowerPoint_97-2003_Presentation1.ppt"/></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0"/>
          <p:cNvPicPr>
            <a:picLocks noChangeAspect="1" noChangeArrowheads="1"/>
          </p:cNvPicPr>
          <p:nvPr userDrawn="1"/>
        </p:nvPicPr>
        <p:blipFill>
          <a:blip r:embed="rId3"/>
          <a:srcRect/>
          <a:stretch>
            <a:fillRect/>
          </a:stretch>
        </p:blipFill>
        <p:spPr bwMode="auto">
          <a:xfrm>
            <a:off x="-9525" y="1981200"/>
            <a:ext cx="9163050" cy="257175"/>
          </a:xfrm>
          <a:prstGeom prst="rect">
            <a:avLst/>
          </a:prstGeom>
          <a:noFill/>
          <a:ln w="38100">
            <a:noFill/>
            <a:miter lim="800000"/>
            <a:headEnd/>
            <a:tailEnd/>
          </a:ln>
        </p:spPr>
      </p:pic>
      <p:sp>
        <p:nvSpPr>
          <p:cNvPr id="5" name="Rectangle 159"/>
          <p:cNvSpPr>
            <a:spLocks noChangeArrowheads="1"/>
          </p:cNvSpPr>
          <p:nvPr/>
        </p:nvSpPr>
        <p:spPr bwMode="auto">
          <a:xfrm>
            <a:off x="0" y="2205038"/>
            <a:ext cx="9144000" cy="4652962"/>
          </a:xfrm>
          <a:prstGeom prst="rect">
            <a:avLst/>
          </a:prstGeom>
          <a:solidFill>
            <a:srgbClr val="CCCCFF"/>
          </a:solidFill>
          <a:ln w="9525">
            <a:noFill/>
            <a:miter lim="800000"/>
            <a:headEnd/>
            <a:tailEnd/>
          </a:ln>
          <a:effectLst/>
        </p:spPr>
        <p:txBody>
          <a:bodyPr wrap="none" lIns="73025" tIns="36512" rIns="73025" bIns="36512" anchor="ctr"/>
          <a:lstStyle/>
          <a:p>
            <a:endParaRPr lang="en-US">
              <a:effectLst>
                <a:outerShdw blurRad="38100" dist="38100" dir="2700000" algn="tl">
                  <a:srgbClr val="FFFFFF"/>
                </a:outerShdw>
              </a:effectLst>
            </a:endParaRPr>
          </a:p>
        </p:txBody>
      </p:sp>
      <p:sp>
        <p:nvSpPr>
          <p:cNvPr id="6" name="Rectangle 4"/>
          <p:cNvSpPr>
            <a:spLocks noChangeArrowheads="1"/>
          </p:cNvSpPr>
          <p:nvPr/>
        </p:nvSpPr>
        <p:spPr bwMode="auto">
          <a:xfrm>
            <a:off x="8609013" y="6604000"/>
            <a:ext cx="304800" cy="219075"/>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fld id="{BFA78BBA-C6BA-4D74-A51E-517073B79503}" type="slidenum">
              <a:rPr lang="en-US" sz="900" b="0">
                <a:solidFill>
                  <a:srgbClr val="808080"/>
                </a:solidFill>
              </a:rPr>
              <a:pPr defTabSz="814388">
                <a:lnSpc>
                  <a:spcPct val="100000"/>
                </a:lnSpc>
              </a:pPr>
              <a:t>‹#›</a:t>
            </a:fld>
            <a:endParaRPr lang="en-US" sz="900" b="0">
              <a:solidFill>
                <a:srgbClr val="808080"/>
              </a:solidFill>
            </a:endParaRPr>
          </a:p>
        </p:txBody>
      </p:sp>
      <p:sp>
        <p:nvSpPr>
          <p:cNvPr id="7" name="Rectangle 12"/>
          <p:cNvSpPr>
            <a:spLocks noChangeArrowheads="1"/>
          </p:cNvSpPr>
          <p:nvPr/>
        </p:nvSpPr>
        <p:spPr bwMode="auto">
          <a:xfrm>
            <a:off x="3897313" y="6669088"/>
            <a:ext cx="1611312"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b="0">
                <a:solidFill>
                  <a:srgbClr val="808080"/>
                </a:solidFill>
              </a:rPr>
              <a:t>© 2009 TOCICO. All rights reserved.</a:t>
            </a:r>
          </a:p>
        </p:txBody>
      </p:sp>
      <p:sp>
        <p:nvSpPr>
          <p:cNvPr id="8" name="Rectangle 13"/>
          <p:cNvSpPr>
            <a:spLocks noChangeArrowheads="1"/>
          </p:cNvSpPr>
          <p:nvPr/>
        </p:nvSpPr>
        <p:spPr bwMode="auto">
          <a:xfrm>
            <a:off x="76200" y="6604000"/>
            <a:ext cx="1322388" cy="219075"/>
          </a:xfrm>
          <a:prstGeom prst="rect">
            <a:avLst/>
          </a:prstGeom>
          <a:noFill/>
          <a:ln w="9525">
            <a:noFill/>
            <a:miter lim="800000"/>
            <a:headEnd/>
            <a:tailEnd/>
          </a:ln>
          <a:effectLst/>
        </p:spPr>
        <p:txBody>
          <a:bodyPr lIns="82124" tIns="41061" rIns="82124" bIns="41061" anchor="b" anchorCtr="1">
            <a:spAutoFit/>
          </a:bodyPr>
          <a:lstStyle/>
          <a:p>
            <a:pPr defTabSz="814388">
              <a:lnSpc>
                <a:spcPct val="100000"/>
              </a:lnSpc>
            </a:pPr>
            <a:endParaRPr lang="en-ZA" sz="900" b="0">
              <a:solidFill>
                <a:srgbClr val="808080"/>
              </a:solidFill>
            </a:endParaRPr>
          </a:p>
        </p:txBody>
      </p:sp>
      <p:sp>
        <p:nvSpPr>
          <p:cNvPr id="9" name="Text Box 208"/>
          <p:cNvSpPr txBox="1">
            <a:spLocks noChangeArrowheads="1"/>
          </p:cNvSpPr>
          <p:nvPr userDrawn="1"/>
        </p:nvSpPr>
        <p:spPr bwMode="auto">
          <a:xfrm>
            <a:off x="6200775" y="1990725"/>
            <a:ext cx="2943225" cy="247650"/>
          </a:xfrm>
          <a:prstGeom prst="rect">
            <a:avLst/>
          </a:prstGeom>
          <a:noFill/>
          <a:ln w="38100">
            <a:noFill/>
            <a:miter lim="800000"/>
            <a:headEnd/>
            <a:tailEnd/>
          </a:ln>
          <a:effectLst/>
        </p:spPr>
        <p:txBody>
          <a:bodyPr lIns="82124" tIns="41061" rIns="82124" bIns="41061">
            <a:spAutoFit/>
          </a:bodyPr>
          <a:lstStyle/>
          <a:p>
            <a:pPr algn="ctr" defTabSz="814388">
              <a:spcBef>
                <a:spcPct val="50000"/>
              </a:spcBef>
            </a:pPr>
            <a:r>
              <a:rPr lang="en-US">
                <a:solidFill>
                  <a:srgbClr val="CCCCFF"/>
                </a:solidFill>
                <a:latin typeface="Arial Black" pitchFamily="-112" charset="0"/>
              </a:rPr>
              <a:t>TOCICO 2009 Conference</a:t>
            </a:r>
            <a:endParaRPr lang="en-ZA">
              <a:solidFill>
                <a:srgbClr val="CCCCFF"/>
              </a:solidFill>
              <a:latin typeface="Arial Black" pitchFamily="-112" charset="0"/>
            </a:endParaRPr>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p:oleObj spid="_x0000_s129026" r:id="rId4" imgW="0" imgH="0" progId="PowerPoint.Show.8">
              <p:embed/>
            </p:oleObj>
          </a:graphicData>
        </a:graphic>
      </p:graphicFrame>
      <p:pic>
        <p:nvPicPr>
          <p:cNvPr id="11" name="Picture 239"/>
          <p:cNvPicPr>
            <a:picLocks noChangeAspect="1" noChangeArrowheads="1"/>
          </p:cNvPicPr>
          <p:nvPr userDrawn="1"/>
        </p:nvPicPr>
        <p:blipFill>
          <a:blip r:embed="rId5"/>
          <a:srcRect/>
          <a:stretch>
            <a:fillRect/>
          </a:stretch>
        </p:blipFill>
        <p:spPr bwMode="auto">
          <a:xfrm>
            <a:off x="6492875" y="433388"/>
            <a:ext cx="2343150" cy="1304925"/>
          </a:xfrm>
          <a:prstGeom prst="rect">
            <a:avLst/>
          </a:prstGeom>
          <a:noFill/>
          <a:ln w="38100">
            <a:noFill/>
            <a:miter lim="800000"/>
            <a:headEnd/>
            <a:tailEnd/>
          </a:ln>
        </p:spPr>
      </p:pic>
      <p:sp>
        <p:nvSpPr>
          <p:cNvPr id="369666" name="Rectangle 2"/>
          <p:cNvSpPr>
            <a:spLocks noGrp="1" noChangeArrowheads="1"/>
          </p:cNvSpPr>
          <p:nvPr>
            <p:ph type="ctrTitle"/>
          </p:nvPr>
        </p:nvSpPr>
        <p:spPr>
          <a:xfrm>
            <a:off x="1420813" y="2779713"/>
            <a:ext cx="6950075" cy="830262"/>
          </a:xfrm>
        </p:spPr>
        <p:txBody>
          <a:bodyPr anchor="t"/>
          <a:lstStyle>
            <a:lvl1pPr>
              <a:defRPr sz="4200"/>
            </a:lvl1pPr>
          </a:lstStyle>
          <a:p>
            <a:r>
              <a:rPr lang="en-US"/>
              <a:t>Click to edit Master title style</a:t>
            </a:r>
          </a:p>
        </p:txBody>
      </p:sp>
      <p:sp>
        <p:nvSpPr>
          <p:cNvPr id="369667" name="Rectangle 3"/>
          <p:cNvSpPr>
            <a:spLocks noGrp="1" noChangeArrowheads="1"/>
          </p:cNvSpPr>
          <p:nvPr>
            <p:ph type="subTitle" idx="1"/>
          </p:nvPr>
        </p:nvSpPr>
        <p:spPr>
          <a:xfrm>
            <a:off x="1416050" y="4340225"/>
            <a:ext cx="7261225" cy="419100"/>
          </a:xfrm>
        </p:spPr>
        <p:txBody>
          <a:bodyPr/>
          <a:lstStyle>
            <a:lvl1pPr marL="0" indent="0">
              <a:lnSpc>
                <a:spcPct val="90000"/>
              </a:lnSpc>
              <a:buFont typeface="Arial" pitchFamily="-112" charset="0"/>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8275" y="15875"/>
            <a:ext cx="2078038" cy="6292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4163" y="15875"/>
            <a:ext cx="6081712" cy="6292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3" y="1470025"/>
            <a:ext cx="3990975"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338" y="1470025"/>
            <a:ext cx="3990975" cy="483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7"/>
          <p:cNvPicPr>
            <a:picLocks noChangeAspect="1" noChangeArrowheads="1"/>
          </p:cNvPicPr>
          <p:nvPr userDrawn="1"/>
        </p:nvPicPr>
        <p:blipFill>
          <a:blip r:embed="rId13"/>
          <a:srcRect/>
          <a:stretch>
            <a:fillRect/>
          </a:stretch>
        </p:blipFill>
        <p:spPr bwMode="auto">
          <a:xfrm>
            <a:off x="-9525" y="1020763"/>
            <a:ext cx="9163050" cy="257175"/>
          </a:xfrm>
          <a:prstGeom prst="rect">
            <a:avLst/>
          </a:prstGeom>
          <a:noFill/>
          <a:ln w="38100">
            <a:noFill/>
            <a:miter lim="800000"/>
            <a:headEnd/>
            <a:tailEnd/>
          </a:ln>
        </p:spPr>
      </p:pic>
      <p:sp>
        <p:nvSpPr>
          <p:cNvPr id="368642" name="Rectangle 2"/>
          <p:cNvSpPr>
            <a:spLocks noGrp="1" noChangeArrowheads="1"/>
          </p:cNvSpPr>
          <p:nvPr>
            <p:ph type="title"/>
          </p:nvPr>
        </p:nvSpPr>
        <p:spPr bwMode="auto">
          <a:xfrm>
            <a:off x="284163" y="15875"/>
            <a:ext cx="8145462" cy="838200"/>
          </a:xfrm>
          <a:prstGeom prst="rect">
            <a:avLst/>
          </a:prstGeom>
          <a:noFill/>
          <a:ln w="9525">
            <a:noFill/>
            <a:miter lim="800000"/>
            <a:headEnd/>
            <a:tailEnd/>
          </a:ln>
          <a:effectLst/>
        </p:spPr>
        <p:txBody>
          <a:bodyPr vert="horz" wrap="square" lIns="82124" tIns="41061" rIns="82124" bIns="41061"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61963" y="1470025"/>
            <a:ext cx="8134350" cy="4838700"/>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53" name="Rectangle 13"/>
          <p:cNvSpPr>
            <a:spLocks noChangeArrowheads="1"/>
          </p:cNvSpPr>
          <p:nvPr/>
        </p:nvSpPr>
        <p:spPr bwMode="auto">
          <a:xfrm>
            <a:off x="4533900" y="6462713"/>
            <a:ext cx="304800" cy="219075"/>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fld id="{6F105AE9-FB78-4EDD-93BF-8F5C7F7EF762}" type="slidenum">
              <a:rPr lang="en-US" sz="900" b="0">
                <a:solidFill>
                  <a:srgbClr val="808080"/>
                </a:solidFill>
              </a:rPr>
              <a:pPr defTabSz="814388">
                <a:lnSpc>
                  <a:spcPct val="100000"/>
                </a:lnSpc>
              </a:pPr>
              <a:t>‹#›</a:t>
            </a:fld>
            <a:endParaRPr lang="en-US" sz="900" b="0">
              <a:solidFill>
                <a:srgbClr val="808080"/>
              </a:solidFill>
            </a:endParaRPr>
          </a:p>
        </p:txBody>
      </p:sp>
      <p:sp>
        <p:nvSpPr>
          <p:cNvPr id="368741" name="Rectangle 101"/>
          <p:cNvSpPr>
            <a:spLocks noChangeArrowheads="1"/>
          </p:cNvSpPr>
          <p:nvPr userDrawn="1"/>
        </p:nvSpPr>
        <p:spPr bwMode="auto">
          <a:xfrm>
            <a:off x="3897313" y="6669088"/>
            <a:ext cx="1611312"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b="0">
                <a:solidFill>
                  <a:srgbClr val="808080"/>
                </a:solidFill>
              </a:rPr>
              <a:t>© 2009 TOCICO. All rights reserved.</a:t>
            </a:r>
          </a:p>
        </p:txBody>
      </p:sp>
      <p:sp>
        <p:nvSpPr>
          <p:cNvPr id="368742" name="Text Box 102"/>
          <p:cNvSpPr txBox="1">
            <a:spLocks noChangeArrowheads="1"/>
          </p:cNvSpPr>
          <p:nvPr userDrawn="1"/>
        </p:nvSpPr>
        <p:spPr bwMode="auto">
          <a:xfrm>
            <a:off x="6200775" y="1030288"/>
            <a:ext cx="2943225" cy="247650"/>
          </a:xfrm>
          <a:prstGeom prst="rect">
            <a:avLst/>
          </a:prstGeom>
          <a:noFill/>
          <a:ln w="38100">
            <a:noFill/>
            <a:miter lim="800000"/>
            <a:headEnd/>
            <a:tailEnd/>
          </a:ln>
          <a:effectLst/>
        </p:spPr>
        <p:txBody>
          <a:bodyPr lIns="82124" tIns="41061" rIns="82124" bIns="41061">
            <a:spAutoFit/>
          </a:bodyPr>
          <a:lstStyle/>
          <a:p>
            <a:pPr algn="ctr" defTabSz="814388">
              <a:spcBef>
                <a:spcPct val="50000"/>
              </a:spcBef>
            </a:pPr>
            <a:r>
              <a:rPr lang="en-US">
                <a:solidFill>
                  <a:srgbClr val="CCCCFF"/>
                </a:solidFill>
                <a:latin typeface="Arial Black" pitchFamily="-112" charset="0"/>
              </a:rPr>
              <a:t>TOCICO 2009 Conference</a:t>
            </a:r>
            <a:endParaRPr lang="en-ZA">
              <a:solidFill>
                <a:srgbClr val="CCCCFF"/>
              </a:solidFill>
              <a:latin typeface="Arial Black" pitchFamily="-112" charset="0"/>
            </a:endParaRPr>
          </a:p>
        </p:txBody>
      </p:sp>
      <p:pic>
        <p:nvPicPr>
          <p:cNvPr id="1032" name="Picture 136"/>
          <p:cNvPicPr>
            <a:picLocks noChangeAspect="1" noChangeArrowheads="1"/>
          </p:cNvPicPr>
          <p:nvPr userDrawn="1"/>
        </p:nvPicPr>
        <p:blipFill>
          <a:blip r:embed="rId14"/>
          <a:srcRect/>
          <a:stretch>
            <a:fillRect/>
          </a:stretch>
        </p:blipFill>
        <p:spPr bwMode="auto">
          <a:xfrm>
            <a:off x="112713" y="6427788"/>
            <a:ext cx="619125" cy="381000"/>
          </a:xfrm>
          <a:prstGeom prst="rect">
            <a:avLst/>
          </a:prstGeom>
          <a:noFill/>
          <a:ln w="38100">
            <a:noFill/>
            <a:miter lim="800000"/>
            <a:headEnd/>
            <a:tailEnd/>
          </a:ln>
        </p:spPr>
      </p:pic>
    </p:spTree>
  </p:cSld>
  <p:clrMap bg1="lt1" tx1="dk1" bg2="lt2" tx2="dk2" accent1="accent1" accent2="accent2" accent3="accent3" accent4="accent4" accent5="accent5" accent6="accent6" hlink="hlink" folHlink="folHlink"/>
  <p:sldLayoutIdLst>
    <p:sldLayoutId id="2147483681"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mj-lt"/>
          <a:ea typeface="ＭＳ Ｐゴシック" pitchFamily="-112" charset="-128"/>
          <a:cs typeface="+mj-cs"/>
        </a:defRPr>
      </a:lvl1pPr>
      <a:lvl2pPr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ea typeface="ＭＳ Ｐゴシック" pitchFamily="-112" charset="-128"/>
        </a:defRPr>
      </a:lvl2pPr>
      <a:lvl3pPr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ea typeface="ＭＳ Ｐゴシック" pitchFamily="-112" charset="-128"/>
        </a:defRPr>
      </a:lvl3pPr>
      <a:lvl4pPr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ea typeface="ＭＳ Ｐゴシック" pitchFamily="-112" charset="-128"/>
        </a:defRPr>
      </a:lvl4pPr>
      <a:lvl5pPr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ea typeface="ＭＳ Ｐゴシック" pitchFamily="-112" charset="-128"/>
        </a:defRPr>
      </a:lvl5pPr>
      <a:lvl6pPr marL="457200"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defRPr>
      </a:lvl6pPr>
      <a:lvl7pPr marL="914400"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defRPr>
      </a:lvl7pPr>
      <a:lvl8pPr marL="1371600"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defRPr>
      </a:lvl8pPr>
      <a:lvl9pPr marL="1828800" algn="l" defTabSz="814388" rtl="0" eaLnBrk="0" fontAlgn="base" hangingPunct="0">
        <a:lnSpc>
          <a:spcPct val="90000"/>
        </a:lnSpc>
        <a:spcBef>
          <a:spcPct val="0"/>
        </a:spcBef>
        <a:spcAft>
          <a:spcPct val="0"/>
        </a:spcAft>
        <a:defRPr sz="3400" b="1">
          <a:solidFill>
            <a:schemeClr val="tx1"/>
          </a:solidFill>
          <a:effectLst>
            <a:outerShdw blurRad="38100" dist="38100" dir="2700000" algn="tl">
              <a:srgbClr val="DDDDDD"/>
            </a:outerShdw>
          </a:effectLst>
          <a:latin typeface="Arial Black" pitchFamily="-112" charset="0"/>
        </a:defRPr>
      </a:lvl9pPr>
    </p:titleStyle>
    <p:bodyStyle>
      <a:lvl1pPr marL="236538" indent="-236538" algn="l" defTabSz="814388" rtl="0" eaLnBrk="0" fontAlgn="base" hangingPunct="0">
        <a:lnSpc>
          <a:spcPct val="95000"/>
        </a:lnSpc>
        <a:spcBef>
          <a:spcPct val="50000"/>
        </a:spcBef>
        <a:spcAft>
          <a:spcPct val="0"/>
        </a:spcAft>
        <a:buClr>
          <a:srgbClr val="003399"/>
        </a:buClr>
        <a:buSzPct val="100000"/>
        <a:buFont typeface="Arial" charset="0"/>
        <a:buChar char="•"/>
        <a:defRPr sz="2400" b="1">
          <a:solidFill>
            <a:schemeClr val="tx1"/>
          </a:solidFill>
          <a:latin typeface="+mn-lt"/>
          <a:ea typeface="ＭＳ Ｐゴシック" pitchFamily="-112" charset="-128"/>
          <a:cs typeface="+mn-cs"/>
        </a:defRPr>
      </a:lvl1pPr>
      <a:lvl2pPr marL="800100" indent="-225425" algn="l" defTabSz="814388" rtl="0" eaLnBrk="0" fontAlgn="base" hangingPunct="0">
        <a:lnSpc>
          <a:spcPct val="95000"/>
        </a:lnSpc>
        <a:spcBef>
          <a:spcPct val="50000"/>
        </a:spcBef>
        <a:spcAft>
          <a:spcPct val="0"/>
        </a:spcAft>
        <a:buFont typeface="Arial" charset="0"/>
        <a:buChar char="−"/>
        <a:defRPr sz="2000" b="1">
          <a:solidFill>
            <a:schemeClr val="tx1"/>
          </a:solidFill>
          <a:latin typeface="+mn-lt"/>
          <a:ea typeface="ＭＳ Ｐゴシック" pitchFamily="-112" charset="-128"/>
        </a:defRPr>
      </a:lvl2pPr>
      <a:lvl3pPr marL="1200150" indent="-228600" algn="l" defTabSz="814388" rtl="0" eaLnBrk="0" fontAlgn="base" hangingPunct="0">
        <a:lnSpc>
          <a:spcPct val="95000"/>
        </a:lnSpc>
        <a:spcBef>
          <a:spcPct val="50000"/>
        </a:spcBef>
        <a:spcAft>
          <a:spcPct val="0"/>
        </a:spcAft>
        <a:buFont typeface="Arial" charset="0"/>
        <a:buChar char="−"/>
        <a:defRPr sz="2000" b="1">
          <a:solidFill>
            <a:schemeClr val="tx1"/>
          </a:solidFill>
          <a:latin typeface="+mn-lt"/>
          <a:ea typeface="ＭＳ Ｐゴシック" pitchFamily="-112" charset="-128"/>
        </a:defRPr>
      </a:lvl3pPr>
      <a:lvl4pPr marL="1546225" indent="-231775" algn="l" defTabSz="814388" rtl="0" eaLnBrk="0" fontAlgn="base" hangingPunct="0">
        <a:lnSpc>
          <a:spcPct val="95000"/>
        </a:lnSpc>
        <a:spcBef>
          <a:spcPct val="50000"/>
        </a:spcBef>
        <a:spcAft>
          <a:spcPct val="0"/>
        </a:spcAft>
        <a:buFont typeface="Arial" charset="0"/>
        <a:buChar char="−"/>
        <a:defRPr sz="2000" b="1">
          <a:solidFill>
            <a:schemeClr val="tx1"/>
          </a:solidFill>
          <a:latin typeface="+mn-lt"/>
          <a:ea typeface="ＭＳ Ｐゴシック" pitchFamily="-112" charset="-128"/>
        </a:defRPr>
      </a:lvl4pPr>
      <a:lvl5pPr marL="1884363" indent="-223838" algn="l" defTabSz="814388" rtl="0" eaLnBrk="0" fontAlgn="base" hangingPunct="0">
        <a:lnSpc>
          <a:spcPct val="95000"/>
        </a:lnSpc>
        <a:spcBef>
          <a:spcPct val="50000"/>
        </a:spcBef>
        <a:spcAft>
          <a:spcPct val="0"/>
        </a:spcAft>
        <a:buFont typeface="Arial" charset="0"/>
        <a:buChar char="−"/>
        <a:defRPr sz="2000" b="1">
          <a:solidFill>
            <a:schemeClr val="tx1"/>
          </a:solidFill>
          <a:latin typeface="+mn-lt"/>
          <a:ea typeface="ＭＳ Ｐゴシック" pitchFamily="-112" charset="-128"/>
        </a:defRPr>
      </a:lvl5pPr>
      <a:lvl6pPr marL="2341563" indent="-223838" algn="l" defTabSz="814388" rtl="0" eaLnBrk="0" fontAlgn="base" hangingPunct="0">
        <a:lnSpc>
          <a:spcPct val="95000"/>
        </a:lnSpc>
        <a:spcBef>
          <a:spcPct val="50000"/>
        </a:spcBef>
        <a:spcAft>
          <a:spcPct val="0"/>
        </a:spcAft>
        <a:buFont typeface="Arial" pitchFamily="-112" charset="0"/>
        <a:buChar char="−"/>
        <a:defRPr sz="2000" b="1">
          <a:solidFill>
            <a:schemeClr val="tx1"/>
          </a:solidFill>
          <a:latin typeface="+mn-lt"/>
          <a:ea typeface="ＭＳ Ｐゴシック" pitchFamily="-112" charset="-128"/>
        </a:defRPr>
      </a:lvl6pPr>
      <a:lvl7pPr marL="2798763" indent="-223838" algn="l" defTabSz="814388" rtl="0" eaLnBrk="0" fontAlgn="base" hangingPunct="0">
        <a:lnSpc>
          <a:spcPct val="95000"/>
        </a:lnSpc>
        <a:spcBef>
          <a:spcPct val="50000"/>
        </a:spcBef>
        <a:spcAft>
          <a:spcPct val="0"/>
        </a:spcAft>
        <a:buFont typeface="Arial" pitchFamily="-112" charset="0"/>
        <a:buChar char="−"/>
        <a:defRPr sz="2000" b="1">
          <a:solidFill>
            <a:schemeClr val="tx1"/>
          </a:solidFill>
          <a:latin typeface="+mn-lt"/>
          <a:ea typeface="ＭＳ Ｐゴシック" pitchFamily="-112" charset="-128"/>
        </a:defRPr>
      </a:lvl7pPr>
      <a:lvl8pPr marL="3255963" indent="-223838" algn="l" defTabSz="814388" rtl="0" eaLnBrk="0" fontAlgn="base" hangingPunct="0">
        <a:lnSpc>
          <a:spcPct val="95000"/>
        </a:lnSpc>
        <a:spcBef>
          <a:spcPct val="50000"/>
        </a:spcBef>
        <a:spcAft>
          <a:spcPct val="0"/>
        </a:spcAft>
        <a:buFont typeface="Arial" pitchFamily="-112" charset="0"/>
        <a:buChar char="−"/>
        <a:defRPr sz="2000" b="1">
          <a:solidFill>
            <a:schemeClr val="tx1"/>
          </a:solidFill>
          <a:latin typeface="+mn-lt"/>
          <a:ea typeface="ＭＳ Ｐゴシック" pitchFamily="-112" charset="-128"/>
        </a:defRPr>
      </a:lvl8pPr>
      <a:lvl9pPr marL="3713163" indent="-223838" algn="l" defTabSz="814388" rtl="0" eaLnBrk="0" fontAlgn="base" hangingPunct="0">
        <a:lnSpc>
          <a:spcPct val="95000"/>
        </a:lnSpc>
        <a:spcBef>
          <a:spcPct val="50000"/>
        </a:spcBef>
        <a:spcAft>
          <a:spcPct val="0"/>
        </a:spcAft>
        <a:buFont typeface="Arial" pitchFamily="-112" charset="0"/>
        <a:buChar char="−"/>
        <a:defRPr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su.edu/~engrmgmt/holt/em530/Docs/NickelGame.pp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su.edu/~engrmgmt/holt/em530/Docs/DollarGame.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su.edu/~engrmgmt/holt/em530/Docs/JSGInstinfo.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wsu.edu/~engrmgmt/holt/em530/Docs/Assembly.pp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ublic.wsu.edu/~engrmgmt/holt/em530/Docs/DiceGames.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wsu.edu/~engrmgmt/holt/em530/Docs/AlphaNumberShape.ppt"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su.edu/~engrmgmt/holt/em530/Docs/DollarGame.pp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wsu.edu/~engrmgmt/holt/em530/Docs/SixesGame.pdf" TargetMode="Externa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su.edu/~engrmgmt/holt/em530/Docs/DollarGame.ppt" TargetMode="External"/><Relationship Id="rId7" Type="http://schemas.openxmlformats.org/officeDocument/2006/relationships/hyperlink" Target="http://www.wsu.edu/~engrmgmt/holt/em530/IceCreamGame.ht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www.wsu.edu/~engrmgmt/holt/em530/Docs/Bean-VMI-Game.pptx" TargetMode="External"/><Relationship Id="rId5" Type="http://schemas.openxmlformats.org/officeDocument/2006/relationships/hyperlink" Target="http://www.wsu.edu/~engrmgmt/holt/em530/Docs/SupplyChainGame.ppt" TargetMode="External"/><Relationship Id="rId4" Type="http://schemas.openxmlformats.org/officeDocument/2006/relationships/hyperlink" Target="http://www.wsu.edu/~engrmgmt/holt/em530/Docs/BeadExperiment.pp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etm.wsu.edu/holt/"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ctrTitle"/>
          </p:nvPr>
        </p:nvSpPr>
        <p:spPr>
          <a:xfrm>
            <a:off x="808038" y="2584450"/>
            <a:ext cx="7812087" cy="3101975"/>
          </a:xfrm>
        </p:spPr>
        <p:txBody>
          <a:bodyPr/>
          <a:lstStyle/>
          <a:p>
            <a:pPr algn="ctr"/>
            <a:r>
              <a:rPr lang="en-US" sz="3500" smtClean="0">
                <a:effectLst/>
              </a:rPr>
              <a:t>TOCICO CONFERENCE 2008</a:t>
            </a:r>
            <a:br>
              <a:rPr lang="en-US" sz="3500" smtClean="0">
                <a:effectLst/>
              </a:rPr>
            </a:br>
            <a:r>
              <a:rPr lang="en-US" sz="3500" smtClean="0">
                <a:effectLst/>
              </a:rPr>
              <a:t/>
            </a:r>
            <a:br>
              <a:rPr lang="en-US" sz="3500" smtClean="0">
                <a:effectLst/>
              </a:rPr>
            </a:br>
            <a:r>
              <a:rPr lang="en-US" sz="3500" smtClean="0">
                <a:effectLst/>
              </a:rPr>
              <a:t> TOC Games</a:t>
            </a:r>
            <a:br>
              <a:rPr lang="en-US" sz="3500" smtClean="0">
                <a:effectLst/>
              </a:rPr>
            </a:br>
            <a:r>
              <a:rPr lang="en-US" sz="3500" smtClean="0">
                <a:effectLst/>
              </a:rPr>
              <a:t>Learning How to Teach Systemic Improvement</a:t>
            </a:r>
            <a:endParaRPr lang="en-US" sz="3800" smtClean="0">
              <a:effectLst>
                <a:outerShdw blurRad="38100" dist="38100" dir="2700000" algn="tl">
                  <a:srgbClr val="C0C0C0"/>
                </a:outerShdw>
              </a:effectLst>
            </a:endParaRPr>
          </a:p>
        </p:txBody>
      </p:sp>
      <p:sp>
        <p:nvSpPr>
          <p:cNvPr id="675906" name="Text Box 66"/>
          <p:cNvSpPr txBox="1">
            <a:spLocks noChangeArrowheads="1"/>
          </p:cNvSpPr>
          <p:nvPr/>
        </p:nvSpPr>
        <p:spPr bwMode="auto">
          <a:xfrm>
            <a:off x="347663" y="5716588"/>
            <a:ext cx="6873875" cy="795337"/>
          </a:xfrm>
          <a:prstGeom prst="rect">
            <a:avLst/>
          </a:prstGeom>
          <a:noFill/>
          <a:ln w="38100">
            <a:noFill/>
            <a:miter lim="800000"/>
            <a:headEnd/>
            <a:tailEnd/>
          </a:ln>
          <a:effectLst/>
        </p:spPr>
        <p:txBody>
          <a:bodyPr lIns="82124" tIns="41061" rIns="82124" bIns="41061">
            <a:spAutoFit/>
          </a:bodyPr>
          <a:lstStyle/>
          <a:p>
            <a:pPr defTabSz="814388">
              <a:spcBef>
                <a:spcPct val="50000"/>
              </a:spcBef>
            </a:pPr>
            <a:r>
              <a:rPr lang="en-US" sz="2000">
                <a:effectLst>
                  <a:outerShdw blurRad="38100" dist="38100" dir="2700000" algn="tl">
                    <a:srgbClr val="C0C0C0"/>
                  </a:outerShdw>
                </a:effectLst>
              </a:rPr>
              <a:t>Presented By:  James R. Holt	</a:t>
            </a:r>
          </a:p>
          <a:p>
            <a:pPr defTabSz="814388">
              <a:spcBef>
                <a:spcPct val="50000"/>
              </a:spcBef>
            </a:pPr>
            <a:r>
              <a:rPr lang="en-US" sz="2000">
                <a:effectLst>
                  <a:outerShdw blurRad="38100" dist="38100" dir="2700000" algn="tl">
                    <a:srgbClr val="C0C0C0"/>
                  </a:outerShdw>
                </a:effectLst>
              </a:rPr>
              <a:t>Date:	June 6-9, 2009</a:t>
            </a:r>
            <a:endParaRPr lang="en-ZA" sz="200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Dice Game Record Sheet</a:t>
            </a:r>
          </a:p>
        </p:txBody>
      </p:sp>
      <p:graphicFrame>
        <p:nvGraphicFramePr>
          <p:cNvPr id="6" name="Table 5"/>
          <p:cNvGraphicFramePr>
            <a:graphicFrameLocks noGrp="1"/>
          </p:cNvGraphicFramePr>
          <p:nvPr/>
        </p:nvGraphicFramePr>
        <p:xfrm>
          <a:off x="68263" y="2057400"/>
          <a:ext cx="8991600" cy="3127376"/>
        </p:xfrm>
        <a:graphic>
          <a:graphicData uri="http://schemas.openxmlformats.org/drawingml/2006/table">
            <a:tbl>
              <a:tblPr/>
              <a:tblGrid>
                <a:gridCol w="661987"/>
                <a:gridCol w="833438"/>
                <a:gridCol w="833437"/>
                <a:gridCol w="831850"/>
                <a:gridCol w="833438"/>
                <a:gridCol w="833437"/>
                <a:gridCol w="831850"/>
                <a:gridCol w="833438"/>
                <a:gridCol w="831850"/>
                <a:gridCol w="833437"/>
                <a:gridCol w="833438"/>
              </a:tblGrid>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Rolls</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Remaining</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Rolls</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Remaining</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Rolls</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Remaining</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Rolls</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Remaining</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Rolls</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Added to</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36538">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Wip</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2</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Wip</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3</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Wip</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4</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Wip</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5</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FG</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1</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2</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3</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4</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5</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6</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7</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8</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9</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Day 10</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413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Totals</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Verdana" pitchFamily="-112" charset="0"/>
                          <a:ea typeface="ＭＳ Ｐゴシック" pitchFamily="-112" charset="-128"/>
                        </a:rPr>
                        <a:t> </a:t>
                      </a:r>
                    </a:p>
                  </a:txBody>
                  <a:tcPr marL="9570" marR="9570" marT="957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45463" cy="838200"/>
          </a:xfrm>
        </p:spPr>
        <p:txBody>
          <a:bodyPr/>
          <a:lstStyle/>
          <a:p>
            <a:r>
              <a:rPr lang="en-US" dirty="0" smtClean="0">
                <a:effectLst>
                  <a:outerShdw blurRad="38100" dist="38100" dir="2700000" algn="tl">
                    <a:srgbClr val="C0C0C0"/>
                  </a:outerShdw>
                </a:effectLst>
              </a:rPr>
              <a:t>Nickel Game</a:t>
            </a:r>
            <a:r>
              <a:rPr lang="en-US" sz="1800" dirty="0" smtClean="0">
                <a:effectLst>
                  <a:outerShdw blurRad="38100" dist="38100" dir="2700000" algn="tl">
                    <a:srgbClr val="C0C0C0"/>
                  </a:outerShdw>
                </a:effectLst>
              </a:rPr>
              <a:t/>
            </a:r>
            <a:br>
              <a:rPr lang="en-US" sz="1800" dirty="0" smtClean="0">
                <a:effectLst>
                  <a:outerShdw blurRad="38100" dist="38100" dir="2700000" algn="tl">
                    <a:srgbClr val="C0C0C0"/>
                  </a:outerShdw>
                </a:effectLst>
              </a:rPr>
            </a:br>
            <a:r>
              <a:rPr lang="en-US" sz="1800" dirty="0" smtClean="0"/>
              <a:t> </a:t>
            </a:r>
            <a:r>
              <a:rPr lang="en-US" sz="1600" dirty="0" smtClean="0">
                <a:hlinkClick r:id="rId3"/>
              </a:rPr>
              <a:t>http://public.wsu.edu/~</a:t>
            </a:r>
            <a:r>
              <a:rPr lang="en-US" sz="1600" dirty="0" smtClean="0">
                <a:hlinkClick r:id="rId3"/>
              </a:rPr>
              <a:t>engrmgmt/holt/em530/</a:t>
            </a:r>
            <a:r>
              <a:rPr lang="en-US" sz="1600" dirty="0" smtClean="0">
                <a:effectLst>
                  <a:outerShdw blurRad="38100" dist="38100" dir="2700000" algn="tl">
                    <a:srgbClr val="C0C0C0"/>
                  </a:outerShdw>
                </a:effectLst>
                <a:hlinkClick r:id="rId3"/>
              </a:rPr>
              <a:t>Docs/NickelGame.ppt</a:t>
            </a:r>
            <a:endParaRPr lang="en-US" sz="1800" dirty="0" smtClean="0">
              <a:effectLst>
                <a:outerShdw blurRad="38100" dist="38100" dir="2700000" algn="tl">
                  <a:srgbClr val="C0C0C0"/>
                </a:outerShdw>
              </a:effectLst>
            </a:endParaRPr>
          </a:p>
        </p:txBody>
      </p:sp>
      <p:sp>
        <p:nvSpPr>
          <p:cNvPr id="27651" name="Content Placeholder 2"/>
          <p:cNvSpPr>
            <a:spLocks noGrp="1"/>
          </p:cNvSpPr>
          <p:nvPr>
            <p:ph idx="1"/>
          </p:nvPr>
        </p:nvSpPr>
        <p:spPr/>
        <p:txBody>
          <a:bodyPr/>
          <a:lstStyle/>
          <a:p>
            <a:r>
              <a:rPr lang="en-US" dirty="0" smtClean="0"/>
              <a:t>Purpose: Demonstrate the difference between local efficiency and global efficiency in two plays. </a:t>
            </a:r>
          </a:p>
          <a:p>
            <a:r>
              <a:rPr lang="en-US" dirty="0" smtClean="0"/>
              <a:t>Min/Max Participants:  3/20+</a:t>
            </a:r>
          </a:p>
          <a:p>
            <a:r>
              <a:rPr lang="en-US" dirty="0" smtClean="0"/>
              <a:t>Min Set-ups: Ten large coins (nickels or quarters)</a:t>
            </a:r>
          </a:p>
          <a:p>
            <a:r>
              <a:rPr lang="en-US" dirty="0" smtClean="0"/>
              <a:t>Min Time: 3 minutes.</a:t>
            </a:r>
          </a:p>
          <a:p>
            <a:r>
              <a:rPr lang="en-US" dirty="0" smtClean="0"/>
              <a:t>Basic Instructions: First Play: Each person turns the coins from all coins from </a:t>
            </a:r>
            <a:r>
              <a:rPr lang="en-US" dirty="0" smtClean="0"/>
              <a:t>“All Heads up” </a:t>
            </a:r>
            <a:r>
              <a:rPr lang="en-US" dirty="0" smtClean="0"/>
              <a:t>to </a:t>
            </a:r>
            <a:r>
              <a:rPr lang="en-US" dirty="0" smtClean="0"/>
              <a:t>“All Tails up,” </a:t>
            </a:r>
            <a:r>
              <a:rPr lang="en-US" dirty="0" smtClean="0"/>
              <a:t>then slides the coins to the next person.  A person calls out the time.  Each person playing remembers the time when they pass the batch of coins</a:t>
            </a:r>
            <a:r>
              <a:rPr lang="en-US" dirty="0" smtClean="0"/>
              <a:t>. </a:t>
            </a:r>
            <a:r>
              <a:rPr lang="en-US" sz="2000" dirty="0" smtClean="0"/>
              <a:t>After everyone is finished, subtract the previous player’s completion time from your completion time to determine how long it took you to turn the coins. </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Nickel Game</a:t>
            </a:r>
          </a:p>
        </p:txBody>
      </p:sp>
      <p:sp>
        <p:nvSpPr>
          <p:cNvPr id="28675" name="Content Placeholder 2"/>
          <p:cNvSpPr>
            <a:spLocks noGrp="1"/>
          </p:cNvSpPr>
          <p:nvPr>
            <p:ph idx="1"/>
          </p:nvPr>
        </p:nvSpPr>
        <p:spPr>
          <a:xfrm>
            <a:off x="304800" y="1470025"/>
            <a:ext cx="8686800" cy="4838700"/>
          </a:xfrm>
        </p:spPr>
        <p:txBody>
          <a:bodyPr/>
          <a:lstStyle/>
          <a:p>
            <a:r>
              <a:rPr lang="en-US" sz="2000" dirty="0" smtClean="0"/>
              <a:t>Expectation:  After all have had a chance to turn the coins, start with the first person and ask completion time.  Ask the next person the completion time and subtract the previous persons completion time.  Everyone will have a completion time between 5 seconds and 10 seconds (finishing about 7*number of </a:t>
            </a:r>
            <a:r>
              <a:rPr lang="en-US" sz="2000" dirty="0" smtClean="0"/>
              <a:t>players; with ten players, it takes about 70 seconds).</a:t>
            </a:r>
            <a:endParaRPr lang="en-US" sz="2000" dirty="0" smtClean="0"/>
          </a:p>
          <a:p>
            <a:r>
              <a:rPr lang="en-US" sz="2000" dirty="0" smtClean="0"/>
              <a:t>Second Play: A new boss arrives and notices there may be quality problems where some coins were not turned over each time.  </a:t>
            </a:r>
            <a:r>
              <a:rPr lang="en-US" sz="2000" dirty="0" smtClean="0"/>
              <a:t>This is unacceptable.  A </a:t>
            </a:r>
            <a:r>
              <a:rPr lang="en-US" sz="2000" dirty="0" smtClean="0"/>
              <a:t>new </a:t>
            </a:r>
            <a:r>
              <a:rPr lang="en-US" sz="2000" dirty="0" smtClean="0"/>
              <a:t>policy is put into place that </a:t>
            </a:r>
            <a:r>
              <a:rPr lang="en-US" sz="2000" dirty="0" smtClean="0"/>
              <a:t>requires everyone to put one hand behind their back and turn coins with only one hand.  To make up for the slowness, each coin may be passed immediately to the next person in line who can begin as soon as they have a coin.  </a:t>
            </a:r>
            <a:r>
              <a:rPr lang="en-US" sz="2000" dirty="0" smtClean="0"/>
              <a:t>Play again until every one has flipped all </a:t>
            </a:r>
            <a:r>
              <a:rPr lang="en-US" sz="2000" dirty="0" smtClean="0"/>
              <a:t>ten coins.</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Nickel Game</a:t>
            </a:r>
          </a:p>
        </p:txBody>
      </p:sp>
      <p:sp>
        <p:nvSpPr>
          <p:cNvPr id="29699" name="Content Placeholder 2"/>
          <p:cNvSpPr>
            <a:spLocks noGrp="1"/>
          </p:cNvSpPr>
          <p:nvPr>
            <p:ph idx="1"/>
          </p:nvPr>
        </p:nvSpPr>
        <p:spPr>
          <a:xfrm>
            <a:off x="304800" y="1470025"/>
            <a:ext cx="8686800" cy="4838700"/>
          </a:xfrm>
        </p:spPr>
        <p:txBody>
          <a:bodyPr/>
          <a:lstStyle/>
          <a:p>
            <a:r>
              <a:rPr lang="en-US" sz="2000" dirty="0" smtClean="0"/>
              <a:t>Expectation:  In the second game, it is harder to be accurate on how much time it take for each person to flip the coins one at a time.  They all start within just a few seconds and all end within a few seconds of each other. But, you can get the idea.  It takes from 10 to 20 seconds per person to flip the ten coins; twice as long!   However the time to complete all ten coins is about 4*number of </a:t>
            </a:r>
            <a:r>
              <a:rPr lang="en-US" sz="2000" dirty="0" smtClean="0"/>
              <a:t>players (for ten players its about 40 seconds).</a:t>
            </a:r>
            <a:endParaRPr lang="en-US" sz="2000" dirty="0" smtClean="0"/>
          </a:p>
          <a:p>
            <a:r>
              <a:rPr lang="en-US" sz="2000" dirty="0" smtClean="0"/>
              <a:t>Discussion: </a:t>
            </a:r>
            <a:r>
              <a:rPr lang="en-US" sz="2000" dirty="0" smtClean="0"/>
              <a:t>Lead the participants </a:t>
            </a:r>
            <a:r>
              <a:rPr lang="en-US" sz="2000" dirty="0" smtClean="0"/>
              <a:t>along.  </a:t>
            </a:r>
            <a:r>
              <a:rPr lang="en-US" sz="2000" dirty="0" smtClean="0"/>
              <a:t>Talk </a:t>
            </a:r>
            <a:r>
              <a:rPr lang="en-US" sz="2000" dirty="0" smtClean="0"/>
              <a:t>about </a:t>
            </a:r>
            <a:r>
              <a:rPr lang="en-US" sz="2000" dirty="0" smtClean="0"/>
              <a:t>“</a:t>
            </a:r>
            <a:r>
              <a:rPr lang="en-US" dirty="0" smtClean="0"/>
              <a:t>how </a:t>
            </a:r>
            <a:r>
              <a:rPr lang="en-US" dirty="0" smtClean="0"/>
              <a:t>terrible the new system is</a:t>
            </a:r>
            <a:r>
              <a:rPr lang="en-US" sz="2000" dirty="0" smtClean="0"/>
              <a:t>.”  </a:t>
            </a:r>
            <a:r>
              <a:rPr lang="en-US" sz="2000" dirty="0" smtClean="0"/>
              <a:t>Point out how the company cannot tolerate </a:t>
            </a:r>
            <a:r>
              <a:rPr lang="en-US" sz="2000" dirty="0" smtClean="0"/>
              <a:t>this new </a:t>
            </a:r>
            <a:r>
              <a:rPr lang="en-US" sz="2000" dirty="0" smtClean="0"/>
              <a:t>system </a:t>
            </a:r>
            <a:r>
              <a:rPr lang="en-US" sz="2000" dirty="0" smtClean="0"/>
              <a:t>because it is just too </a:t>
            </a:r>
            <a:r>
              <a:rPr lang="en-US" sz="2000" dirty="0" smtClean="0"/>
              <a:t>inefficient.  </a:t>
            </a:r>
            <a:r>
              <a:rPr lang="en-US" sz="2000" dirty="0" smtClean="0"/>
              <a:t>It takes everyone twice as long to get their work done. </a:t>
            </a:r>
            <a:r>
              <a:rPr lang="en-US" sz="2000" dirty="0" smtClean="0"/>
              <a:t>Workers should rise up </a:t>
            </a:r>
            <a:r>
              <a:rPr lang="en-US" sz="2000" dirty="0" err="1" smtClean="0"/>
              <a:t>againse</a:t>
            </a:r>
            <a:r>
              <a:rPr lang="en-US" sz="2000" dirty="0" smtClean="0"/>
              <a:t> the new policy. </a:t>
            </a:r>
            <a:r>
              <a:rPr lang="en-US" sz="2000" dirty="0" smtClean="0"/>
              <a:t>There should be a STRIKE! </a:t>
            </a:r>
            <a:r>
              <a:rPr lang="en-US" sz="2000" dirty="0" smtClean="0"/>
              <a:t>Continue talking about how bad things are until </a:t>
            </a:r>
            <a:r>
              <a:rPr lang="en-US" sz="2000" dirty="0" smtClean="0"/>
              <a:t>someone points out they </a:t>
            </a:r>
            <a:r>
              <a:rPr lang="en-US" sz="2000" dirty="0" smtClean="0"/>
              <a:t>were </a:t>
            </a:r>
            <a:r>
              <a:rPr lang="en-US" sz="2000" dirty="0" smtClean="0"/>
              <a:t>able to finish </a:t>
            </a:r>
            <a:r>
              <a:rPr lang="en-US" sz="2000" dirty="0" smtClean="0"/>
              <a:t>all ten coins in </a:t>
            </a:r>
            <a:r>
              <a:rPr lang="en-US" sz="2000" dirty="0" smtClean="0"/>
              <a:t>half the time when all players </a:t>
            </a:r>
            <a:r>
              <a:rPr lang="en-US" sz="2000" dirty="0" smtClean="0"/>
              <a:t>were </a:t>
            </a:r>
            <a:r>
              <a:rPr lang="en-US" sz="2000" dirty="0" smtClean="0"/>
              <a:t>handicapped to only one hand</a:t>
            </a:r>
            <a:r>
              <a:rPr lang="en-US" sz="2000" dirty="0" smtClean="0"/>
              <a:t>.  How is that possible?</a:t>
            </a:r>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Nickel Game</a:t>
            </a:r>
          </a:p>
        </p:txBody>
      </p:sp>
      <p:sp>
        <p:nvSpPr>
          <p:cNvPr id="30723" name="Content Placeholder 2"/>
          <p:cNvSpPr>
            <a:spLocks noGrp="1"/>
          </p:cNvSpPr>
          <p:nvPr>
            <p:ph idx="1"/>
          </p:nvPr>
        </p:nvSpPr>
        <p:spPr>
          <a:xfrm>
            <a:off x="304800" y="1470025"/>
            <a:ext cx="8686800" cy="4838700"/>
          </a:xfrm>
        </p:spPr>
        <p:txBody>
          <a:bodyPr/>
          <a:lstStyle/>
          <a:p>
            <a:r>
              <a:rPr lang="en-US" sz="2000" dirty="0" smtClean="0"/>
              <a:t>Learning Experience: Focusing on personal efficiency is not related to system sufficiency.  Batching requires all to wait (they really didn’t notice the waiting as they watched </a:t>
            </a:r>
            <a:r>
              <a:rPr lang="en-US" sz="2000" dirty="0" smtClean="0"/>
              <a:t>with interest during the </a:t>
            </a:r>
            <a:r>
              <a:rPr lang="en-US" sz="2000" dirty="0" smtClean="0"/>
              <a:t>first round).  </a:t>
            </a:r>
            <a:r>
              <a:rPr lang="en-US" sz="2000" dirty="0" smtClean="0"/>
              <a:t>It is important to </a:t>
            </a:r>
            <a:r>
              <a:rPr lang="en-US" sz="2000" dirty="0" smtClean="0"/>
              <a:t>KEEPING WORK </a:t>
            </a:r>
            <a:r>
              <a:rPr lang="en-US" sz="2000" dirty="0" smtClean="0"/>
              <a:t>MOVING; not sitting waiting in a batch queue.</a:t>
            </a:r>
            <a:endParaRPr lang="en-US" sz="2000" dirty="0" smtClean="0"/>
          </a:p>
          <a:p>
            <a:r>
              <a:rPr lang="en-US" sz="2000" dirty="0" smtClean="0"/>
              <a:t>Additional Comments:  If </a:t>
            </a:r>
            <a:r>
              <a:rPr lang="en-US" sz="2000" dirty="0" smtClean="0"/>
              <a:t>someone </a:t>
            </a:r>
            <a:r>
              <a:rPr lang="en-US" sz="2000" dirty="0" smtClean="0"/>
              <a:t>argues that they just did not have enough work in the first game (batches), give them four batches in a row (ten nickels, then ten quarters, then ten nickels then ten quarters) and enjoy the chaos.</a:t>
            </a:r>
          </a:p>
          <a:p>
            <a:r>
              <a:rPr lang="en-US" sz="2000" dirty="0" smtClean="0"/>
              <a:t>If you have enough coins, replay game two and continue play until the ending time of game one and see how many coins come out (will be 2 or 3 times </a:t>
            </a:r>
            <a:r>
              <a:rPr lang="en-US" sz="2000" dirty="0" smtClean="0"/>
              <a:t>mor</a:t>
            </a:r>
            <a:r>
              <a:rPr lang="en-US" sz="2000" dirty="0" smtClean="0"/>
              <a:t>e than the </a:t>
            </a:r>
            <a:r>
              <a:rPr lang="en-US" sz="2000" dirty="0" err="1" smtClean="0"/>
              <a:t>orginal</a:t>
            </a:r>
            <a:r>
              <a:rPr lang="en-US" sz="2000" dirty="0" smtClean="0"/>
              <a:t> </a:t>
            </a:r>
            <a:r>
              <a:rPr lang="en-US" sz="2000" dirty="0" smtClean="0"/>
              <a:t>ten</a:t>
            </a:r>
            <a:r>
              <a:rPr lang="en-US" sz="2000" dirty="0" smtClean="0"/>
              <a:t>).</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45463" cy="838200"/>
          </a:xfrm>
        </p:spPr>
        <p:txBody>
          <a:bodyPr/>
          <a:lstStyle/>
          <a:p>
            <a:r>
              <a:rPr lang="en-US" dirty="0" smtClean="0">
                <a:effectLst>
                  <a:outerShdw blurRad="38100" dist="38100" dir="2700000" algn="tl">
                    <a:srgbClr val="C0C0C0"/>
                  </a:outerShdw>
                </a:effectLst>
              </a:rPr>
              <a:t>Dollar Game</a:t>
            </a:r>
            <a:br>
              <a:rPr lang="en-US" dirty="0" smtClean="0">
                <a:effectLst>
                  <a:outerShdw blurRad="38100" dist="38100" dir="2700000" algn="tl">
                    <a:srgbClr val="C0C0C0"/>
                  </a:outerShdw>
                </a:effectLst>
              </a:rPr>
            </a:br>
            <a:r>
              <a:rPr lang="en-US" sz="1800" dirty="0" smtClean="0"/>
              <a:t> </a:t>
            </a:r>
            <a:r>
              <a:rPr lang="en-US" sz="1600" dirty="0" smtClean="0">
                <a:hlinkClick r:id="rId3"/>
              </a:rPr>
              <a:t>http://public.wsu.edu/~</a:t>
            </a:r>
            <a:r>
              <a:rPr lang="en-US" sz="1600" dirty="0" smtClean="0">
                <a:hlinkClick r:id="rId3"/>
              </a:rPr>
              <a:t>engrmgmt/holt/em530/</a:t>
            </a:r>
            <a:r>
              <a:rPr lang="en-US" sz="1600" dirty="0" smtClean="0">
                <a:effectLst>
                  <a:outerShdw blurRad="38100" dist="38100" dir="2700000" algn="tl">
                    <a:srgbClr val="C0C0C0"/>
                  </a:outerShdw>
                </a:effectLst>
                <a:hlinkClick r:id="rId3"/>
              </a:rPr>
              <a:t>Docs/DollarGame.ppt</a:t>
            </a:r>
            <a:r>
              <a:rPr lang="en-US" sz="1800" dirty="0" smtClean="0">
                <a:effectLst>
                  <a:outerShdw blurRad="38100" dist="38100" dir="2700000" algn="tl">
                    <a:srgbClr val="C0C0C0"/>
                  </a:outerShdw>
                </a:effectLst>
              </a:rPr>
              <a:t/>
            </a:r>
            <a:br>
              <a:rPr lang="en-US" sz="1800" dirty="0" smtClean="0">
                <a:effectLst>
                  <a:outerShdw blurRad="38100" dist="38100" dir="2700000" algn="tl">
                    <a:srgbClr val="C0C0C0"/>
                  </a:outerShdw>
                </a:effectLst>
              </a:rPr>
            </a:br>
            <a:endParaRPr lang="en-US" sz="1800" dirty="0" smtClean="0">
              <a:effectLst>
                <a:outerShdw blurRad="38100" dist="38100" dir="2700000" algn="tl">
                  <a:srgbClr val="C0C0C0"/>
                </a:outerShdw>
              </a:effectLst>
            </a:endParaRPr>
          </a:p>
        </p:txBody>
      </p:sp>
      <p:sp>
        <p:nvSpPr>
          <p:cNvPr id="31747" name="Content Placeholder 2"/>
          <p:cNvSpPr>
            <a:spLocks noGrp="1"/>
          </p:cNvSpPr>
          <p:nvPr>
            <p:ph idx="1"/>
          </p:nvPr>
        </p:nvSpPr>
        <p:spPr/>
        <p:txBody>
          <a:bodyPr/>
          <a:lstStyle/>
          <a:p>
            <a:r>
              <a:rPr lang="en-US" dirty="0" smtClean="0"/>
              <a:t>Warning: Play the Dollars Game AFTER learning from the Nickel Game.</a:t>
            </a:r>
          </a:p>
          <a:p>
            <a:r>
              <a:rPr lang="en-US" dirty="0" smtClean="0"/>
              <a:t>Purpose: Demonstrate typical problems with misunderstanding and poor communications </a:t>
            </a:r>
            <a:r>
              <a:rPr lang="en-US" dirty="0" smtClean="0"/>
              <a:t>with </a:t>
            </a:r>
            <a:r>
              <a:rPr lang="en-US" dirty="0" smtClean="0"/>
              <a:t>planning in </a:t>
            </a:r>
            <a:r>
              <a:rPr lang="en-US" dirty="0" smtClean="0"/>
              <a:t>large </a:t>
            </a:r>
            <a:r>
              <a:rPr lang="en-US" dirty="0" smtClean="0"/>
              <a:t>organizations. </a:t>
            </a:r>
          </a:p>
          <a:p>
            <a:r>
              <a:rPr lang="en-US" dirty="0" smtClean="0"/>
              <a:t>Min/Max Participants:  6/20+</a:t>
            </a:r>
          </a:p>
          <a:p>
            <a:r>
              <a:rPr lang="en-US" dirty="0" smtClean="0"/>
              <a:t>Min Set-ups: A large number of coins of many denominations (at least 100 coins all blended together)</a:t>
            </a:r>
          </a:p>
          <a:p>
            <a:r>
              <a:rPr lang="en-US" dirty="0" smtClean="0"/>
              <a:t>Min Time: 5 minutes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Dollar Game</a:t>
            </a:r>
          </a:p>
        </p:txBody>
      </p:sp>
      <p:sp>
        <p:nvSpPr>
          <p:cNvPr id="32771" name="Content Placeholder 2"/>
          <p:cNvSpPr>
            <a:spLocks noGrp="1"/>
          </p:cNvSpPr>
          <p:nvPr>
            <p:ph idx="1"/>
          </p:nvPr>
        </p:nvSpPr>
        <p:spPr/>
        <p:txBody>
          <a:bodyPr/>
          <a:lstStyle/>
          <a:p>
            <a:r>
              <a:rPr lang="en-US" smtClean="0"/>
              <a:t>Basic Instructions: Play is similar to the second game of the Nickel Game.  Each player places one hand behind their back.  The first player draws coins at random from the cup of mixed coins and passes the coin to the next person.  Each person in turn turns the coin over and slides them to the next person who flips coins one at a time passing them to the next player immediately.  </a:t>
            </a:r>
          </a:p>
          <a:p>
            <a:r>
              <a:rPr lang="en-US" smtClean="0"/>
              <a:t>The only difference is the play stops (everyone freezes) every ten seconds (representing a week). NO OTHER INSTRUCTIONS ARE GIVING TO THE PLAYERS. PLAY STARTS IMMEDIATELY.</a:t>
            </a:r>
          </a:p>
          <a:p>
            <a:endParaRPr lang="en-US" smtClean="0"/>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Dollar Game</a:t>
            </a:r>
          </a:p>
        </p:txBody>
      </p:sp>
      <p:sp>
        <p:nvSpPr>
          <p:cNvPr id="33795" name="Content Placeholder 2"/>
          <p:cNvSpPr>
            <a:spLocks noGrp="1"/>
          </p:cNvSpPr>
          <p:nvPr>
            <p:ph idx="1"/>
          </p:nvPr>
        </p:nvSpPr>
        <p:spPr/>
        <p:txBody>
          <a:bodyPr/>
          <a:lstStyle/>
          <a:p>
            <a:r>
              <a:rPr lang="en-US" smtClean="0"/>
              <a:t>Scoring: At the end of each week (10 seconds, 20 seconds, 30 seconds, …) a person acting as the customer examines the Finished Goods coins.  The coins are arranged by denomination. </a:t>
            </a:r>
          </a:p>
          <a:p>
            <a:r>
              <a:rPr lang="en-US" smtClean="0"/>
              <a:t> If there are four coins of the same denomination, they form a completed project and the customer announces, “Oh a finished project.  Great, this one is worth &lt;blank&gt; amount.”  </a:t>
            </a:r>
          </a:p>
          <a:p>
            <a:r>
              <a:rPr lang="en-US" smtClean="0"/>
              <a:t>The amount for the project is determined by the denomination (4 pennies = $1,000, 4 nickels - $5,000, 4 dimes, $10,000, 4 quarters = $25,000, 4 dollar coins, $100,000.   Use of foreign coins can provide a $1 million or $ 1 Billion or what ever.)</a:t>
            </a:r>
          </a:p>
          <a:p>
            <a:endParaRPr lang="en-US" smtClean="0"/>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Dollar Game</a:t>
            </a:r>
          </a:p>
        </p:txBody>
      </p:sp>
      <p:sp>
        <p:nvSpPr>
          <p:cNvPr id="34819" name="Content Placeholder 2"/>
          <p:cNvSpPr>
            <a:spLocks noGrp="1"/>
          </p:cNvSpPr>
          <p:nvPr>
            <p:ph idx="1"/>
          </p:nvPr>
        </p:nvSpPr>
        <p:spPr/>
        <p:txBody>
          <a:bodyPr/>
          <a:lstStyle/>
          <a:p>
            <a:r>
              <a:rPr lang="en-US" smtClean="0"/>
              <a:t>After 30 seconds, if no one has asked yet, it’s time to slowly and somewhat quietly get the last person in the line to understand clearly that it take four coins of the same denomination to complete the project and the value varies depending upon the denomination. As soon as (and whenever) this clarity is given, play continues, “31, 32, 33,….”</a:t>
            </a:r>
          </a:p>
          <a:p>
            <a:r>
              <a:rPr lang="en-US" smtClean="0"/>
              <a:t>Soon, someone will call out to only send high value denominations.  Or, to ask, “We need one more quarter!”</a:t>
            </a:r>
          </a:p>
          <a:p>
            <a:r>
              <a:rPr lang="en-US" smtClean="0"/>
              <a:t>At this point, you can stop the play and start discussion. </a:t>
            </a:r>
          </a:p>
          <a:p>
            <a:endParaRPr lang="en-US" smtClean="0"/>
          </a:p>
          <a:p>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Dollar Game Discussion</a:t>
            </a:r>
          </a:p>
        </p:txBody>
      </p:sp>
      <p:sp>
        <p:nvSpPr>
          <p:cNvPr id="35843" name="Content Placeholder 2"/>
          <p:cNvSpPr>
            <a:spLocks noGrp="1"/>
          </p:cNvSpPr>
          <p:nvPr>
            <p:ph idx="1"/>
          </p:nvPr>
        </p:nvSpPr>
        <p:spPr/>
        <p:txBody>
          <a:bodyPr/>
          <a:lstStyle/>
          <a:p>
            <a:r>
              <a:rPr lang="en-US" sz="2000" dirty="0" smtClean="0"/>
              <a:t>Items for Discussion:  The last person in the </a:t>
            </a:r>
            <a:r>
              <a:rPr lang="en-US" sz="2000" dirty="0" smtClean="0"/>
              <a:t>line is </a:t>
            </a:r>
            <a:r>
              <a:rPr lang="en-US" sz="2000" dirty="0" smtClean="0"/>
              <a:t>connected to the customer but did little to tell anyone else about the “Four Coin” projects.</a:t>
            </a:r>
          </a:p>
          <a:p>
            <a:r>
              <a:rPr lang="en-US" sz="2000" dirty="0" smtClean="0"/>
              <a:t>The first person in the line was pulling coins </a:t>
            </a:r>
            <a:r>
              <a:rPr lang="en-US" sz="2000" dirty="0" smtClean="0"/>
              <a:t>as fast as possible but at </a:t>
            </a:r>
            <a:r>
              <a:rPr lang="en-US" sz="2000" dirty="0" smtClean="0"/>
              <a:t>random without regard to what was needed.</a:t>
            </a:r>
          </a:p>
          <a:p>
            <a:r>
              <a:rPr lang="en-US" sz="2000" dirty="0" smtClean="0"/>
              <a:t>Individuals in the middle of the line were so busy flipping coins, they didn’t pay much attention to </a:t>
            </a:r>
            <a:r>
              <a:rPr lang="en-US" sz="2000" dirty="0" smtClean="0"/>
              <a:t>anything else.</a:t>
            </a:r>
            <a:endParaRPr lang="en-US" sz="2000" dirty="0" smtClean="0"/>
          </a:p>
          <a:p>
            <a:r>
              <a:rPr lang="en-US" sz="2000" dirty="0" smtClean="0"/>
              <a:t>What should have happened?  Is it </a:t>
            </a:r>
            <a:r>
              <a:rPr lang="en-US" sz="2000" dirty="0" smtClean="0"/>
              <a:t>common for </a:t>
            </a:r>
            <a:r>
              <a:rPr lang="en-US" sz="2000" dirty="0" smtClean="0"/>
              <a:t>people to </a:t>
            </a:r>
            <a:r>
              <a:rPr lang="en-US" sz="2000" dirty="0" smtClean="0"/>
              <a:t>know </a:t>
            </a:r>
            <a:r>
              <a:rPr lang="en-US" sz="2000" dirty="0" smtClean="0"/>
              <a:t>the “value” of </a:t>
            </a:r>
            <a:r>
              <a:rPr lang="en-US" sz="2000" dirty="0" smtClean="0"/>
              <a:t>each piece of </a:t>
            </a:r>
            <a:r>
              <a:rPr lang="en-US" sz="2000" dirty="0" smtClean="0"/>
              <a:t>work they due?  Or, </a:t>
            </a:r>
            <a:r>
              <a:rPr lang="en-US" sz="2000" dirty="0" smtClean="0"/>
              <a:t>do they know the </a:t>
            </a:r>
            <a:r>
              <a:rPr lang="en-US" sz="2000" dirty="0" smtClean="0"/>
              <a:t>overall priority of task? Does EVERYONE in the company know the planning </a:t>
            </a:r>
            <a:r>
              <a:rPr lang="en-US" sz="2000" dirty="0" smtClean="0"/>
              <a:t>system (planned order of release)? </a:t>
            </a:r>
            <a:r>
              <a:rPr lang="en-US" sz="2000" dirty="0" smtClean="0"/>
              <a:t>Or, the Customer </a:t>
            </a:r>
            <a:r>
              <a:rPr lang="en-US" sz="2000" dirty="0" smtClean="0"/>
              <a:t>connection (customer satisfaction)?</a:t>
            </a: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p:txBody>
          <a:bodyPr/>
          <a:lstStyle/>
          <a:p>
            <a:r>
              <a:rPr lang="en-US" smtClean="0">
                <a:effectLst>
                  <a:outerShdw blurRad="38100" dist="38100" dir="2700000" algn="tl">
                    <a:srgbClr val="C0C0C0"/>
                  </a:outerShdw>
                </a:effectLst>
              </a:rPr>
              <a:t>What is A Good Game?</a:t>
            </a:r>
          </a:p>
        </p:txBody>
      </p:sp>
      <p:sp>
        <p:nvSpPr>
          <p:cNvPr id="17411" name="Rectangle 3"/>
          <p:cNvSpPr>
            <a:spLocks noGrp="1" noChangeArrowheads="1"/>
          </p:cNvSpPr>
          <p:nvPr>
            <p:ph type="body" idx="1"/>
          </p:nvPr>
        </p:nvSpPr>
        <p:spPr/>
        <p:txBody>
          <a:bodyPr/>
          <a:lstStyle/>
          <a:p>
            <a:r>
              <a:rPr lang="en-US" smtClean="0"/>
              <a:t>Games should have a PURPOSE. </a:t>
            </a:r>
          </a:p>
          <a:p>
            <a:r>
              <a:rPr lang="en-US" smtClean="0"/>
              <a:t>Good Games are QUICK.</a:t>
            </a:r>
          </a:p>
          <a:p>
            <a:r>
              <a:rPr lang="en-US" smtClean="0"/>
              <a:t>Good Games have EASY SET-UP.</a:t>
            </a:r>
          </a:p>
          <a:p>
            <a:r>
              <a:rPr lang="en-US" smtClean="0"/>
              <a:t>Good Games are FLEXIBLE.</a:t>
            </a:r>
          </a:p>
          <a:p>
            <a:r>
              <a:rPr lang="en-US" smtClean="0"/>
              <a:t>Good Games deliver DEEP UNDERSTANDING.</a:t>
            </a:r>
          </a:p>
          <a:p>
            <a:r>
              <a:rPr lang="en-US" smtClean="0"/>
              <a:t>Good Games have many OPTIONS.</a:t>
            </a:r>
          </a:p>
          <a:p>
            <a:r>
              <a:rPr lang="en-US" smtClean="0"/>
              <a:t>Good Gamers include REFLECTION.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Dollar Game – Summary	</a:t>
            </a:r>
          </a:p>
        </p:txBody>
      </p:sp>
      <p:sp>
        <p:nvSpPr>
          <p:cNvPr id="36867" name="Content Placeholder 2"/>
          <p:cNvSpPr>
            <a:spLocks noGrp="1"/>
          </p:cNvSpPr>
          <p:nvPr>
            <p:ph idx="1"/>
          </p:nvPr>
        </p:nvSpPr>
        <p:spPr/>
        <p:txBody>
          <a:bodyPr/>
          <a:lstStyle/>
          <a:p>
            <a:r>
              <a:rPr lang="en-US" dirty="0" smtClean="0"/>
              <a:t>Lead into </a:t>
            </a:r>
            <a:r>
              <a:rPr lang="en-US" dirty="0" smtClean="0"/>
              <a:t>a discussion of: </a:t>
            </a:r>
          </a:p>
          <a:p>
            <a:pPr lvl="1"/>
            <a:r>
              <a:rPr lang="en-US" dirty="0" smtClean="0"/>
              <a:t>Knowing what projects are worth</a:t>
            </a:r>
          </a:p>
          <a:p>
            <a:pPr lvl="1"/>
            <a:r>
              <a:rPr lang="en-US" dirty="0" smtClean="0"/>
              <a:t>Having a full kit</a:t>
            </a:r>
          </a:p>
          <a:p>
            <a:pPr lvl="1"/>
            <a:r>
              <a:rPr lang="en-US" dirty="0" smtClean="0"/>
              <a:t>Responding to any Finicky customer (who wants Dimes NOW!)</a:t>
            </a:r>
          </a:p>
          <a:p>
            <a:pPr lvl="1"/>
            <a:r>
              <a:rPr lang="en-US" dirty="0" smtClean="0"/>
              <a:t>How to Prioritize </a:t>
            </a:r>
            <a:r>
              <a:rPr lang="en-US" dirty="0" smtClean="0"/>
              <a:t>work for </a:t>
            </a:r>
            <a:r>
              <a:rPr lang="en-US" dirty="0" smtClean="0"/>
              <a:t>Workers on the Line.  (May hold up a card with a picture of the priority coin needed or other).</a:t>
            </a:r>
          </a:p>
          <a:p>
            <a:r>
              <a:rPr lang="en-US" dirty="0" smtClean="0"/>
              <a:t>After the Nickel Game and Dollar Game, players realize how they can </a:t>
            </a:r>
            <a:r>
              <a:rPr lang="en-US" dirty="0" smtClean="0"/>
              <a:t>quickly change their current </a:t>
            </a:r>
            <a:r>
              <a:rPr lang="en-US" dirty="0" smtClean="0"/>
              <a:t>systems to be FAST and PRIORITIZED.</a:t>
            </a:r>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r>
              <a:rPr lang="en-US" dirty="0" smtClean="0"/>
              <a:t>Purpose: The Job Shop Game focuses on “Tying the Rope.”  But, it is very versatile and can be used for many different functions </a:t>
            </a:r>
          </a:p>
          <a:p>
            <a:r>
              <a:rPr lang="en-US" dirty="0" smtClean="0"/>
              <a:t>Min/Max Participants: 4/6 people per team</a:t>
            </a:r>
          </a:p>
          <a:p>
            <a:r>
              <a:rPr lang="en-US" dirty="0" smtClean="0"/>
              <a:t>Min Set-ups: Eight sheets, each containing the Jobs 1, 2, 3, 4.  A Tracking Sheet for reporting.</a:t>
            </a:r>
          </a:p>
          <a:p>
            <a:r>
              <a:rPr lang="en-US" dirty="0" smtClean="0"/>
              <a:t>Min Time: 20 minutes for each short game, 35 min for two runs.  50 mins for three games. Or, 30 mins for </a:t>
            </a:r>
            <a:r>
              <a:rPr lang="en-US" dirty="0" smtClean="0"/>
              <a:t>one continuous game making the transition to “choke the release” about half way through.</a:t>
            </a:r>
            <a:endParaRPr lang="en-US" dirty="0" smtClean="0"/>
          </a:p>
          <a:p>
            <a:endParaRPr lang="en-US" dirty="0" smtClean="0"/>
          </a:p>
        </p:txBody>
      </p:sp>
      <p:sp>
        <p:nvSpPr>
          <p:cNvPr id="4" name="Title 3"/>
          <p:cNvSpPr>
            <a:spLocks noGrp="1"/>
          </p:cNvSpPr>
          <p:nvPr>
            <p:ph type="title"/>
          </p:nvPr>
        </p:nvSpPr>
        <p:spPr>
          <a:xfrm>
            <a:off x="312738" y="152400"/>
            <a:ext cx="8145462" cy="838200"/>
          </a:xfrm>
        </p:spPr>
        <p:txBody>
          <a:bodyPr/>
          <a:lstStyle/>
          <a:p>
            <a:r>
              <a:rPr lang="en-US" dirty="0" smtClean="0">
                <a:effectLst>
                  <a:outerShdw blurRad="38100" dist="38100" dir="2700000" algn="tl">
                    <a:srgbClr val="C0C0C0"/>
                  </a:outerShdw>
                </a:effectLst>
              </a:rPr>
              <a:t>Job Shop Game</a:t>
            </a:r>
            <a:br>
              <a:rPr lang="en-US" dirty="0" smtClean="0">
                <a:effectLst>
                  <a:outerShdw blurRad="38100" dist="38100" dir="2700000" algn="tl">
                    <a:srgbClr val="C0C0C0"/>
                  </a:outerShdw>
                </a:effectLst>
              </a:rPr>
            </a:br>
            <a:r>
              <a:rPr lang="en-US" sz="1600" dirty="0" smtClean="0">
                <a:hlinkClick r:id="rId3"/>
              </a:rPr>
              <a:t>http://public.wsu.edu/~</a:t>
            </a:r>
            <a:r>
              <a:rPr lang="en-US" sz="1600" dirty="0" smtClean="0">
                <a:hlinkClick r:id="rId3"/>
              </a:rPr>
              <a:t>engrmgmt/holt/em530/</a:t>
            </a:r>
            <a:r>
              <a:rPr lang="en-US" sz="1600" dirty="0" smtClean="0">
                <a:effectLst>
                  <a:outerShdw blurRad="38100" dist="38100" dir="2700000" algn="tl">
                    <a:srgbClr val="C0C0C0"/>
                  </a:outerShdw>
                </a:effectLst>
                <a:hlinkClick r:id="rId3"/>
              </a:rPr>
              <a:t>Docs/JSGInstinfo.htm</a:t>
            </a:r>
            <a:endParaRPr lang="en-US" sz="18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2400"/>
            <a:ext cx="8145462" cy="838200"/>
          </a:xfrm>
        </p:spPr>
        <p:txBody>
          <a:bodyPr/>
          <a:lstStyle/>
          <a:p>
            <a:r>
              <a:rPr lang="en-US" smtClean="0">
                <a:effectLst>
                  <a:outerShdw blurRad="38100" dist="38100" dir="2700000" algn="tl">
                    <a:srgbClr val="C0C0C0"/>
                  </a:outerShdw>
                </a:effectLst>
              </a:rPr>
              <a:t>Job Shop Game</a:t>
            </a:r>
            <a:br>
              <a:rPr lang="en-US" smtClean="0">
                <a:effectLst>
                  <a:outerShdw blurRad="38100" dist="38100" dir="2700000" algn="tl">
                    <a:srgbClr val="C0C0C0"/>
                  </a:outerShdw>
                </a:effectLst>
              </a:rPr>
            </a:br>
            <a:endParaRPr lang="en-US" sz="1800" smtClean="0">
              <a:effectLst>
                <a:outerShdw blurRad="38100" dist="38100" dir="2700000" algn="tl">
                  <a:srgbClr val="C0C0C0"/>
                </a:outerShdw>
              </a:effectLst>
            </a:endParaRPr>
          </a:p>
        </p:txBody>
      </p:sp>
      <p:sp>
        <p:nvSpPr>
          <p:cNvPr id="38915" name="Content Placeholder 2"/>
          <p:cNvSpPr>
            <a:spLocks noGrp="1"/>
          </p:cNvSpPr>
          <p:nvPr>
            <p:ph idx="1"/>
          </p:nvPr>
        </p:nvSpPr>
        <p:spPr/>
        <p:txBody>
          <a:bodyPr/>
          <a:lstStyle/>
          <a:p>
            <a:r>
              <a:rPr lang="en-US" sz="2000" dirty="0" smtClean="0"/>
              <a:t>Basic Instructions: 20 to 32 individual jobs are cut from the sheets (so there are equal number of each job type).  </a:t>
            </a:r>
          </a:p>
          <a:p>
            <a:r>
              <a:rPr lang="en-US" sz="2000" dirty="0" smtClean="0"/>
              <a:t>One person shuffles the jobs and releases one job each day (recording the day released).  Four </a:t>
            </a:r>
            <a:r>
              <a:rPr lang="en-US" sz="2000" dirty="0" smtClean="0"/>
              <a:t>persons </a:t>
            </a:r>
            <a:r>
              <a:rPr lang="en-US" sz="2000" dirty="0" smtClean="0"/>
              <a:t>act as workstations. Each workstation can record one number (</a:t>
            </a:r>
            <a:r>
              <a:rPr lang="en-US" sz="2000" dirty="0" smtClean="0"/>
              <a:t>the number of the </a:t>
            </a:r>
            <a:r>
              <a:rPr lang="en-US" sz="2000" dirty="0" smtClean="0"/>
              <a:t>day) on only one of any of the jobs awaiting at that workstation each </a:t>
            </a:r>
            <a:r>
              <a:rPr lang="en-US" sz="2000" dirty="0" smtClean="0"/>
              <a:t>day  The numbers are written </a:t>
            </a:r>
            <a:r>
              <a:rPr lang="en-US" sz="2000" dirty="0" smtClean="0"/>
              <a:t>in the first available slot requiring that workstations </a:t>
            </a:r>
            <a:r>
              <a:rPr lang="en-US" sz="2000" dirty="0" smtClean="0"/>
              <a:t>work (the jobs must be completed in order; you can’t work ahead of a preceding task).  </a:t>
            </a:r>
            <a:r>
              <a:rPr lang="en-US" sz="2000" dirty="0" smtClean="0"/>
              <a:t>Each job type takes a different route through the four workstations.  When all work on a job is completed, a recorder calculates the flow days and records a plot of when that job completed and a histogram of all jobs.</a:t>
            </a:r>
          </a:p>
          <a:p>
            <a:endParaRPr lang="en-US"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 Graphics</a:t>
            </a:r>
          </a:p>
        </p:txBody>
      </p:sp>
      <p:pic>
        <p:nvPicPr>
          <p:cNvPr id="39939" name="Content Placeholder 3" descr="JobShopGameCards.gif"/>
          <p:cNvPicPr>
            <a:picLocks noGrp="1" noChangeAspect="1"/>
          </p:cNvPicPr>
          <p:nvPr>
            <p:ph idx="1"/>
          </p:nvPr>
        </p:nvPicPr>
        <p:blipFill>
          <a:blip r:embed="rId3"/>
          <a:srcRect l="-58939" r="-58939"/>
          <a:stretch>
            <a:fillRect/>
          </a:stretch>
        </p:blipFill>
        <p:spPr>
          <a:xfrm>
            <a:off x="-1949450" y="1387475"/>
            <a:ext cx="8731250" cy="5089525"/>
          </a:xfrm>
        </p:spPr>
      </p:pic>
      <p:pic>
        <p:nvPicPr>
          <p:cNvPr id="39940" name="Picture 4" descr="JSGVisuals.gif"/>
          <p:cNvPicPr>
            <a:picLocks noChangeAspect="1"/>
          </p:cNvPicPr>
          <p:nvPr/>
        </p:nvPicPr>
        <p:blipFill>
          <a:blip r:embed="rId4"/>
          <a:srcRect/>
          <a:stretch>
            <a:fillRect/>
          </a:stretch>
        </p:blipFill>
        <p:spPr bwMode="auto">
          <a:xfrm>
            <a:off x="4724400" y="1447800"/>
            <a:ext cx="413385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 Results</a:t>
            </a:r>
          </a:p>
        </p:txBody>
      </p:sp>
      <p:sp>
        <p:nvSpPr>
          <p:cNvPr id="40963" name="Content Placeholder 2"/>
          <p:cNvSpPr>
            <a:spLocks noGrp="1"/>
          </p:cNvSpPr>
          <p:nvPr>
            <p:ph idx="1"/>
          </p:nvPr>
        </p:nvSpPr>
        <p:spPr/>
        <p:txBody>
          <a:bodyPr/>
          <a:lstStyle/>
          <a:p>
            <a:r>
              <a:rPr lang="en-US" dirty="0" smtClean="0"/>
              <a:t>After 20 to 30 days of releasing one job each day, the  flow time to gradually increases </a:t>
            </a:r>
            <a:r>
              <a:rPr lang="en-US" dirty="0" smtClean="0"/>
              <a:t>because, on average, there </a:t>
            </a:r>
            <a:r>
              <a:rPr lang="en-US" dirty="0" smtClean="0"/>
              <a:t>are six B tasks released each four days.  </a:t>
            </a:r>
          </a:p>
          <a:p>
            <a:r>
              <a:rPr lang="en-US" dirty="0" smtClean="0"/>
              <a:t>The plot looks generally</a:t>
            </a:r>
            <a:br>
              <a:rPr lang="en-US" dirty="0" smtClean="0"/>
            </a:br>
            <a:r>
              <a:rPr lang="en-US" dirty="0" smtClean="0"/>
              <a:t>like these.  </a:t>
            </a:r>
          </a:p>
          <a:p>
            <a:r>
              <a:rPr lang="en-US" dirty="0" smtClean="0"/>
              <a:t>Note </a:t>
            </a:r>
            <a:r>
              <a:rPr lang="en-US" dirty="0" smtClean="0"/>
              <a:t>the ascending trend</a:t>
            </a:r>
            <a:br>
              <a:rPr lang="en-US" dirty="0" smtClean="0"/>
            </a:br>
            <a:r>
              <a:rPr lang="en-US" dirty="0" smtClean="0"/>
              <a:t>with wide distribution.</a:t>
            </a:r>
          </a:p>
          <a:p>
            <a:r>
              <a:rPr lang="en-US" dirty="0" smtClean="0"/>
              <a:t>Predictability of future </a:t>
            </a:r>
            <a:br>
              <a:rPr lang="en-US" dirty="0" smtClean="0"/>
            </a:br>
            <a:r>
              <a:rPr lang="en-US" dirty="0" smtClean="0"/>
              <a:t>delivery times are chaotic.</a:t>
            </a:r>
          </a:p>
        </p:txBody>
      </p:sp>
      <p:pic>
        <p:nvPicPr>
          <p:cNvPr id="40964" name="Picture 4" descr="Image7.gif"/>
          <p:cNvPicPr>
            <a:picLocks noChangeAspect="1"/>
          </p:cNvPicPr>
          <p:nvPr/>
        </p:nvPicPr>
        <p:blipFill>
          <a:blip r:embed="rId3"/>
          <a:srcRect/>
          <a:stretch>
            <a:fillRect/>
          </a:stretch>
        </p:blipFill>
        <p:spPr bwMode="auto">
          <a:xfrm>
            <a:off x="4724400" y="2547938"/>
            <a:ext cx="4419600" cy="4310062"/>
          </a:xfrm>
          <a:prstGeom prst="rect">
            <a:avLst/>
          </a:prstGeom>
          <a:noFill/>
          <a:ln w="9525">
            <a:noFill/>
            <a:miter lim="800000"/>
            <a:headEnd/>
            <a:tailEnd/>
          </a:ln>
        </p:spPr>
      </p:pic>
      <p:cxnSp>
        <p:nvCxnSpPr>
          <p:cNvPr id="40965" name="Straight Arrow Connector 6"/>
          <p:cNvCxnSpPr>
            <a:cxnSpLocks noChangeShapeType="1"/>
          </p:cNvCxnSpPr>
          <p:nvPr/>
        </p:nvCxnSpPr>
        <p:spPr bwMode="auto">
          <a:xfrm flipV="1">
            <a:off x="5029200" y="2895600"/>
            <a:ext cx="3581400" cy="1295400"/>
          </a:xfrm>
          <a:prstGeom prst="straightConnector1">
            <a:avLst/>
          </a:prstGeom>
          <a:noFill/>
          <a:ln w="38100">
            <a:solidFill>
              <a:srgbClr val="333333"/>
            </a:solidFill>
            <a:round/>
            <a:headEnd/>
            <a:tailEnd type="arrow" w="med" len="med"/>
          </a:ln>
        </p:spPr>
      </p:cxnSp>
      <p:sp>
        <p:nvSpPr>
          <p:cNvPr id="11" name="Freeform 10"/>
          <p:cNvSpPr/>
          <p:nvPr/>
        </p:nvSpPr>
        <p:spPr bwMode="auto">
          <a:xfrm>
            <a:off x="5438775" y="5689600"/>
            <a:ext cx="2871788" cy="827088"/>
          </a:xfrm>
          <a:custGeom>
            <a:avLst/>
            <a:gdLst>
              <a:gd name="connsiteX0" fmla="*/ 0 w 2871413"/>
              <a:gd name="connsiteY0" fmla="*/ 826044 h 826044"/>
              <a:gd name="connsiteX1" fmla="*/ 124244 w 2871413"/>
              <a:gd name="connsiteY1" fmla="*/ 121951 h 826044"/>
              <a:gd name="connsiteX2" fmla="*/ 483171 w 2871413"/>
              <a:gd name="connsiteY2" fmla="*/ 94340 h 826044"/>
              <a:gd name="connsiteX3" fmla="*/ 1049170 w 2871413"/>
              <a:gd name="connsiteY3" fmla="*/ 494706 h 826044"/>
              <a:gd name="connsiteX4" fmla="*/ 2236389 w 2871413"/>
              <a:gd name="connsiteY4" fmla="*/ 674181 h 826044"/>
              <a:gd name="connsiteX5" fmla="*/ 2871413 w 2871413"/>
              <a:gd name="connsiteY5" fmla="*/ 757015 h 826044"/>
              <a:gd name="connsiteX6" fmla="*/ 2871413 w 2871413"/>
              <a:gd name="connsiteY6" fmla="*/ 757015 h 826044"/>
              <a:gd name="connsiteX7" fmla="*/ 2871413 w 2871413"/>
              <a:gd name="connsiteY7" fmla="*/ 757015 h 826044"/>
              <a:gd name="connsiteX8" fmla="*/ 2871413 w 2871413"/>
              <a:gd name="connsiteY8" fmla="*/ 757015 h 82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1413" h="826044">
                <a:moveTo>
                  <a:pt x="0" y="826044"/>
                </a:moveTo>
                <a:cubicBezTo>
                  <a:pt x="21857" y="534973"/>
                  <a:pt x="43715" y="243902"/>
                  <a:pt x="124244" y="121951"/>
                </a:cubicBezTo>
                <a:cubicBezTo>
                  <a:pt x="204773" y="0"/>
                  <a:pt x="329017" y="32214"/>
                  <a:pt x="483171" y="94340"/>
                </a:cubicBezTo>
                <a:cubicBezTo>
                  <a:pt x="637325" y="156466"/>
                  <a:pt x="756967" y="398066"/>
                  <a:pt x="1049170" y="494706"/>
                </a:cubicBezTo>
                <a:cubicBezTo>
                  <a:pt x="1341373" y="591346"/>
                  <a:pt x="1932682" y="630463"/>
                  <a:pt x="2236389" y="674181"/>
                </a:cubicBezTo>
                <a:cubicBezTo>
                  <a:pt x="2540096" y="717899"/>
                  <a:pt x="2871413" y="757015"/>
                  <a:pt x="2871413" y="757015"/>
                </a:cubicBezTo>
                <a:lnTo>
                  <a:pt x="2871413" y="757015"/>
                </a:lnTo>
                <a:lnTo>
                  <a:pt x="2871413" y="757015"/>
                </a:lnTo>
                <a:lnTo>
                  <a:pt x="2871413" y="757015"/>
                </a:lnTo>
              </a:path>
            </a:pathLst>
          </a:custGeom>
          <a:noFill/>
          <a:ln w="38100" cap="flat" cmpd="sng" algn="ctr">
            <a:solidFill>
              <a:srgbClr val="333333"/>
            </a:solidFill>
            <a:prstDash val="solid"/>
            <a:round/>
            <a:headEnd type="none" w="med" len="med"/>
            <a:tailEnd type="none" w="med" len="med"/>
          </a:ln>
          <a:effectLst/>
        </p:spPr>
        <p:txBody>
          <a:bodyPr lIns="82124" tIns="41061" rIns="82124" bIns="41061"/>
          <a:lstStyle/>
          <a:p>
            <a:endParaRPr lang="en-US">
              <a:effectLst>
                <a:outerShdw blurRad="38100" dist="38100" dir="2700000" algn="tl">
                  <a:srgbClr val="C0C0C0"/>
                </a:outerShdw>
              </a:effectLst>
            </a:endParaRPr>
          </a:p>
        </p:txBody>
      </p:sp>
      <p:cxnSp>
        <p:nvCxnSpPr>
          <p:cNvPr id="40967" name="Straight Connector 12"/>
          <p:cNvCxnSpPr>
            <a:cxnSpLocks noChangeShapeType="1"/>
          </p:cNvCxnSpPr>
          <p:nvPr/>
        </p:nvCxnSpPr>
        <p:spPr bwMode="auto">
          <a:xfrm rot="5400000">
            <a:off x="6858001" y="3276600"/>
            <a:ext cx="1219200" cy="3175"/>
          </a:xfrm>
          <a:prstGeom prst="line">
            <a:avLst/>
          </a:prstGeom>
          <a:noFill/>
          <a:ln w="38100">
            <a:solidFill>
              <a:srgbClr val="333333"/>
            </a:solidFill>
            <a:round/>
            <a:headEnd/>
            <a:tailEnd/>
          </a:ln>
        </p:spPr>
      </p:cxnSp>
      <p:sp>
        <p:nvSpPr>
          <p:cNvPr id="16" name="Freeform 15"/>
          <p:cNvSpPr/>
          <p:nvPr/>
        </p:nvSpPr>
        <p:spPr bwMode="auto">
          <a:xfrm>
            <a:off x="7512050" y="2733675"/>
            <a:ext cx="393700" cy="1049338"/>
          </a:xfrm>
          <a:custGeom>
            <a:avLst/>
            <a:gdLst>
              <a:gd name="connsiteX0" fmla="*/ 25309 w 393439"/>
              <a:gd name="connsiteY0" fmla="*/ 0 h 1049236"/>
              <a:gd name="connsiteX1" fmla="*/ 52919 w 393439"/>
              <a:gd name="connsiteY1" fmla="*/ 276115 h 1049236"/>
              <a:gd name="connsiteX2" fmla="*/ 342821 w 393439"/>
              <a:gd name="connsiteY2" fmla="*/ 497007 h 1049236"/>
              <a:gd name="connsiteX3" fmla="*/ 356626 w 393439"/>
              <a:gd name="connsiteY3" fmla="*/ 607452 h 1049236"/>
              <a:gd name="connsiteX4" fmla="*/ 135748 w 393439"/>
              <a:gd name="connsiteY4" fmla="*/ 731704 h 1049236"/>
              <a:gd name="connsiteX5" fmla="*/ 11505 w 393439"/>
              <a:gd name="connsiteY5" fmla="*/ 1049236 h 104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39" h="1049236">
                <a:moveTo>
                  <a:pt x="25309" y="0"/>
                </a:moveTo>
                <a:cubicBezTo>
                  <a:pt x="12654" y="96640"/>
                  <a:pt x="0" y="193281"/>
                  <a:pt x="52919" y="276115"/>
                </a:cubicBezTo>
                <a:cubicBezTo>
                  <a:pt x="105838" y="358949"/>
                  <a:pt x="292203" y="441784"/>
                  <a:pt x="342821" y="497007"/>
                </a:cubicBezTo>
                <a:cubicBezTo>
                  <a:pt x="393439" y="552230"/>
                  <a:pt x="391138" y="568336"/>
                  <a:pt x="356626" y="607452"/>
                </a:cubicBezTo>
                <a:cubicBezTo>
                  <a:pt x="322114" y="646568"/>
                  <a:pt x="193268" y="658073"/>
                  <a:pt x="135748" y="731704"/>
                </a:cubicBezTo>
                <a:cubicBezTo>
                  <a:pt x="78228" y="805335"/>
                  <a:pt x="11505" y="1049236"/>
                  <a:pt x="11505" y="1049236"/>
                </a:cubicBezTo>
              </a:path>
            </a:pathLst>
          </a:custGeom>
          <a:noFill/>
          <a:ln w="38100" cap="flat" cmpd="sng" algn="ctr">
            <a:solidFill>
              <a:srgbClr val="333333"/>
            </a:solidFill>
            <a:prstDash val="solid"/>
            <a:round/>
            <a:headEnd type="none" w="med" len="med"/>
            <a:tailEnd type="none" w="med" len="med"/>
          </a:ln>
          <a:effectLst/>
        </p:spPr>
        <p:txBody>
          <a:bodyPr lIns="82124" tIns="41061" rIns="82124" bIns="41061"/>
          <a:lstStyle/>
          <a:p>
            <a:endParaRPr lang="en-US">
              <a:effectLst>
                <a:outerShdw blurRad="38100" dist="38100" dir="2700000" algn="tl">
                  <a:srgbClr val="C0C0C0"/>
                </a:outerShdw>
              </a:effectLst>
            </a:endParaRPr>
          </a:p>
        </p:txBody>
      </p:sp>
      <p:cxnSp>
        <p:nvCxnSpPr>
          <p:cNvPr id="40969" name="Straight Connector 17"/>
          <p:cNvCxnSpPr>
            <a:cxnSpLocks noChangeShapeType="1"/>
          </p:cNvCxnSpPr>
          <p:nvPr/>
        </p:nvCxnSpPr>
        <p:spPr bwMode="auto">
          <a:xfrm>
            <a:off x="7467600" y="3295650"/>
            <a:ext cx="457200" cy="1588"/>
          </a:xfrm>
          <a:prstGeom prst="line">
            <a:avLst/>
          </a:prstGeom>
          <a:noFill/>
          <a:ln w="38100">
            <a:solidFill>
              <a:srgbClr val="333333"/>
            </a:solidFill>
            <a:round/>
            <a:headEnd/>
            <a:tailEn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a:t>
            </a:r>
          </a:p>
        </p:txBody>
      </p:sp>
      <p:sp>
        <p:nvSpPr>
          <p:cNvPr id="41987" name="Content Placeholder 2"/>
          <p:cNvSpPr>
            <a:spLocks noGrp="1"/>
          </p:cNvSpPr>
          <p:nvPr>
            <p:ph idx="1"/>
          </p:nvPr>
        </p:nvSpPr>
        <p:spPr/>
        <p:txBody>
          <a:bodyPr/>
          <a:lstStyle/>
          <a:p>
            <a:r>
              <a:rPr lang="en-US" dirty="0" smtClean="0"/>
              <a:t>For the </a:t>
            </a:r>
            <a:r>
              <a:rPr lang="en-US" dirty="0" smtClean="0"/>
              <a:t>Second Game of the Job Shop </a:t>
            </a:r>
            <a:r>
              <a:rPr lang="en-US" dirty="0" smtClean="0"/>
              <a:t>Game, encourage </a:t>
            </a:r>
            <a:r>
              <a:rPr lang="en-US" dirty="0" smtClean="0"/>
              <a:t>the team to try to figure out an </a:t>
            </a:r>
            <a:r>
              <a:rPr lang="en-US" dirty="0" smtClean="0"/>
              <a:t>“OPTIMAL Schedule” for the </a:t>
            </a:r>
            <a:r>
              <a:rPr lang="en-US" dirty="0" smtClean="0"/>
              <a:t>release </a:t>
            </a:r>
            <a:r>
              <a:rPr lang="en-US" dirty="0" smtClean="0"/>
              <a:t>of work into the system </a:t>
            </a:r>
            <a:r>
              <a:rPr lang="en-US" dirty="0" smtClean="0"/>
              <a:t>(versus random shuffle).  </a:t>
            </a:r>
          </a:p>
          <a:p>
            <a:r>
              <a:rPr lang="en-US" dirty="0" smtClean="0"/>
              <a:t>This is mentally challenging exercise that eventually produces about the same end result.  The Job Shop Game is determinist.  The only </a:t>
            </a:r>
            <a:r>
              <a:rPr lang="en-US" dirty="0" smtClean="0"/>
              <a:t>variable in the system is which job is released when.  It take </a:t>
            </a:r>
            <a:r>
              <a:rPr lang="en-US" dirty="0" smtClean="0"/>
              <a:t>about the same amount of time to get all the jobs done from</a:t>
            </a:r>
            <a:r>
              <a:rPr lang="en-US" dirty="0" smtClean="0"/>
              <a:t> start to end</a:t>
            </a:r>
            <a:r>
              <a:rPr lang="en-US" dirty="0" smtClean="0"/>
              <a:t>.</a:t>
            </a:r>
          </a:p>
          <a:p>
            <a:r>
              <a:rPr lang="en-US" dirty="0" smtClean="0"/>
              <a:t>Some teams will be cleaver but it doesn’t produce comfortable </a:t>
            </a:r>
            <a:r>
              <a:rPr lang="en-US" dirty="0" smtClean="0"/>
              <a:t>results; results you can expect to control.  Job shops normally can’t control customer demand.</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 - DBR</a:t>
            </a:r>
          </a:p>
        </p:txBody>
      </p:sp>
      <p:sp>
        <p:nvSpPr>
          <p:cNvPr id="43011" name="Content Placeholder 2"/>
          <p:cNvSpPr>
            <a:spLocks noGrp="1"/>
          </p:cNvSpPr>
          <p:nvPr>
            <p:ph idx="1"/>
          </p:nvPr>
        </p:nvSpPr>
        <p:spPr/>
        <p:txBody>
          <a:bodyPr/>
          <a:lstStyle/>
          <a:p>
            <a:r>
              <a:rPr lang="en-US" dirty="0" smtClean="0"/>
              <a:t>The Third Game applies </a:t>
            </a:r>
            <a:r>
              <a:rPr lang="en-US" dirty="0" smtClean="0"/>
              <a:t>DBR principles.</a:t>
            </a:r>
            <a:endParaRPr lang="en-US" dirty="0" smtClean="0"/>
          </a:p>
          <a:p>
            <a:r>
              <a:rPr lang="en-US" sz="2000" dirty="0" smtClean="0"/>
              <a:t>Jobs are shuffled and released one job a day </a:t>
            </a:r>
            <a:r>
              <a:rPr lang="en-US" sz="2000" dirty="0" smtClean="0"/>
              <a:t>just like before (random).  But when the selected </a:t>
            </a:r>
            <a:r>
              <a:rPr lang="en-US" sz="2000" dirty="0" smtClean="0"/>
              <a:t>Buffer Size is </a:t>
            </a:r>
            <a:r>
              <a:rPr lang="en-US" sz="2000" dirty="0" smtClean="0"/>
              <a:t>achieved, no work is released unless the work in the buffer is below the planned buffer size..  </a:t>
            </a:r>
            <a:endParaRPr lang="en-US" sz="2000" dirty="0" smtClean="0"/>
          </a:p>
          <a:p>
            <a:r>
              <a:rPr lang="en-US" sz="2000" dirty="0" smtClean="0"/>
              <a:t>The Constraint Buffer includes </a:t>
            </a:r>
            <a:r>
              <a:rPr lang="en-US" sz="2000" dirty="0" smtClean="0"/>
              <a:t/>
            </a:r>
            <a:br>
              <a:rPr lang="en-US" sz="2000" dirty="0" smtClean="0"/>
            </a:br>
            <a:r>
              <a:rPr lang="en-US" sz="2000" dirty="0" smtClean="0"/>
              <a:t>ALL </a:t>
            </a:r>
            <a:r>
              <a:rPr lang="en-US" sz="2000" dirty="0" smtClean="0"/>
              <a:t>UNCOMPLETED B Tasks </a:t>
            </a:r>
            <a:r>
              <a:rPr lang="en-US" sz="2000" dirty="0" smtClean="0"/>
              <a:t/>
            </a:r>
            <a:br>
              <a:rPr lang="en-US" sz="2000" dirty="0" smtClean="0"/>
            </a:br>
            <a:r>
              <a:rPr lang="en-US" sz="2000" dirty="0" smtClean="0"/>
              <a:t>released </a:t>
            </a:r>
            <a:r>
              <a:rPr lang="en-US" sz="2000" dirty="0" smtClean="0"/>
              <a:t>to the system </a:t>
            </a:r>
            <a:br>
              <a:rPr lang="en-US" sz="2000" dirty="0" smtClean="0"/>
            </a:br>
            <a:r>
              <a:rPr lang="en-US" sz="2000" dirty="0" smtClean="0"/>
              <a:t>no matter where they are </a:t>
            </a:r>
            <a:br>
              <a:rPr lang="en-US" sz="2000" dirty="0" smtClean="0"/>
            </a:br>
            <a:r>
              <a:rPr lang="en-US" sz="2000" dirty="0" smtClean="0"/>
              <a:t>located.  Buffers of 4,5,6 are </a:t>
            </a:r>
            <a:br>
              <a:rPr lang="en-US" sz="2000" dirty="0" smtClean="0"/>
            </a:br>
            <a:r>
              <a:rPr lang="en-US" sz="2000" dirty="0" smtClean="0"/>
              <a:t>provide different experiences</a:t>
            </a:r>
            <a:r>
              <a:rPr lang="en-US" sz="2000" dirty="0" smtClean="0"/>
              <a:t>.</a:t>
            </a:r>
            <a:endParaRPr lang="en-US" sz="2000" dirty="0" smtClean="0"/>
          </a:p>
          <a:p>
            <a:r>
              <a:rPr lang="en-US" sz="2000" dirty="0" smtClean="0"/>
              <a:t>The results appear very </a:t>
            </a:r>
            <a:br>
              <a:rPr lang="en-US" sz="2000" dirty="0" smtClean="0"/>
            </a:br>
            <a:r>
              <a:rPr lang="en-US" sz="2000" dirty="0" smtClean="0"/>
              <a:t>predictable.</a:t>
            </a:r>
          </a:p>
        </p:txBody>
      </p:sp>
      <p:pic>
        <p:nvPicPr>
          <p:cNvPr id="43012" name="Picture 3" descr="Image8.gif"/>
          <p:cNvPicPr>
            <a:picLocks noChangeAspect="1"/>
          </p:cNvPicPr>
          <p:nvPr/>
        </p:nvPicPr>
        <p:blipFill>
          <a:blip r:embed="rId3"/>
          <a:srcRect/>
          <a:stretch>
            <a:fillRect/>
          </a:stretch>
        </p:blipFill>
        <p:spPr bwMode="auto">
          <a:xfrm>
            <a:off x="5486400" y="3289300"/>
            <a:ext cx="3657600" cy="3568700"/>
          </a:xfrm>
          <a:prstGeom prst="rect">
            <a:avLst/>
          </a:prstGeom>
          <a:noFill/>
          <a:ln w="9525">
            <a:noFill/>
            <a:miter lim="800000"/>
            <a:headEnd/>
            <a:tailEnd/>
          </a:ln>
        </p:spPr>
      </p:pic>
      <p:cxnSp>
        <p:nvCxnSpPr>
          <p:cNvPr id="43013" name="Straight Connector 5"/>
          <p:cNvCxnSpPr>
            <a:cxnSpLocks noChangeShapeType="1"/>
          </p:cNvCxnSpPr>
          <p:nvPr/>
        </p:nvCxnSpPr>
        <p:spPr bwMode="auto">
          <a:xfrm>
            <a:off x="5791200" y="4572000"/>
            <a:ext cx="3048000" cy="1588"/>
          </a:xfrm>
          <a:prstGeom prst="line">
            <a:avLst/>
          </a:prstGeom>
          <a:noFill/>
          <a:ln w="38100">
            <a:solidFill>
              <a:srgbClr val="333333"/>
            </a:solidFill>
            <a:round/>
            <a:headEnd/>
            <a:tailEnd type="triangle" w="med" len="med"/>
          </a:ln>
        </p:spPr>
      </p:cxnSp>
      <p:cxnSp>
        <p:nvCxnSpPr>
          <p:cNvPr id="43014" name="Straight Connector 7"/>
          <p:cNvCxnSpPr>
            <a:cxnSpLocks noChangeShapeType="1"/>
          </p:cNvCxnSpPr>
          <p:nvPr/>
        </p:nvCxnSpPr>
        <p:spPr bwMode="auto">
          <a:xfrm rot="5400000">
            <a:off x="8115301" y="4610100"/>
            <a:ext cx="838200" cy="3175"/>
          </a:xfrm>
          <a:prstGeom prst="line">
            <a:avLst/>
          </a:prstGeom>
          <a:noFill/>
          <a:ln w="38100">
            <a:solidFill>
              <a:srgbClr val="333333"/>
            </a:solidFill>
            <a:round/>
            <a:headEnd/>
            <a:tailEnd/>
          </a:ln>
        </p:spPr>
      </p:cxnSp>
      <p:sp>
        <p:nvSpPr>
          <p:cNvPr id="9" name="Freeform 8"/>
          <p:cNvSpPr/>
          <p:nvPr/>
        </p:nvSpPr>
        <p:spPr bwMode="auto">
          <a:xfrm>
            <a:off x="5999163" y="5634038"/>
            <a:ext cx="715962" cy="971550"/>
          </a:xfrm>
          <a:custGeom>
            <a:avLst/>
            <a:gdLst>
              <a:gd name="connsiteX0" fmla="*/ 0 w 716116"/>
              <a:gd name="connsiteY0" fmla="*/ 972719 h 972719"/>
              <a:gd name="connsiteX1" fmla="*/ 108093 w 716116"/>
              <a:gd name="connsiteY1" fmla="*/ 162120 h 972719"/>
              <a:gd name="connsiteX2" fmla="*/ 229697 w 716116"/>
              <a:gd name="connsiteY2" fmla="*/ 1 h 972719"/>
              <a:gd name="connsiteX3" fmla="*/ 364814 w 716116"/>
              <a:gd name="connsiteY3" fmla="*/ 162120 h 972719"/>
              <a:gd name="connsiteX4" fmla="*/ 418860 w 716116"/>
              <a:gd name="connsiteY4" fmla="*/ 661989 h 972719"/>
              <a:gd name="connsiteX5" fmla="*/ 716116 w 716116"/>
              <a:gd name="connsiteY5" fmla="*/ 972719 h 9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116" h="972719">
                <a:moveTo>
                  <a:pt x="0" y="972719"/>
                </a:moveTo>
                <a:cubicBezTo>
                  <a:pt x="34905" y="648479"/>
                  <a:pt x="69810" y="324240"/>
                  <a:pt x="108093" y="162120"/>
                </a:cubicBezTo>
                <a:cubicBezTo>
                  <a:pt x="146376" y="0"/>
                  <a:pt x="186910" y="1"/>
                  <a:pt x="229697" y="1"/>
                </a:cubicBezTo>
                <a:cubicBezTo>
                  <a:pt x="272484" y="1"/>
                  <a:pt x="333287" y="51789"/>
                  <a:pt x="364814" y="162120"/>
                </a:cubicBezTo>
                <a:cubicBezTo>
                  <a:pt x="396341" y="272451"/>
                  <a:pt x="360310" y="526889"/>
                  <a:pt x="418860" y="661989"/>
                </a:cubicBezTo>
                <a:cubicBezTo>
                  <a:pt x="477410" y="797089"/>
                  <a:pt x="716116" y="972719"/>
                  <a:pt x="716116" y="972719"/>
                </a:cubicBezTo>
              </a:path>
            </a:pathLst>
          </a:custGeom>
          <a:noFill/>
          <a:ln w="38100" cap="flat" cmpd="sng" algn="ctr">
            <a:solidFill>
              <a:srgbClr val="333333"/>
            </a:solidFill>
            <a:prstDash val="solid"/>
            <a:round/>
            <a:headEnd type="none" w="med" len="med"/>
            <a:tailEnd type="none" w="med" len="med"/>
          </a:ln>
          <a:effectLst/>
        </p:spPr>
        <p:txBody>
          <a:bodyPr lIns="82124" tIns="41061" rIns="82124" bIns="41061"/>
          <a:lstStyle/>
          <a:p>
            <a:endParaRPr lang="en-US">
              <a:effectLst>
                <a:outerShdw blurRad="38100" dist="38100" dir="2700000" algn="tl">
                  <a:srgbClr val="C0C0C0"/>
                </a:outerShdw>
              </a:effectLst>
            </a:endParaRPr>
          </a:p>
        </p:txBody>
      </p:sp>
      <p:sp>
        <p:nvSpPr>
          <p:cNvPr id="13" name="Freeform 12"/>
          <p:cNvSpPr/>
          <p:nvPr/>
        </p:nvSpPr>
        <p:spPr bwMode="auto">
          <a:xfrm>
            <a:off x="8575675" y="4376738"/>
            <a:ext cx="319088" cy="385762"/>
          </a:xfrm>
          <a:custGeom>
            <a:avLst/>
            <a:gdLst>
              <a:gd name="connsiteX0" fmla="*/ 25309 w 319813"/>
              <a:gd name="connsiteY0" fmla="*/ 0 h 386560"/>
              <a:gd name="connsiteX1" fmla="*/ 39114 w 319813"/>
              <a:gd name="connsiteY1" fmla="*/ 69028 h 386560"/>
              <a:gd name="connsiteX2" fmla="*/ 259992 w 319813"/>
              <a:gd name="connsiteY2" fmla="*/ 124251 h 386560"/>
              <a:gd name="connsiteX3" fmla="*/ 287602 w 319813"/>
              <a:gd name="connsiteY3" fmla="*/ 220892 h 386560"/>
              <a:gd name="connsiteX4" fmla="*/ 66724 w 319813"/>
              <a:gd name="connsiteY4" fmla="*/ 289920 h 386560"/>
              <a:gd name="connsiteX5" fmla="*/ 39114 w 319813"/>
              <a:gd name="connsiteY5" fmla="*/ 303726 h 386560"/>
              <a:gd name="connsiteX6" fmla="*/ 25309 w 319813"/>
              <a:gd name="connsiteY6" fmla="*/ 386560 h 386560"/>
              <a:gd name="connsiteX7" fmla="*/ 25309 w 319813"/>
              <a:gd name="connsiteY7" fmla="*/ 386560 h 38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813" h="386560">
                <a:moveTo>
                  <a:pt x="25309" y="0"/>
                </a:moveTo>
                <a:cubicBezTo>
                  <a:pt x="12654" y="24160"/>
                  <a:pt x="0" y="48320"/>
                  <a:pt x="39114" y="69028"/>
                </a:cubicBezTo>
                <a:cubicBezTo>
                  <a:pt x="78228" y="89736"/>
                  <a:pt x="218577" y="98940"/>
                  <a:pt x="259992" y="124251"/>
                </a:cubicBezTo>
                <a:cubicBezTo>
                  <a:pt x="301407" y="149562"/>
                  <a:pt x="319813" y="193281"/>
                  <a:pt x="287602" y="220892"/>
                </a:cubicBezTo>
                <a:cubicBezTo>
                  <a:pt x="255391" y="248504"/>
                  <a:pt x="108139" y="276114"/>
                  <a:pt x="66724" y="289920"/>
                </a:cubicBezTo>
                <a:cubicBezTo>
                  <a:pt x="25309" y="303726"/>
                  <a:pt x="46017" y="287619"/>
                  <a:pt x="39114" y="303726"/>
                </a:cubicBezTo>
                <a:cubicBezTo>
                  <a:pt x="32211" y="319833"/>
                  <a:pt x="25309" y="386560"/>
                  <a:pt x="25309" y="386560"/>
                </a:cubicBezTo>
                <a:lnTo>
                  <a:pt x="25309" y="386560"/>
                </a:lnTo>
              </a:path>
            </a:pathLst>
          </a:custGeom>
          <a:noFill/>
          <a:ln w="38100" cap="flat" cmpd="sng" algn="ctr">
            <a:solidFill>
              <a:srgbClr val="333333"/>
            </a:solidFill>
            <a:prstDash val="solid"/>
            <a:round/>
            <a:headEnd type="none" w="med" len="med"/>
            <a:tailEnd type="none" w="med" len="med"/>
          </a:ln>
          <a:effectLst/>
        </p:spPr>
        <p:txBody>
          <a:bodyPr lIns="82124" tIns="41061" rIns="82124" bIns="41061"/>
          <a:lstStyle/>
          <a:p>
            <a:endParaRPr lang="en-US">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 Discussion</a:t>
            </a:r>
          </a:p>
        </p:txBody>
      </p:sp>
      <p:sp>
        <p:nvSpPr>
          <p:cNvPr id="44035" name="Content Placeholder 2"/>
          <p:cNvSpPr>
            <a:spLocks noGrp="1"/>
          </p:cNvSpPr>
          <p:nvPr>
            <p:ph idx="1"/>
          </p:nvPr>
        </p:nvSpPr>
        <p:spPr/>
        <p:txBody>
          <a:bodyPr/>
          <a:lstStyle/>
          <a:p>
            <a:r>
              <a:rPr lang="en-US" dirty="0" smtClean="0"/>
              <a:t>Notice that when jobs are not released (Because the Constraint Buffer is full), work is delayed.  </a:t>
            </a:r>
            <a:r>
              <a:rPr lang="en-US" dirty="0" smtClean="0"/>
              <a:t>The jobs are </a:t>
            </a:r>
            <a:r>
              <a:rPr lang="en-US" dirty="0" smtClean="0"/>
              <a:t>delayed so the release of the work coincides with the capacity of the constraint.</a:t>
            </a:r>
          </a:p>
          <a:p>
            <a:r>
              <a:rPr lang="en-US" dirty="0" smtClean="0"/>
              <a:t>While the work is not completed any </a:t>
            </a:r>
            <a:r>
              <a:rPr lang="en-US" dirty="0" smtClean="0"/>
              <a:t>sooner </a:t>
            </a:r>
            <a:r>
              <a:rPr lang="en-US" sz="2000" dirty="0" smtClean="0"/>
              <a:t>(it takes about the same time to complete all the work when the jobs are not released daily as </a:t>
            </a:r>
            <a:r>
              <a:rPr lang="en-US" sz="2000" dirty="0" smtClean="0"/>
              <a:t>it did when the jobs were released daily; its deterministic)</a:t>
            </a:r>
            <a:r>
              <a:rPr lang="en-US" dirty="0" smtClean="0"/>
              <a:t>, it’s </a:t>
            </a:r>
            <a:r>
              <a:rPr lang="en-US" dirty="0" smtClean="0"/>
              <a:t>very </a:t>
            </a:r>
            <a:r>
              <a:rPr lang="en-US" u="sng" dirty="0" smtClean="0"/>
              <a:t>predictable</a:t>
            </a:r>
            <a:r>
              <a:rPr lang="en-US" dirty="0" smtClean="0"/>
              <a:t>.  And, the time from start </a:t>
            </a:r>
            <a:r>
              <a:rPr lang="en-US" dirty="0" smtClean="0"/>
              <a:t>(release date) to </a:t>
            </a:r>
            <a:r>
              <a:rPr lang="en-US" dirty="0" smtClean="0"/>
              <a:t>finish is </a:t>
            </a:r>
            <a:r>
              <a:rPr lang="en-US" u="sng" dirty="0" smtClean="0"/>
              <a:t>very fast</a:t>
            </a:r>
            <a:r>
              <a:rPr lang="en-US" dirty="0" smtClean="0"/>
              <a:t>.  </a:t>
            </a:r>
          </a:p>
          <a:p>
            <a:r>
              <a:rPr lang="en-US" dirty="0" smtClean="0"/>
              <a:t>These two exceptional results </a:t>
            </a:r>
            <a:r>
              <a:rPr lang="en-US" dirty="0" smtClean="0"/>
              <a:t>(predictable and fast) are </a:t>
            </a:r>
            <a:r>
              <a:rPr lang="en-US" dirty="0" smtClean="0"/>
              <a:t>the result of tying the rope.    </a:t>
            </a:r>
            <a:r>
              <a:rPr lang="en-US" dirty="0" smtClean="0"/>
              <a:t>These two elements form a significant competitive advantage.</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875"/>
            <a:ext cx="8859837" cy="838200"/>
          </a:xfrm>
        </p:spPr>
        <p:txBody>
          <a:bodyPr/>
          <a:lstStyle/>
          <a:p>
            <a:r>
              <a:rPr lang="en-US" smtClean="0">
                <a:effectLst>
                  <a:outerShdw blurRad="38100" dist="38100" dir="2700000" algn="tl">
                    <a:srgbClr val="C0C0C0"/>
                  </a:outerShdw>
                </a:effectLst>
              </a:rPr>
              <a:t>Job Shop Game – Continuous Play</a:t>
            </a:r>
          </a:p>
        </p:txBody>
      </p:sp>
      <p:sp>
        <p:nvSpPr>
          <p:cNvPr id="45059" name="Content Placeholder 2"/>
          <p:cNvSpPr>
            <a:spLocks noGrp="1"/>
          </p:cNvSpPr>
          <p:nvPr>
            <p:ph idx="1"/>
          </p:nvPr>
        </p:nvSpPr>
        <p:spPr/>
        <p:txBody>
          <a:bodyPr/>
          <a:lstStyle/>
          <a:p>
            <a:r>
              <a:rPr lang="en-US" dirty="0" smtClean="0"/>
              <a:t>Embellishments: </a:t>
            </a:r>
          </a:p>
          <a:p>
            <a:r>
              <a:rPr lang="en-US" dirty="0" smtClean="0"/>
              <a:t>Continuous play.  An option is to play for 20-25 days and then ask a designated CEO of the system, “Should you continue to release new work to the system?” </a:t>
            </a:r>
          </a:p>
          <a:p>
            <a:r>
              <a:rPr lang="en-US" dirty="0" smtClean="0"/>
              <a:t>Keep discussing until the CEO decides, “No.”</a:t>
            </a:r>
          </a:p>
          <a:p>
            <a:r>
              <a:rPr lang="en-US" dirty="0" smtClean="0"/>
              <a:t>Then, each day ask, “Should we release a job today?”  </a:t>
            </a:r>
          </a:p>
          <a:p>
            <a:r>
              <a:rPr lang="en-US" dirty="0" smtClean="0"/>
              <a:t>After a few days, the discussion becomes, “You don’t what to decide this question every day.  What should the policy be?”  Insightful discussion continues.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875"/>
            <a:ext cx="8326437" cy="838200"/>
          </a:xfrm>
        </p:spPr>
        <p:txBody>
          <a:bodyPr/>
          <a:lstStyle/>
          <a:p>
            <a:r>
              <a:rPr lang="en-US" smtClean="0">
                <a:effectLst>
                  <a:outerShdw blurRad="38100" dist="38100" dir="2700000" algn="tl">
                    <a:srgbClr val="C0C0C0"/>
                  </a:outerShdw>
                </a:effectLst>
              </a:rPr>
              <a:t>Job Shop Game – With Variability	</a:t>
            </a:r>
          </a:p>
        </p:txBody>
      </p:sp>
      <p:sp>
        <p:nvSpPr>
          <p:cNvPr id="46083" name="Content Placeholder 2"/>
          <p:cNvSpPr>
            <a:spLocks noGrp="1"/>
          </p:cNvSpPr>
          <p:nvPr>
            <p:ph idx="1"/>
          </p:nvPr>
        </p:nvSpPr>
        <p:spPr/>
        <p:txBody>
          <a:bodyPr/>
          <a:lstStyle/>
          <a:p>
            <a:r>
              <a:rPr lang="en-US" dirty="0" smtClean="0"/>
              <a:t>More Embellishment:</a:t>
            </a:r>
          </a:p>
          <a:p>
            <a:r>
              <a:rPr lang="en-US" dirty="0" smtClean="0"/>
              <a:t>People wor</a:t>
            </a:r>
            <a:r>
              <a:rPr lang="en-US" dirty="0" smtClean="0"/>
              <a:t>k in </a:t>
            </a:r>
            <a:r>
              <a:rPr lang="en-US" dirty="0" smtClean="0"/>
              <a:t>Project Environments </a:t>
            </a:r>
            <a:r>
              <a:rPr lang="en-US" dirty="0" smtClean="0"/>
              <a:t>need to see variability. This is </a:t>
            </a:r>
            <a:r>
              <a:rPr lang="en-US" dirty="0" smtClean="0"/>
              <a:t>easy to simulate </a:t>
            </a:r>
            <a:r>
              <a:rPr lang="en-US" dirty="0" smtClean="0"/>
              <a:t>by giving each workstation a single die.  Each day, they roll the die.  If they roll 1, they have a bad day and cannot write a number.  If they roll 2, 3, 4, 5, it’s normal and can write one number per day.  If they roll a 6, it is a good day and can write two number per day (if they have two jobs to do).</a:t>
            </a:r>
          </a:p>
          <a:p>
            <a:r>
              <a:rPr lang="en-US" dirty="0" smtClean="0"/>
              <a:t>The added variability doesn’t change any of the </a:t>
            </a:r>
            <a:r>
              <a:rPr lang="en-US" dirty="0" smtClean="0"/>
              <a:t>curves</a:t>
            </a:r>
            <a:r>
              <a:rPr lang="en-US" dirty="0" smtClean="0"/>
              <a:t>.  But, it is very effective at getting project people to buy in to the “choke and release” process necessary for effective Critical Chain Project Management.</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Summary of Game To Discuss</a:t>
            </a:r>
          </a:p>
        </p:txBody>
      </p:sp>
      <p:sp>
        <p:nvSpPr>
          <p:cNvPr id="19459" name="Content Placeholder 2"/>
          <p:cNvSpPr>
            <a:spLocks noGrp="1"/>
          </p:cNvSpPr>
          <p:nvPr>
            <p:ph idx="1"/>
          </p:nvPr>
        </p:nvSpPr>
        <p:spPr/>
        <p:txBody>
          <a:bodyPr/>
          <a:lstStyle/>
          <a:p>
            <a:r>
              <a:rPr lang="en-US" smtClean="0"/>
              <a:t>Dice Game		    Variability, Interdependence</a:t>
            </a:r>
          </a:p>
          <a:p>
            <a:r>
              <a:rPr lang="en-US" smtClean="0"/>
              <a:t>Nickel Game		    Batches, Queuing, Efficiency</a:t>
            </a:r>
          </a:p>
          <a:p>
            <a:r>
              <a:rPr lang="en-US" smtClean="0"/>
              <a:t>Dollar Game		    Priorities, Communication</a:t>
            </a:r>
          </a:p>
          <a:p>
            <a:r>
              <a:rPr lang="en-US" smtClean="0"/>
              <a:t>Job Shop Game	    Buffer Management, Choke</a:t>
            </a:r>
          </a:p>
          <a:p>
            <a:r>
              <a:rPr lang="en-US" smtClean="0"/>
              <a:t>Assembly Game	    Feeder Buffer, Bench Reserve</a:t>
            </a:r>
          </a:p>
          <a:p>
            <a:r>
              <a:rPr lang="en-US" smtClean="0"/>
              <a:t>Alpha-Number-Shape   Multi Tasking</a:t>
            </a:r>
          </a:p>
          <a:p>
            <a:r>
              <a:rPr lang="en-US" smtClean="0"/>
              <a:t>Sixes Game		    Cutting Task Duration, Bench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 – Balanced Line</a:t>
            </a:r>
          </a:p>
        </p:txBody>
      </p:sp>
      <p:sp>
        <p:nvSpPr>
          <p:cNvPr id="47107" name="Content Placeholder 2"/>
          <p:cNvSpPr>
            <a:spLocks noGrp="1"/>
          </p:cNvSpPr>
          <p:nvPr>
            <p:ph idx="1"/>
          </p:nvPr>
        </p:nvSpPr>
        <p:spPr>
          <a:xfrm>
            <a:off x="385855" y="1431940"/>
            <a:ext cx="4417277" cy="4838700"/>
          </a:xfrm>
        </p:spPr>
        <p:txBody>
          <a:bodyPr/>
          <a:lstStyle/>
          <a:p>
            <a:r>
              <a:rPr lang="en-US" sz="2000" dirty="0" smtClean="0"/>
              <a:t>There is a set of Job Shop Cards that have equal numbers of tasks for A, B, C and D.  But, due to the routing, the </a:t>
            </a:r>
            <a:r>
              <a:rPr lang="en-US" sz="2000" dirty="0" smtClean="0"/>
              <a:t>precedence requirements of the work,  </a:t>
            </a:r>
            <a:r>
              <a:rPr lang="en-US" sz="2000" dirty="0" smtClean="0"/>
              <a:t>delivery become very much like the constrained line (until there is significant WIP awaiting at each workstation, meaning </a:t>
            </a:r>
            <a:r>
              <a:rPr lang="en-US" sz="2000" u="sng" dirty="0" smtClean="0"/>
              <a:t>the flow time is very long</a:t>
            </a:r>
            <a:r>
              <a:rPr lang="en-US" sz="2000" dirty="0" smtClean="0"/>
              <a:t> much like the real project world).</a:t>
            </a:r>
            <a:endParaRPr lang="en-US" sz="2000" dirty="0" smtClean="0"/>
          </a:p>
          <a:p>
            <a:r>
              <a:rPr lang="en-US" sz="2000" dirty="0" smtClean="0"/>
              <a:t>The solution to this balanced line is the same. Tie the Rope.  You may use any workstation as the control mechanism or the total in the system acting as a virtual drum.</a:t>
            </a:r>
          </a:p>
        </p:txBody>
      </p:sp>
      <p:pic>
        <p:nvPicPr>
          <p:cNvPr id="131074" name="Picture 2"/>
          <p:cNvPicPr>
            <a:picLocks noChangeAspect="1" noChangeArrowheads="1"/>
          </p:cNvPicPr>
          <p:nvPr/>
        </p:nvPicPr>
        <p:blipFill>
          <a:blip r:embed="rId3"/>
          <a:srcRect/>
          <a:stretch>
            <a:fillRect/>
          </a:stretch>
        </p:blipFill>
        <p:spPr bwMode="auto">
          <a:xfrm>
            <a:off x="4994455" y="1330138"/>
            <a:ext cx="3994120" cy="552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875"/>
            <a:ext cx="8859837" cy="838200"/>
          </a:xfrm>
        </p:spPr>
        <p:txBody>
          <a:bodyPr/>
          <a:lstStyle/>
          <a:p>
            <a:r>
              <a:rPr lang="en-US" smtClean="0">
                <a:effectLst>
                  <a:outerShdw blurRad="38100" dist="38100" dir="2700000" algn="tl">
                    <a:srgbClr val="C0C0C0"/>
                  </a:outerShdw>
                </a:effectLst>
              </a:rPr>
              <a:t>Job Shop Game – Dynamic Buffering</a:t>
            </a:r>
          </a:p>
        </p:txBody>
      </p:sp>
      <p:sp>
        <p:nvSpPr>
          <p:cNvPr id="48131" name="Content Placeholder 2"/>
          <p:cNvSpPr>
            <a:spLocks noGrp="1"/>
          </p:cNvSpPr>
          <p:nvPr>
            <p:ph idx="1"/>
          </p:nvPr>
        </p:nvSpPr>
        <p:spPr>
          <a:xfrm>
            <a:off x="461963" y="1470025"/>
            <a:ext cx="4494087" cy="4838700"/>
          </a:xfrm>
        </p:spPr>
        <p:txBody>
          <a:bodyPr/>
          <a:lstStyle/>
          <a:p>
            <a:r>
              <a:rPr lang="en-US" sz="2000" dirty="0" smtClean="0"/>
              <a:t>Additional Embellishment:</a:t>
            </a:r>
          </a:p>
          <a:p>
            <a:r>
              <a:rPr lang="en-US" sz="2000" dirty="0" smtClean="0"/>
              <a:t>By playing the traditional Job Shop </a:t>
            </a:r>
            <a:r>
              <a:rPr lang="en-US" sz="2000" dirty="0" smtClean="0"/>
              <a:t>Game, </a:t>
            </a:r>
            <a:r>
              <a:rPr lang="en-US" sz="2000" dirty="0" smtClean="0"/>
              <a:t>for about 15 days (with the DBR approach) and then substituting a new Job #5 for each Job #2 as it </a:t>
            </a:r>
            <a:r>
              <a:rPr lang="en-US" sz="2000" dirty="0" smtClean="0"/>
              <a:t>comes until five Job # 5 have been released. This </a:t>
            </a:r>
            <a:r>
              <a:rPr lang="en-US" sz="2000" dirty="0" smtClean="0"/>
              <a:t>creates a new product mix that moves the constraint to Workstation C.  Allow this to happen until the Buffer is inadequate to protect B.  </a:t>
            </a:r>
          </a:p>
          <a:p>
            <a:r>
              <a:rPr lang="en-US" sz="2000" dirty="0" smtClean="0"/>
              <a:t>Then, discuss increasing the Buffer size </a:t>
            </a:r>
            <a:r>
              <a:rPr lang="en-US" sz="2000" dirty="0" smtClean="0"/>
              <a:t>to protect the system during </a:t>
            </a:r>
            <a:r>
              <a:rPr lang="en-US" sz="2000" dirty="0" smtClean="0"/>
              <a:t>this </a:t>
            </a:r>
            <a:r>
              <a:rPr lang="en-US" sz="2000" dirty="0" smtClean="0"/>
              <a:t>“temporary </a:t>
            </a:r>
            <a:r>
              <a:rPr lang="en-US" sz="2000" dirty="0" smtClean="0"/>
              <a:t>change in product mix</a:t>
            </a:r>
            <a:r>
              <a:rPr lang="en-US" sz="2000" dirty="0" smtClean="0"/>
              <a:t>.”</a:t>
            </a:r>
            <a:endParaRPr lang="en-US" sz="2000" dirty="0" smtClean="0"/>
          </a:p>
        </p:txBody>
      </p:sp>
      <p:pic>
        <p:nvPicPr>
          <p:cNvPr id="132099" name="Picture 3"/>
          <p:cNvPicPr>
            <a:picLocks noChangeAspect="1" noChangeArrowheads="1"/>
          </p:cNvPicPr>
          <p:nvPr/>
        </p:nvPicPr>
        <p:blipFill>
          <a:blip r:embed="rId3"/>
          <a:srcRect/>
          <a:stretch>
            <a:fillRect/>
          </a:stretch>
        </p:blipFill>
        <p:spPr bwMode="auto">
          <a:xfrm>
            <a:off x="5025052" y="1316724"/>
            <a:ext cx="4118948" cy="53382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Job Shop Game - Financials</a:t>
            </a:r>
          </a:p>
        </p:txBody>
      </p:sp>
      <p:sp>
        <p:nvSpPr>
          <p:cNvPr id="49155" name="Content Placeholder 2"/>
          <p:cNvSpPr>
            <a:spLocks noGrp="1"/>
          </p:cNvSpPr>
          <p:nvPr>
            <p:ph idx="1"/>
          </p:nvPr>
        </p:nvSpPr>
        <p:spPr/>
        <p:txBody>
          <a:bodyPr/>
          <a:lstStyle/>
          <a:p>
            <a:r>
              <a:rPr lang="en-US" smtClean="0"/>
              <a:t>Assigning a Raw Material Cost and Sales Price to each job type brings a different dynamic to the Job Shop Game.</a:t>
            </a:r>
          </a:p>
          <a:p>
            <a:r>
              <a:rPr lang="en-US" smtClean="0"/>
              <a:t>Adding a finicky market demand by type can create havok. </a:t>
            </a:r>
          </a:p>
          <a:p>
            <a:r>
              <a:rPr lang="en-US" smtClean="0"/>
              <a:t>Determining “T/constraint Day” helps players get a better understanding.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25" y="164575"/>
            <a:ext cx="8145462" cy="838200"/>
          </a:xfrm>
        </p:spPr>
        <p:txBody>
          <a:bodyPr/>
          <a:lstStyle/>
          <a:p>
            <a:r>
              <a:rPr lang="en-US" dirty="0" smtClean="0">
                <a:effectLst>
                  <a:outerShdw blurRad="38100" dist="38100" dir="2700000" algn="tl">
                    <a:srgbClr val="C0C0C0"/>
                  </a:outerShdw>
                </a:effectLst>
              </a:rPr>
              <a:t> Assembly Game</a:t>
            </a:r>
            <a:br>
              <a:rPr lang="en-US" dirty="0" smtClean="0">
                <a:effectLst>
                  <a:outerShdw blurRad="38100" dist="38100" dir="2700000" algn="tl">
                    <a:srgbClr val="C0C0C0"/>
                  </a:outerShdw>
                </a:effectLst>
              </a:rPr>
            </a:br>
            <a:r>
              <a:rPr lang="en-US" sz="2000" dirty="0" smtClean="0"/>
              <a:t> </a:t>
            </a:r>
            <a:r>
              <a:rPr lang="en-US" sz="1600" dirty="0" smtClean="0">
                <a:hlinkClick r:id="rId3"/>
              </a:rPr>
              <a:t>http://public.wsu.edu/~</a:t>
            </a:r>
            <a:r>
              <a:rPr lang="en-US" sz="1600" dirty="0" smtClean="0">
                <a:hlinkClick r:id="rId3"/>
              </a:rPr>
              <a:t>engrmgmt/holt/em530/</a:t>
            </a:r>
            <a:r>
              <a:rPr lang="en-US" sz="1600" dirty="0" smtClean="0">
                <a:effectLst>
                  <a:outerShdw blurRad="38100" dist="38100" dir="2700000" algn="tl">
                    <a:srgbClr val="C0C0C0"/>
                  </a:outerShdw>
                </a:effectLst>
                <a:hlinkClick r:id="rId3"/>
              </a:rPr>
              <a:t>Docs/Assembly.ppt</a:t>
            </a:r>
            <a:endParaRPr lang="en-US" sz="1900" dirty="0" smtClean="0">
              <a:effectLst>
                <a:outerShdw blurRad="38100" dist="38100" dir="2700000" algn="tl">
                  <a:srgbClr val="C0C0C0"/>
                </a:outerShdw>
              </a:effectLst>
            </a:endParaRPr>
          </a:p>
        </p:txBody>
      </p:sp>
      <p:sp>
        <p:nvSpPr>
          <p:cNvPr id="50179" name="Content Placeholder 2"/>
          <p:cNvSpPr>
            <a:spLocks noGrp="1"/>
          </p:cNvSpPr>
          <p:nvPr>
            <p:ph idx="1"/>
          </p:nvPr>
        </p:nvSpPr>
        <p:spPr/>
        <p:txBody>
          <a:bodyPr/>
          <a:lstStyle/>
          <a:p>
            <a:r>
              <a:rPr lang="en-US" dirty="0" smtClean="0"/>
              <a:t>Purpose: Demonstrate the difficulties of Assembly and the benefits of Feeder Buffer and the Reserve Bench.</a:t>
            </a:r>
          </a:p>
          <a:p>
            <a:r>
              <a:rPr lang="en-US" dirty="0" smtClean="0"/>
              <a:t>Min/Max Participants:6/8</a:t>
            </a:r>
          </a:p>
          <a:p>
            <a:r>
              <a:rPr lang="en-US" dirty="0" smtClean="0"/>
              <a:t>Min Set-ups: Each participant has a coin</a:t>
            </a:r>
          </a:p>
          <a:p>
            <a:r>
              <a:rPr lang="en-US" dirty="0" smtClean="0"/>
              <a:t>Min Time: 5 Mins</a:t>
            </a:r>
          </a:p>
          <a:p>
            <a:r>
              <a:rPr lang="en-US" dirty="0" smtClean="0"/>
              <a:t>Basic Instructions: You have a process that </a:t>
            </a:r>
            <a:r>
              <a:rPr lang="en-US" dirty="0" smtClean="0"/>
              <a:t>requires </a:t>
            </a:r>
            <a:r>
              <a:rPr lang="en-US" dirty="0" smtClean="0"/>
              <a:t>the assembly of six components.  It’s critical that the assembly happen on time.  Each component is produced by one participant (six participants required).  There are six days for participants to produce their component for the assembly.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 Assembly Game</a:t>
            </a:r>
            <a:endParaRPr lang="en-US" sz="1900" smtClean="0">
              <a:effectLst>
                <a:outerShdw blurRad="38100" dist="38100" dir="2700000" algn="tl">
                  <a:srgbClr val="C0C0C0"/>
                </a:outerShdw>
              </a:effectLst>
            </a:endParaRPr>
          </a:p>
        </p:txBody>
      </p:sp>
      <p:sp>
        <p:nvSpPr>
          <p:cNvPr id="51203" name="Content Placeholder 2"/>
          <p:cNvSpPr>
            <a:spLocks noGrp="1"/>
          </p:cNvSpPr>
          <p:nvPr>
            <p:ph idx="1"/>
          </p:nvPr>
        </p:nvSpPr>
        <p:spPr/>
        <p:txBody>
          <a:bodyPr/>
          <a:lstStyle/>
          <a:p>
            <a:r>
              <a:rPr lang="en-US" dirty="0" smtClean="0"/>
              <a:t>Basic Instructions (continued):  Each participant is to produce their component by flipping a coin. The coin can be </a:t>
            </a:r>
            <a:r>
              <a:rPr lang="en-US" dirty="0" smtClean="0"/>
              <a:t>flipped only </a:t>
            </a:r>
            <a:r>
              <a:rPr lang="en-US" dirty="0" smtClean="0"/>
              <a:t>once each day. When two heads are achieved, the component is completed.</a:t>
            </a:r>
          </a:p>
          <a:p>
            <a:r>
              <a:rPr lang="en-US" dirty="0" smtClean="0"/>
              <a:t>Understanding:  While the probability for an individual </a:t>
            </a:r>
            <a:r>
              <a:rPr lang="en-US" dirty="0" smtClean="0"/>
              <a:t>to flip two </a:t>
            </a:r>
            <a:r>
              <a:rPr lang="en-US" dirty="0" smtClean="0"/>
              <a:t>heads in six flips </a:t>
            </a:r>
            <a:r>
              <a:rPr lang="en-US" dirty="0" smtClean="0"/>
              <a:t>is </a:t>
            </a:r>
            <a:r>
              <a:rPr lang="en-US" dirty="0" smtClean="0"/>
              <a:t>high (over 90%), when there are six individuals and the assembly cannot happen unless all six are available, there is </a:t>
            </a:r>
            <a:r>
              <a:rPr lang="en-US" dirty="0" smtClean="0"/>
              <a:t>about a </a:t>
            </a:r>
            <a:r>
              <a:rPr lang="en-US" dirty="0" smtClean="0"/>
              <a:t>50% chance of failure.</a:t>
            </a:r>
          </a:p>
          <a:p>
            <a:r>
              <a:rPr lang="en-US" dirty="0" smtClean="0"/>
              <a:t>Play the Assembly game several times until there is a failure.  When there is a failure, Fire everyone and close the plant (this is the definition of Critical).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bwMode="auto">
          <a:xfrm>
            <a:off x="7068325" y="243047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3" name="Rectangle 42"/>
          <p:cNvSpPr/>
          <p:nvPr/>
        </p:nvSpPr>
        <p:spPr bwMode="auto">
          <a:xfrm>
            <a:off x="7337160" y="243047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4" name="Rectangle 43"/>
          <p:cNvSpPr/>
          <p:nvPr/>
        </p:nvSpPr>
        <p:spPr bwMode="auto">
          <a:xfrm>
            <a:off x="7605995" y="243047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5" name="Rectangle 44"/>
          <p:cNvSpPr/>
          <p:nvPr/>
        </p:nvSpPr>
        <p:spPr bwMode="auto">
          <a:xfrm>
            <a:off x="7068325" y="2699305"/>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6" name="Rectangle 45"/>
          <p:cNvSpPr/>
          <p:nvPr/>
        </p:nvSpPr>
        <p:spPr bwMode="auto">
          <a:xfrm>
            <a:off x="7337160" y="2699305"/>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7" name="Rectangle 46"/>
          <p:cNvSpPr/>
          <p:nvPr/>
        </p:nvSpPr>
        <p:spPr bwMode="auto">
          <a:xfrm>
            <a:off x="7605995" y="2699305"/>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8" name="Rectangle 47"/>
          <p:cNvSpPr/>
          <p:nvPr/>
        </p:nvSpPr>
        <p:spPr bwMode="auto">
          <a:xfrm>
            <a:off x="7068325" y="3006545"/>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9" name="Rectangle 48"/>
          <p:cNvSpPr/>
          <p:nvPr/>
        </p:nvSpPr>
        <p:spPr bwMode="auto">
          <a:xfrm>
            <a:off x="7337160" y="3006545"/>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0" name="Rectangle 49"/>
          <p:cNvSpPr/>
          <p:nvPr/>
        </p:nvSpPr>
        <p:spPr bwMode="auto">
          <a:xfrm>
            <a:off x="7605995" y="3006545"/>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1" name="Rectangle 50"/>
          <p:cNvSpPr/>
          <p:nvPr/>
        </p:nvSpPr>
        <p:spPr bwMode="auto">
          <a:xfrm>
            <a:off x="7068325" y="327538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2" name="Rectangle 51"/>
          <p:cNvSpPr/>
          <p:nvPr/>
        </p:nvSpPr>
        <p:spPr bwMode="auto">
          <a:xfrm>
            <a:off x="7337160" y="327538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3" name="Rectangle 52"/>
          <p:cNvSpPr/>
          <p:nvPr/>
        </p:nvSpPr>
        <p:spPr bwMode="auto">
          <a:xfrm>
            <a:off x="7605995" y="327538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4" name="Rectangle 53"/>
          <p:cNvSpPr/>
          <p:nvPr/>
        </p:nvSpPr>
        <p:spPr bwMode="auto">
          <a:xfrm>
            <a:off x="7068325" y="358262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5" name="Rectangle 54"/>
          <p:cNvSpPr/>
          <p:nvPr/>
        </p:nvSpPr>
        <p:spPr bwMode="auto">
          <a:xfrm>
            <a:off x="7337160" y="358262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6" name="Rectangle 55"/>
          <p:cNvSpPr/>
          <p:nvPr/>
        </p:nvSpPr>
        <p:spPr bwMode="auto">
          <a:xfrm>
            <a:off x="7605995" y="3582620"/>
            <a:ext cx="268835" cy="230430"/>
          </a:xfrm>
          <a:prstGeom prst="rect">
            <a:avLst/>
          </a:prstGeom>
          <a:noFill/>
          <a:ln w="38100" cap="flat" cmpd="sng" algn="ctr">
            <a:solidFill>
              <a:schemeClr val="bg1">
                <a:lumMod val="8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 name="Title 1"/>
          <p:cNvSpPr>
            <a:spLocks noGrp="1"/>
          </p:cNvSpPr>
          <p:nvPr>
            <p:ph type="title"/>
          </p:nvPr>
        </p:nvSpPr>
        <p:spPr/>
        <p:txBody>
          <a:bodyPr/>
          <a:lstStyle/>
          <a:p>
            <a:r>
              <a:rPr lang="en-US" smtClean="0">
                <a:effectLst>
                  <a:outerShdw blurRad="38100" dist="38100" dir="2700000" algn="tl">
                    <a:srgbClr val="C0C0C0"/>
                  </a:outerShdw>
                </a:effectLst>
              </a:rPr>
              <a:t> Assembly Game-Feeder Buffer</a:t>
            </a:r>
            <a:endParaRPr lang="en-US" sz="1900" smtClean="0">
              <a:effectLst>
                <a:outerShdw blurRad="38100" dist="38100" dir="2700000" algn="tl">
                  <a:srgbClr val="C0C0C0"/>
                </a:outerShdw>
              </a:effectLst>
            </a:endParaRPr>
          </a:p>
        </p:txBody>
      </p:sp>
      <p:sp>
        <p:nvSpPr>
          <p:cNvPr id="52227" name="Content Placeholder 2"/>
          <p:cNvSpPr>
            <a:spLocks noGrp="1"/>
          </p:cNvSpPr>
          <p:nvPr>
            <p:ph idx="1"/>
          </p:nvPr>
        </p:nvSpPr>
        <p:spPr>
          <a:xfrm>
            <a:off x="193830" y="1278320"/>
            <a:ext cx="4878137" cy="4838700"/>
          </a:xfrm>
        </p:spPr>
        <p:txBody>
          <a:bodyPr/>
          <a:lstStyle/>
          <a:p>
            <a:r>
              <a:rPr lang="en-US" sz="2000" dirty="0" smtClean="0"/>
              <a:t>It’s not nice to close the plant. There must be a better way.</a:t>
            </a:r>
          </a:p>
          <a:p>
            <a:r>
              <a:rPr lang="en-US" sz="2000" dirty="0" smtClean="0"/>
              <a:t>One way is to offset the assembly with Feeder Buffers.  Have five of the individuals start on Day 1 and one individual starting on Day 4.  Now, the assembly must happen on Day 9 (six days plus three day buffer). </a:t>
            </a:r>
          </a:p>
          <a:p>
            <a:r>
              <a:rPr lang="en-US" sz="2000" dirty="0" smtClean="0"/>
              <a:t>Play the game several times and record the number of days the early start activities exceed their six days.</a:t>
            </a:r>
          </a:p>
          <a:p>
            <a:r>
              <a:rPr lang="en-US" sz="2000" dirty="0" smtClean="0"/>
              <a:t>The success of assembly on Day 9 is much increased (85%).</a:t>
            </a:r>
          </a:p>
          <a:p>
            <a:r>
              <a:rPr lang="en-US" sz="2000" dirty="0" smtClean="0"/>
              <a:t>Prove this by playing several times.</a:t>
            </a:r>
          </a:p>
          <a:p>
            <a:endParaRPr lang="en-US" sz="2000" dirty="0" smtClean="0"/>
          </a:p>
        </p:txBody>
      </p:sp>
      <p:sp>
        <p:nvSpPr>
          <p:cNvPr id="6" name="Rectangle 5"/>
          <p:cNvSpPr/>
          <p:nvPr/>
        </p:nvSpPr>
        <p:spPr bwMode="auto">
          <a:xfrm>
            <a:off x="5455315"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7" name="Rectangle 6"/>
          <p:cNvSpPr/>
          <p:nvPr/>
        </p:nvSpPr>
        <p:spPr bwMode="auto">
          <a:xfrm>
            <a:off x="5724150"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8" name="Rectangle 7"/>
          <p:cNvSpPr/>
          <p:nvPr/>
        </p:nvSpPr>
        <p:spPr bwMode="auto">
          <a:xfrm>
            <a:off x="5992985"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9" name="Rectangle 8"/>
          <p:cNvSpPr/>
          <p:nvPr/>
        </p:nvSpPr>
        <p:spPr bwMode="auto">
          <a:xfrm>
            <a:off x="6261820"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0" name="Rectangle 9"/>
          <p:cNvSpPr/>
          <p:nvPr/>
        </p:nvSpPr>
        <p:spPr bwMode="auto">
          <a:xfrm>
            <a:off x="6530655"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1" name="Rectangle 10"/>
          <p:cNvSpPr/>
          <p:nvPr/>
        </p:nvSpPr>
        <p:spPr bwMode="auto">
          <a:xfrm>
            <a:off x="6799490"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2" name="Rectangle 11"/>
          <p:cNvSpPr/>
          <p:nvPr/>
        </p:nvSpPr>
        <p:spPr bwMode="auto">
          <a:xfrm>
            <a:off x="5455315"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3" name="Rectangle 12"/>
          <p:cNvSpPr/>
          <p:nvPr/>
        </p:nvSpPr>
        <p:spPr bwMode="auto">
          <a:xfrm>
            <a:off x="5724150"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4" name="Rectangle 13"/>
          <p:cNvSpPr/>
          <p:nvPr/>
        </p:nvSpPr>
        <p:spPr bwMode="auto">
          <a:xfrm>
            <a:off x="5992985"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5" name="Rectangle 14"/>
          <p:cNvSpPr/>
          <p:nvPr/>
        </p:nvSpPr>
        <p:spPr bwMode="auto">
          <a:xfrm>
            <a:off x="6261820"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6" name="Rectangle 15"/>
          <p:cNvSpPr/>
          <p:nvPr/>
        </p:nvSpPr>
        <p:spPr bwMode="auto">
          <a:xfrm>
            <a:off x="6530655"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7" name="Rectangle 16"/>
          <p:cNvSpPr/>
          <p:nvPr/>
        </p:nvSpPr>
        <p:spPr bwMode="auto">
          <a:xfrm>
            <a:off x="6799490"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8" name="Rectangle 17"/>
          <p:cNvSpPr/>
          <p:nvPr/>
        </p:nvSpPr>
        <p:spPr bwMode="auto">
          <a:xfrm>
            <a:off x="5455315"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9" name="Rectangle 18"/>
          <p:cNvSpPr/>
          <p:nvPr/>
        </p:nvSpPr>
        <p:spPr bwMode="auto">
          <a:xfrm>
            <a:off x="5724150"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0" name="Rectangle 19"/>
          <p:cNvSpPr/>
          <p:nvPr/>
        </p:nvSpPr>
        <p:spPr bwMode="auto">
          <a:xfrm>
            <a:off x="5992985"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1" name="Rectangle 20"/>
          <p:cNvSpPr/>
          <p:nvPr/>
        </p:nvSpPr>
        <p:spPr bwMode="auto">
          <a:xfrm>
            <a:off x="6261820"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2" name="Rectangle 21"/>
          <p:cNvSpPr/>
          <p:nvPr/>
        </p:nvSpPr>
        <p:spPr bwMode="auto">
          <a:xfrm>
            <a:off x="6530655"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3" name="Rectangle 22"/>
          <p:cNvSpPr/>
          <p:nvPr/>
        </p:nvSpPr>
        <p:spPr bwMode="auto">
          <a:xfrm>
            <a:off x="6799490"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4" name="Rectangle 23"/>
          <p:cNvSpPr/>
          <p:nvPr/>
        </p:nvSpPr>
        <p:spPr bwMode="auto">
          <a:xfrm>
            <a:off x="5455315" y="327538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5" name="Rectangle 24"/>
          <p:cNvSpPr/>
          <p:nvPr/>
        </p:nvSpPr>
        <p:spPr bwMode="auto">
          <a:xfrm>
            <a:off x="5724150" y="327538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6" name="Rectangle 25"/>
          <p:cNvSpPr/>
          <p:nvPr/>
        </p:nvSpPr>
        <p:spPr bwMode="auto">
          <a:xfrm>
            <a:off x="5992985" y="327538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7" name="Rectangle 26"/>
          <p:cNvSpPr/>
          <p:nvPr/>
        </p:nvSpPr>
        <p:spPr bwMode="auto">
          <a:xfrm>
            <a:off x="6261820" y="327538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8" name="Rectangle 27"/>
          <p:cNvSpPr/>
          <p:nvPr/>
        </p:nvSpPr>
        <p:spPr bwMode="auto">
          <a:xfrm>
            <a:off x="6530655" y="327538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9" name="Rectangle 28"/>
          <p:cNvSpPr/>
          <p:nvPr/>
        </p:nvSpPr>
        <p:spPr bwMode="auto">
          <a:xfrm>
            <a:off x="6799490" y="327538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0" name="Rectangle 29"/>
          <p:cNvSpPr/>
          <p:nvPr/>
        </p:nvSpPr>
        <p:spPr bwMode="auto">
          <a:xfrm>
            <a:off x="5455315" y="358262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1" name="Rectangle 30"/>
          <p:cNvSpPr/>
          <p:nvPr/>
        </p:nvSpPr>
        <p:spPr bwMode="auto">
          <a:xfrm>
            <a:off x="5724150" y="358262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2" name="Rectangle 31"/>
          <p:cNvSpPr/>
          <p:nvPr/>
        </p:nvSpPr>
        <p:spPr bwMode="auto">
          <a:xfrm>
            <a:off x="5992985" y="358262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3" name="Rectangle 32"/>
          <p:cNvSpPr/>
          <p:nvPr/>
        </p:nvSpPr>
        <p:spPr bwMode="auto">
          <a:xfrm>
            <a:off x="6261820" y="358262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4" name="Rectangle 33"/>
          <p:cNvSpPr/>
          <p:nvPr/>
        </p:nvSpPr>
        <p:spPr bwMode="auto">
          <a:xfrm>
            <a:off x="6530655" y="358262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5" name="Rectangle 34"/>
          <p:cNvSpPr/>
          <p:nvPr/>
        </p:nvSpPr>
        <p:spPr bwMode="auto">
          <a:xfrm>
            <a:off x="6799490" y="358262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6" name="Rectangle 35"/>
          <p:cNvSpPr/>
          <p:nvPr/>
        </p:nvSpPr>
        <p:spPr bwMode="auto">
          <a:xfrm>
            <a:off x="6278453" y="388986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7" name="Rectangle 36"/>
          <p:cNvSpPr/>
          <p:nvPr/>
        </p:nvSpPr>
        <p:spPr bwMode="auto">
          <a:xfrm>
            <a:off x="6547288" y="388986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8" name="Rectangle 37"/>
          <p:cNvSpPr/>
          <p:nvPr/>
        </p:nvSpPr>
        <p:spPr bwMode="auto">
          <a:xfrm>
            <a:off x="6816123" y="388986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9" name="Rectangle 38"/>
          <p:cNvSpPr/>
          <p:nvPr/>
        </p:nvSpPr>
        <p:spPr bwMode="auto">
          <a:xfrm>
            <a:off x="7084958" y="388986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0" name="Rectangle 39"/>
          <p:cNvSpPr/>
          <p:nvPr/>
        </p:nvSpPr>
        <p:spPr bwMode="auto">
          <a:xfrm>
            <a:off x="7353793" y="388986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1" name="Rectangle 40"/>
          <p:cNvSpPr/>
          <p:nvPr/>
        </p:nvSpPr>
        <p:spPr bwMode="auto">
          <a:xfrm>
            <a:off x="7622628" y="388986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7" name="TextBox 56"/>
          <p:cNvSpPr txBox="1"/>
          <p:nvPr/>
        </p:nvSpPr>
        <p:spPr>
          <a:xfrm>
            <a:off x="6914705" y="1815990"/>
            <a:ext cx="1843440" cy="258532"/>
          </a:xfrm>
          <a:prstGeom prst="rect">
            <a:avLst/>
          </a:prstGeom>
          <a:noFill/>
        </p:spPr>
        <p:txBody>
          <a:bodyPr wrap="square" rtlCol="0">
            <a:spAutoFit/>
          </a:bodyPr>
          <a:lstStyle/>
          <a:p>
            <a:r>
              <a:rPr lang="en-US" dirty="0" smtClean="0"/>
              <a:t>Feeder Buffers</a:t>
            </a:r>
            <a:endParaRPr lang="en-US" dirty="0"/>
          </a:p>
        </p:txBody>
      </p:sp>
      <p:sp>
        <p:nvSpPr>
          <p:cNvPr id="58" name="Left Brace 57"/>
          <p:cNvSpPr/>
          <p:nvPr/>
        </p:nvSpPr>
        <p:spPr bwMode="auto">
          <a:xfrm rot="5400000">
            <a:off x="7337159" y="1777586"/>
            <a:ext cx="268836" cy="806505"/>
          </a:xfrm>
          <a:prstGeom prst="leftBrace">
            <a:avLst/>
          </a:prstGeom>
          <a:noFill/>
          <a:ln w="38100" cap="flat" cmpd="sng" algn="ctr">
            <a:solidFill>
              <a:schemeClr val="bg1">
                <a:lumMod val="75000"/>
              </a:schemeClr>
            </a:solidFill>
            <a:prstDash val="solid"/>
            <a:round/>
            <a:headEnd type="none" w="med" len="med"/>
            <a:tailEnd type="non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 Assembly Game – The Bench</a:t>
            </a:r>
            <a:endParaRPr lang="en-US" sz="1900" smtClean="0">
              <a:effectLst>
                <a:outerShdw blurRad="38100" dist="38100" dir="2700000" algn="tl">
                  <a:srgbClr val="C0C0C0"/>
                </a:outerShdw>
              </a:effectLst>
            </a:endParaRPr>
          </a:p>
        </p:txBody>
      </p:sp>
      <p:sp>
        <p:nvSpPr>
          <p:cNvPr id="53251" name="Content Placeholder 2"/>
          <p:cNvSpPr>
            <a:spLocks noGrp="1"/>
          </p:cNvSpPr>
          <p:nvPr>
            <p:ph idx="1"/>
          </p:nvPr>
        </p:nvSpPr>
        <p:spPr/>
        <p:txBody>
          <a:bodyPr/>
          <a:lstStyle/>
          <a:p>
            <a:r>
              <a:rPr lang="en-US" dirty="0" smtClean="0"/>
              <a:t>Unfortunately, in the Assembly Game, if the assembly is missed, the plant closes.</a:t>
            </a:r>
          </a:p>
          <a:p>
            <a:r>
              <a:rPr lang="en-US" dirty="0" smtClean="0"/>
              <a:t>The Feeder Buffer solution still relies on one critical component (starting on Day 6) to complete on Day 9.  It’s possible that process may fail.  You can point out this situation by suggesting, “What if YOU (pointing to a late component) had been the critical component starting on Day 4? Would we have completed on time?”</a:t>
            </a:r>
          </a:p>
          <a:p>
            <a:r>
              <a:rPr lang="en-US" dirty="0" smtClean="0"/>
              <a:t>This is again unacceptable.  The traditional solution is to give every component TEN DAYS to flip two heads, a very expensive and slow process.  There must be a better way.   Yes, </a:t>
            </a:r>
            <a:r>
              <a:rPr lang="en-US" dirty="0" smtClean="0"/>
              <a:t>“The </a:t>
            </a:r>
            <a:r>
              <a:rPr lang="en-US" dirty="0" smtClean="0"/>
              <a:t>Bench</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 Assembly Game – The Bench</a:t>
            </a:r>
            <a:endParaRPr lang="en-US" sz="1900" smtClean="0">
              <a:effectLst>
                <a:outerShdw blurRad="38100" dist="38100" dir="2700000" algn="tl">
                  <a:srgbClr val="C0C0C0"/>
                </a:outerShdw>
              </a:effectLst>
            </a:endParaRPr>
          </a:p>
        </p:txBody>
      </p:sp>
      <p:sp>
        <p:nvSpPr>
          <p:cNvPr id="54275" name="Content Placeholder 2"/>
          <p:cNvSpPr>
            <a:spLocks noGrp="1"/>
          </p:cNvSpPr>
          <p:nvPr>
            <p:ph idx="1"/>
          </p:nvPr>
        </p:nvSpPr>
        <p:spPr>
          <a:xfrm>
            <a:off x="193830" y="1393535"/>
            <a:ext cx="5722345" cy="4838700"/>
          </a:xfrm>
        </p:spPr>
        <p:txBody>
          <a:bodyPr/>
          <a:lstStyle/>
          <a:p>
            <a:r>
              <a:rPr lang="en-US" sz="2000" dirty="0" smtClean="0"/>
              <a:t>In </a:t>
            </a:r>
            <a:r>
              <a:rPr lang="en-US" sz="2000" dirty="0" smtClean="0"/>
              <a:t>the real world, “The Bench” </a:t>
            </a:r>
            <a:r>
              <a:rPr lang="en-US" sz="2000" dirty="0" smtClean="0"/>
              <a:t>should be made up of experts who can flip coins </a:t>
            </a:r>
            <a:r>
              <a:rPr lang="en-US" sz="2000" dirty="0" smtClean="0"/>
              <a:t>get a head </a:t>
            </a:r>
            <a:r>
              <a:rPr lang="en-US" sz="2000" dirty="0" smtClean="0"/>
              <a:t>much </a:t>
            </a:r>
            <a:r>
              <a:rPr lang="en-US" sz="2000" dirty="0" smtClean="0"/>
              <a:t>often</a:t>
            </a:r>
            <a:r>
              <a:rPr lang="en-US" sz="2000" dirty="0" smtClean="0"/>
              <a:t> </a:t>
            </a:r>
            <a:r>
              <a:rPr lang="en-US" sz="2000" dirty="0" smtClean="0"/>
              <a:t>than the average person.  But, for this case, just ask </a:t>
            </a:r>
            <a:r>
              <a:rPr lang="en-US" sz="2000" dirty="0" smtClean="0"/>
              <a:t>for two </a:t>
            </a:r>
            <a:r>
              <a:rPr lang="en-US" sz="2000" dirty="0" smtClean="0"/>
              <a:t>normal people to act as </a:t>
            </a:r>
            <a:r>
              <a:rPr lang="en-US" sz="2000" dirty="0" smtClean="0"/>
              <a:t>The </a:t>
            </a:r>
            <a:r>
              <a:rPr lang="en-US" sz="2000" dirty="0" smtClean="0"/>
              <a:t>Bench</a:t>
            </a:r>
            <a:r>
              <a:rPr lang="en-US" sz="2000" dirty="0" smtClean="0"/>
              <a:t>. </a:t>
            </a:r>
            <a:endParaRPr lang="en-US" sz="2000" dirty="0" smtClean="0"/>
          </a:p>
          <a:p>
            <a:r>
              <a:rPr lang="en-US" sz="2000" dirty="0" smtClean="0"/>
              <a:t>Now, play the game with </a:t>
            </a:r>
            <a:r>
              <a:rPr lang="en-US" sz="2000" dirty="0" smtClean="0"/>
              <a:t>The </a:t>
            </a:r>
            <a:r>
              <a:rPr lang="en-US" sz="2000" dirty="0" smtClean="0"/>
              <a:t>Bench </a:t>
            </a:r>
            <a:r>
              <a:rPr lang="en-US" sz="2000" dirty="0" smtClean="0"/>
              <a:t>available to help if needed.</a:t>
            </a:r>
            <a:endParaRPr lang="en-US" sz="2000" dirty="0" smtClean="0"/>
          </a:p>
          <a:p>
            <a:r>
              <a:rPr lang="en-US" sz="2000" dirty="0" smtClean="0"/>
              <a:t>The game starts with the six players flipping coins each day starting Day 1.  </a:t>
            </a:r>
          </a:p>
          <a:p>
            <a:r>
              <a:rPr lang="en-US" sz="2000" dirty="0" smtClean="0"/>
              <a:t>On Day 4, if a player has not achieved two heads (over the first three days), </a:t>
            </a:r>
            <a:r>
              <a:rPr lang="en-US" sz="2000" dirty="0" smtClean="0"/>
              <a:t>one or more </a:t>
            </a:r>
            <a:r>
              <a:rPr lang="en-US" sz="2000" dirty="0" smtClean="0"/>
              <a:t>of the Bench players flips a coin </a:t>
            </a:r>
            <a:r>
              <a:rPr lang="en-US" sz="2000" dirty="0" smtClean="0"/>
              <a:t>along with </a:t>
            </a:r>
            <a:r>
              <a:rPr lang="en-US" sz="2000" dirty="0" smtClean="0"/>
              <a:t>that player on Day 4.  The number of heads rolled by the player and the Bench are both counted.</a:t>
            </a:r>
          </a:p>
        </p:txBody>
      </p:sp>
      <p:sp>
        <p:nvSpPr>
          <p:cNvPr id="4" name="Rectangle 3"/>
          <p:cNvSpPr/>
          <p:nvPr/>
        </p:nvSpPr>
        <p:spPr bwMode="auto">
          <a:xfrm>
            <a:off x="5992985"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5" name="Rectangle 4"/>
          <p:cNvSpPr/>
          <p:nvPr/>
        </p:nvSpPr>
        <p:spPr bwMode="auto">
          <a:xfrm>
            <a:off x="6261820"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6" name="Rectangle 5"/>
          <p:cNvSpPr/>
          <p:nvPr/>
        </p:nvSpPr>
        <p:spPr bwMode="auto">
          <a:xfrm>
            <a:off x="6530655"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7" name="Rectangle 6"/>
          <p:cNvSpPr/>
          <p:nvPr/>
        </p:nvSpPr>
        <p:spPr bwMode="auto">
          <a:xfrm>
            <a:off x="6799490"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8" name="Rectangle 7"/>
          <p:cNvSpPr/>
          <p:nvPr/>
        </p:nvSpPr>
        <p:spPr bwMode="auto">
          <a:xfrm>
            <a:off x="7068325"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9" name="Rectangle 8"/>
          <p:cNvSpPr/>
          <p:nvPr/>
        </p:nvSpPr>
        <p:spPr bwMode="auto">
          <a:xfrm>
            <a:off x="7337160" y="2430470"/>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0" name="Rectangle 9"/>
          <p:cNvSpPr/>
          <p:nvPr/>
        </p:nvSpPr>
        <p:spPr bwMode="auto">
          <a:xfrm>
            <a:off x="5992985"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1" name="Rectangle 10"/>
          <p:cNvSpPr/>
          <p:nvPr/>
        </p:nvSpPr>
        <p:spPr bwMode="auto">
          <a:xfrm>
            <a:off x="6261820"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2" name="Rectangle 11"/>
          <p:cNvSpPr/>
          <p:nvPr/>
        </p:nvSpPr>
        <p:spPr bwMode="auto">
          <a:xfrm>
            <a:off x="6530655"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3" name="Rectangle 12"/>
          <p:cNvSpPr/>
          <p:nvPr/>
        </p:nvSpPr>
        <p:spPr bwMode="auto">
          <a:xfrm>
            <a:off x="6799490"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4" name="Rectangle 13"/>
          <p:cNvSpPr/>
          <p:nvPr/>
        </p:nvSpPr>
        <p:spPr bwMode="auto">
          <a:xfrm>
            <a:off x="7068325"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5" name="Rectangle 14"/>
          <p:cNvSpPr/>
          <p:nvPr/>
        </p:nvSpPr>
        <p:spPr bwMode="auto">
          <a:xfrm>
            <a:off x="7337160" y="269930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6" name="Rectangle 15"/>
          <p:cNvSpPr/>
          <p:nvPr/>
        </p:nvSpPr>
        <p:spPr bwMode="auto">
          <a:xfrm>
            <a:off x="5992985"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7" name="Rectangle 16"/>
          <p:cNvSpPr/>
          <p:nvPr/>
        </p:nvSpPr>
        <p:spPr bwMode="auto">
          <a:xfrm>
            <a:off x="6261820"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8" name="Rectangle 17"/>
          <p:cNvSpPr/>
          <p:nvPr/>
        </p:nvSpPr>
        <p:spPr bwMode="auto">
          <a:xfrm>
            <a:off x="6530655"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19" name="Rectangle 18"/>
          <p:cNvSpPr/>
          <p:nvPr/>
        </p:nvSpPr>
        <p:spPr bwMode="auto">
          <a:xfrm>
            <a:off x="6799490"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0" name="Rectangle 19"/>
          <p:cNvSpPr/>
          <p:nvPr/>
        </p:nvSpPr>
        <p:spPr bwMode="auto">
          <a:xfrm>
            <a:off x="7068325"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1" name="Rectangle 20"/>
          <p:cNvSpPr/>
          <p:nvPr/>
        </p:nvSpPr>
        <p:spPr bwMode="auto">
          <a:xfrm>
            <a:off x="7337160" y="300654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2" name="Rectangle 21"/>
          <p:cNvSpPr/>
          <p:nvPr/>
        </p:nvSpPr>
        <p:spPr bwMode="auto">
          <a:xfrm>
            <a:off x="5992985" y="331378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3" name="Rectangle 22"/>
          <p:cNvSpPr/>
          <p:nvPr/>
        </p:nvSpPr>
        <p:spPr bwMode="auto">
          <a:xfrm>
            <a:off x="6261820" y="331378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4" name="Rectangle 23"/>
          <p:cNvSpPr/>
          <p:nvPr/>
        </p:nvSpPr>
        <p:spPr bwMode="auto">
          <a:xfrm>
            <a:off x="6530655" y="331378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5" name="Rectangle 24"/>
          <p:cNvSpPr/>
          <p:nvPr/>
        </p:nvSpPr>
        <p:spPr bwMode="auto">
          <a:xfrm>
            <a:off x="6799490" y="331378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6" name="Rectangle 25"/>
          <p:cNvSpPr/>
          <p:nvPr/>
        </p:nvSpPr>
        <p:spPr bwMode="auto">
          <a:xfrm>
            <a:off x="7068325" y="331378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7" name="Rectangle 26"/>
          <p:cNvSpPr/>
          <p:nvPr/>
        </p:nvSpPr>
        <p:spPr bwMode="auto">
          <a:xfrm>
            <a:off x="7337160" y="331378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8" name="Rectangle 27"/>
          <p:cNvSpPr/>
          <p:nvPr/>
        </p:nvSpPr>
        <p:spPr bwMode="auto">
          <a:xfrm>
            <a:off x="5992985" y="362102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29" name="Rectangle 28"/>
          <p:cNvSpPr/>
          <p:nvPr/>
        </p:nvSpPr>
        <p:spPr bwMode="auto">
          <a:xfrm>
            <a:off x="6261820" y="362102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0" name="Rectangle 29"/>
          <p:cNvSpPr/>
          <p:nvPr/>
        </p:nvSpPr>
        <p:spPr bwMode="auto">
          <a:xfrm>
            <a:off x="6530655" y="362102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1" name="Rectangle 30"/>
          <p:cNvSpPr/>
          <p:nvPr/>
        </p:nvSpPr>
        <p:spPr bwMode="auto">
          <a:xfrm>
            <a:off x="6799490" y="362102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2" name="Rectangle 31"/>
          <p:cNvSpPr/>
          <p:nvPr/>
        </p:nvSpPr>
        <p:spPr bwMode="auto">
          <a:xfrm>
            <a:off x="7068325" y="362102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3" name="Rectangle 32"/>
          <p:cNvSpPr/>
          <p:nvPr/>
        </p:nvSpPr>
        <p:spPr bwMode="auto">
          <a:xfrm>
            <a:off x="7337160" y="3621025"/>
            <a:ext cx="268835" cy="230430"/>
          </a:xfrm>
          <a:prstGeom prst="rect">
            <a:avLst/>
          </a:prstGeom>
          <a:noFill/>
          <a:ln w="38100" cap="flat" cmpd="sng" algn="ctr">
            <a:solidFill>
              <a:srgbClr val="333333"/>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4" name="Rectangle 33"/>
          <p:cNvSpPr/>
          <p:nvPr/>
        </p:nvSpPr>
        <p:spPr bwMode="auto">
          <a:xfrm>
            <a:off x="6031390" y="392826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5" name="Rectangle 34"/>
          <p:cNvSpPr/>
          <p:nvPr/>
        </p:nvSpPr>
        <p:spPr bwMode="auto">
          <a:xfrm>
            <a:off x="6300225" y="392826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6" name="Rectangle 35"/>
          <p:cNvSpPr/>
          <p:nvPr/>
        </p:nvSpPr>
        <p:spPr bwMode="auto">
          <a:xfrm>
            <a:off x="6569060" y="392826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7" name="Rectangle 36"/>
          <p:cNvSpPr/>
          <p:nvPr/>
        </p:nvSpPr>
        <p:spPr bwMode="auto">
          <a:xfrm>
            <a:off x="6837895" y="392826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8" name="Rectangle 37"/>
          <p:cNvSpPr/>
          <p:nvPr/>
        </p:nvSpPr>
        <p:spPr bwMode="auto">
          <a:xfrm>
            <a:off x="7106730" y="392826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39" name="Rectangle 38"/>
          <p:cNvSpPr/>
          <p:nvPr/>
        </p:nvSpPr>
        <p:spPr bwMode="auto">
          <a:xfrm>
            <a:off x="7375565" y="392826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0" name="Rectangle 39"/>
          <p:cNvSpPr/>
          <p:nvPr/>
        </p:nvSpPr>
        <p:spPr bwMode="auto">
          <a:xfrm>
            <a:off x="6031390" y="423550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1" name="Rectangle 40"/>
          <p:cNvSpPr/>
          <p:nvPr/>
        </p:nvSpPr>
        <p:spPr bwMode="auto">
          <a:xfrm>
            <a:off x="6300225" y="423550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2" name="Rectangle 41"/>
          <p:cNvSpPr/>
          <p:nvPr/>
        </p:nvSpPr>
        <p:spPr bwMode="auto">
          <a:xfrm>
            <a:off x="6569060" y="423550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3" name="Rectangle 42"/>
          <p:cNvSpPr/>
          <p:nvPr/>
        </p:nvSpPr>
        <p:spPr bwMode="auto">
          <a:xfrm>
            <a:off x="6837895" y="423550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4" name="Rectangle 43"/>
          <p:cNvSpPr/>
          <p:nvPr/>
        </p:nvSpPr>
        <p:spPr bwMode="auto">
          <a:xfrm>
            <a:off x="7106730" y="423550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5" name="Rectangle 44"/>
          <p:cNvSpPr/>
          <p:nvPr/>
        </p:nvSpPr>
        <p:spPr bwMode="auto">
          <a:xfrm>
            <a:off x="7375565" y="4235505"/>
            <a:ext cx="268835" cy="230430"/>
          </a:xfrm>
          <a:prstGeom prst="rect">
            <a:avLst/>
          </a:prstGeom>
          <a:noFill/>
          <a:ln w="38100" cap="flat" cmpd="sng" algn="ctr">
            <a:solidFill>
              <a:schemeClr val="bg1">
                <a:lumMod val="75000"/>
              </a:schemeClr>
            </a:solidFill>
            <a:prstDash val="solid"/>
            <a:round/>
            <a:headEnd type="none" w="med" len="med"/>
            <a:tailEnd type="triangl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6" name="TextBox 45"/>
          <p:cNvSpPr txBox="1"/>
          <p:nvPr/>
        </p:nvSpPr>
        <p:spPr>
          <a:xfrm>
            <a:off x="8222280" y="3966669"/>
            <a:ext cx="921720" cy="424732"/>
          </a:xfrm>
          <a:prstGeom prst="rect">
            <a:avLst/>
          </a:prstGeom>
          <a:noFill/>
        </p:spPr>
        <p:txBody>
          <a:bodyPr wrap="square" rtlCol="0">
            <a:spAutoFit/>
          </a:bodyPr>
          <a:lstStyle/>
          <a:p>
            <a:r>
              <a:rPr lang="en-US" dirty="0" smtClean="0"/>
              <a:t>The Bench</a:t>
            </a:r>
            <a:endParaRPr lang="en-US" dirty="0"/>
          </a:p>
        </p:txBody>
      </p:sp>
      <p:sp>
        <p:nvSpPr>
          <p:cNvPr id="47" name="Left Brace 46"/>
          <p:cNvSpPr/>
          <p:nvPr/>
        </p:nvSpPr>
        <p:spPr bwMode="auto">
          <a:xfrm rot="10631902">
            <a:off x="7772755" y="3934345"/>
            <a:ext cx="262105" cy="544078"/>
          </a:xfrm>
          <a:prstGeom prst="leftBrace">
            <a:avLst/>
          </a:prstGeom>
          <a:noFill/>
          <a:ln w="38100" cap="flat" cmpd="sng" algn="ctr">
            <a:solidFill>
              <a:schemeClr val="bg1">
                <a:lumMod val="75000"/>
              </a:schemeClr>
            </a:solidFill>
            <a:prstDash val="solid"/>
            <a:round/>
            <a:headEnd type="none" w="med" len="med"/>
            <a:tailEnd type="none" w="med" len="med"/>
          </a:ln>
          <a:effectLst/>
        </p:spPr>
        <p:txBody>
          <a:bodyPr vert="horz" wrap="square" lIns="82124" tIns="41061" rIns="82124" bIns="41061"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endParaRPr>
          </a:p>
        </p:txBody>
      </p:sp>
      <p:sp>
        <p:nvSpPr>
          <p:cNvPr id="48" name="TextBox 47"/>
          <p:cNvSpPr txBox="1"/>
          <p:nvPr/>
        </p:nvSpPr>
        <p:spPr>
          <a:xfrm>
            <a:off x="5992984" y="4542745"/>
            <a:ext cx="1651415" cy="590931"/>
          </a:xfrm>
          <a:prstGeom prst="rect">
            <a:avLst/>
          </a:prstGeom>
          <a:noFill/>
        </p:spPr>
        <p:txBody>
          <a:bodyPr wrap="square" rtlCol="0">
            <a:spAutoFit/>
          </a:bodyPr>
          <a:lstStyle/>
          <a:p>
            <a:r>
              <a:rPr lang="en-US" dirty="0" smtClean="0"/>
              <a:t>The Bench only watches during the first three days.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 Assembly Game – The Bench</a:t>
            </a:r>
            <a:endParaRPr lang="en-US" sz="1900" smtClean="0">
              <a:effectLst>
                <a:outerShdw blurRad="38100" dist="38100" dir="2700000" algn="tl">
                  <a:srgbClr val="C0C0C0"/>
                </a:outerShdw>
              </a:effectLst>
            </a:endParaRPr>
          </a:p>
        </p:txBody>
      </p:sp>
      <p:sp>
        <p:nvSpPr>
          <p:cNvPr id="55299" name="Content Placeholder 2"/>
          <p:cNvSpPr>
            <a:spLocks noGrp="1"/>
          </p:cNvSpPr>
          <p:nvPr>
            <p:ph idx="1"/>
          </p:nvPr>
        </p:nvSpPr>
        <p:spPr/>
        <p:txBody>
          <a:bodyPr/>
          <a:lstStyle/>
          <a:p>
            <a:r>
              <a:rPr lang="en-US" sz="2000" dirty="0" smtClean="0"/>
              <a:t>There are only two on the Bench.   It’s possible that three of the basic six players have not flipped two heads in the first three days.  The two on the Bench should help these with the least heads on Day </a:t>
            </a:r>
            <a:r>
              <a:rPr lang="en-US" sz="2000" dirty="0" smtClean="0"/>
              <a:t>4.</a:t>
            </a:r>
            <a:endParaRPr lang="en-US" sz="2000" dirty="0" smtClean="0"/>
          </a:p>
          <a:p>
            <a:r>
              <a:rPr lang="en-US" sz="2000" dirty="0" smtClean="0"/>
              <a:t>On Day 5, the results of Day 4 are examined </a:t>
            </a:r>
            <a:r>
              <a:rPr lang="en-US" sz="2000" dirty="0" smtClean="0"/>
              <a:t>and if the assembly has not been made, The </a:t>
            </a:r>
            <a:r>
              <a:rPr lang="en-US" sz="2000" dirty="0" smtClean="0"/>
              <a:t>Bench is used again in the same manner </a:t>
            </a:r>
            <a:r>
              <a:rPr lang="en-US" sz="2000" dirty="0" smtClean="0"/>
              <a:t>as before.</a:t>
            </a:r>
            <a:endParaRPr lang="en-US" sz="2000" dirty="0" smtClean="0"/>
          </a:p>
          <a:p>
            <a:r>
              <a:rPr lang="en-US" sz="2000" dirty="0" smtClean="0"/>
              <a:t>This continues on Day 6 if needed.</a:t>
            </a:r>
          </a:p>
          <a:p>
            <a:r>
              <a:rPr lang="en-US" sz="2000" dirty="0" smtClean="0"/>
              <a:t>The results </a:t>
            </a:r>
            <a:r>
              <a:rPr lang="en-US" sz="2000" dirty="0" smtClean="0"/>
              <a:t>are good. The </a:t>
            </a:r>
            <a:r>
              <a:rPr lang="en-US" sz="2000" dirty="0" smtClean="0"/>
              <a:t>Assembly occurs at the end of Day 6 </a:t>
            </a:r>
            <a:r>
              <a:rPr lang="en-US" sz="2000" dirty="0" smtClean="0"/>
              <a:t>a high percentage of the time (95</a:t>
            </a:r>
            <a:r>
              <a:rPr lang="en-US" sz="2000" dirty="0" smtClean="0"/>
              <a:t>%).</a:t>
            </a:r>
          </a:p>
          <a:p>
            <a:r>
              <a:rPr lang="en-US" sz="2000" dirty="0" smtClean="0"/>
              <a:t>To increase to absolute certainty, those of the basic six players who flipped their two heads in the early days of the </a:t>
            </a:r>
            <a:r>
              <a:rPr lang="en-US" sz="2000" dirty="0" smtClean="0"/>
              <a:t>process become additional members of The Bench and become available to help anyone in need </a:t>
            </a:r>
            <a:r>
              <a:rPr lang="en-US" sz="2000" dirty="0" smtClean="0"/>
              <a:t>(99+%).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 Assembly Game – The Bench</a:t>
            </a:r>
            <a:endParaRPr lang="en-US" sz="1900" smtClean="0">
              <a:effectLst>
                <a:outerShdw blurRad="38100" dist="38100" dir="2700000" algn="tl">
                  <a:srgbClr val="C0C0C0"/>
                </a:outerShdw>
              </a:effectLst>
            </a:endParaRPr>
          </a:p>
        </p:txBody>
      </p:sp>
      <p:sp>
        <p:nvSpPr>
          <p:cNvPr id="56323" name="Content Placeholder 2"/>
          <p:cNvSpPr>
            <a:spLocks noGrp="1"/>
          </p:cNvSpPr>
          <p:nvPr>
            <p:ph idx="1"/>
          </p:nvPr>
        </p:nvSpPr>
        <p:spPr>
          <a:xfrm>
            <a:off x="462665" y="1201510"/>
            <a:ext cx="8134350" cy="4838700"/>
          </a:xfrm>
        </p:spPr>
        <p:txBody>
          <a:bodyPr/>
          <a:lstStyle/>
          <a:p>
            <a:r>
              <a:rPr lang="en-US" dirty="0" smtClean="0"/>
              <a:t>The most important thing is to complete the assembly by Day 6.</a:t>
            </a:r>
          </a:p>
          <a:p>
            <a:r>
              <a:rPr lang="en-US" dirty="0" smtClean="0"/>
              <a:t>Play the game several times recording how many times a member of </a:t>
            </a:r>
            <a:r>
              <a:rPr lang="en-US" dirty="0" smtClean="0"/>
              <a:t>The </a:t>
            </a:r>
            <a:r>
              <a:rPr lang="en-US" dirty="0" smtClean="0"/>
              <a:t>Bench had to flip a coin.  The results are surprising.  The Bench reserve provides significant protection with minimal </a:t>
            </a:r>
            <a:r>
              <a:rPr lang="en-US" dirty="0" smtClean="0"/>
              <a:t>flips of the coin</a:t>
            </a:r>
            <a:r>
              <a:rPr lang="en-US" dirty="0" smtClean="0"/>
              <a:t>.</a:t>
            </a:r>
            <a:endParaRPr lang="en-US" dirty="0" smtClean="0"/>
          </a:p>
          <a:p>
            <a:r>
              <a:rPr lang="en-US" dirty="0" smtClean="0"/>
              <a:t>In practice, it’s best to rely only on the two on </a:t>
            </a:r>
            <a:r>
              <a:rPr lang="en-US" dirty="0" smtClean="0"/>
              <a:t>The </a:t>
            </a:r>
            <a:r>
              <a:rPr lang="en-US" dirty="0" smtClean="0"/>
              <a:t>Bench.  Let the basic six participants continue their own work, knowing there is a safety buffer </a:t>
            </a:r>
            <a:r>
              <a:rPr lang="en-US" dirty="0" smtClean="0"/>
              <a:t>provided by T</a:t>
            </a:r>
            <a:r>
              <a:rPr lang="en-US" dirty="0" smtClean="0"/>
              <a:t>he </a:t>
            </a:r>
            <a:r>
              <a:rPr lang="en-US" dirty="0" smtClean="0"/>
              <a:t>Bench.</a:t>
            </a:r>
          </a:p>
          <a:p>
            <a:r>
              <a:rPr lang="en-US" dirty="0" smtClean="0"/>
              <a:t>The Bench also is only </a:t>
            </a:r>
            <a:r>
              <a:rPr lang="en-US" dirty="0" smtClean="0"/>
              <a:t>less than 50% </a:t>
            </a:r>
            <a:r>
              <a:rPr lang="en-US" dirty="0" smtClean="0"/>
              <a:t>of the time, leaving the Bench to use it’s expertise to </a:t>
            </a:r>
            <a:r>
              <a:rPr lang="en-US" dirty="0" smtClean="0"/>
              <a:t>watch and direct improvements to </a:t>
            </a:r>
            <a:r>
              <a:rPr lang="en-US" dirty="0" smtClean="0"/>
              <a:t>the system (about </a:t>
            </a:r>
            <a:r>
              <a:rPr lang="en-US" dirty="0" smtClean="0"/>
              <a:t>50</a:t>
            </a:r>
            <a:r>
              <a:rPr lang="en-US" dirty="0" smtClean="0"/>
              <a:t>% of the time).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58" y="73165"/>
            <a:ext cx="8859837" cy="974725"/>
          </a:xfrm>
        </p:spPr>
        <p:txBody>
          <a:bodyPr/>
          <a:lstStyle/>
          <a:p>
            <a:r>
              <a:rPr lang="en-US" sz="2800" dirty="0" smtClean="0">
                <a:effectLst>
                  <a:outerShdw blurRad="38100" dist="38100" dir="2700000" algn="tl">
                    <a:srgbClr val="C0C0C0"/>
                  </a:outerShdw>
                </a:effectLst>
              </a:rPr>
              <a:t>Dice Game--Source: </a:t>
            </a:r>
            <a:br>
              <a:rPr lang="en-US" sz="2800" dirty="0" smtClean="0">
                <a:effectLst>
                  <a:outerShdw blurRad="38100" dist="38100" dir="2700000" algn="tl">
                    <a:srgbClr val="C0C0C0"/>
                  </a:outerShdw>
                </a:effectLst>
              </a:rPr>
            </a:br>
            <a:r>
              <a:rPr lang="en-US" sz="2800" i="1" dirty="0" smtClean="0">
                <a:effectLst>
                  <a:outerShdw blurRad="38100" dist="38100" dir="2700000" algn="tl">
                    <a:srgbClr val="C0C0C0"/>
                  </a:outerShdw>
                </a:effectLst>
              </a:rPr>
              <a:t>The Goal</a:t>
            </a:r>
            <a:r>
              <a:rPr lang="en-US" sz="2800" dirty="0" smtClean="0">
                <a:effectLst>
                  <a:outerShdw blurRad="38100" dist="38100" dir="2700000" algn="tl">
                    <a:srgbClr val="C0C0C0"/>
                  </a:outerShdw>
                </a:effectLst>
              </a:rPr>
              <a:t>, The Match Game </a:t>
            </a:r>
            <a:r>
              <a:rPr lang="en-US" sz="1500" dirty="0" smtClean="0">
                <a:effectLst>
                  <a:outerShdw blurRad="38100" dist="38100" dir="2700000" algn="tl">
                    <a:srgbClr val="C0C0C0"/>
                  </a:outerShdw>
                </a:effectLst>
              </a:rPr>
              <a:t/>
            </a:r>
            <a:br>
              <a:rPr lang="en-US" sz="1500" dirty="0" smtClean="0">
                <a:effectLst>
                  <a:outerShdw blurRad="38100" dist="38100" dir="2700000" algn="tl">
                    <a:srgbClr val="C0C0C0"/>
                  </a:outerShdw>
                </a:effectLst>
              </a:rPr>
            </a:br>
            <a:r>
              <a:rPr lang="en-US" sz="1600" dirty="0" smtClean="0"/>
              <a:t> </a:t>
            </a:r>
            <a:r>
              <a:rPr lang="en-US" sz="1600" dirty="0" smtClean="0">
                <a:hlinkClick r:id="rId3"/>
              </a:rPr>
              <a:t>http://public.wsu.edu/~engrmgmt/holt/em530/Docs/DiceGames.htm</a:t>
            </a:r>
            <a:endParaRPr lang="en-US" sz="1500" dirty="0" smtClean="0">
              <a:effectLst>
                <a:outerShdw blurRad="38100" dist="38100" dir="2700000" algn="tl">
                  <a:srgbClr val="C0C0C0"/>
                </a:outerShdw>
              </a:effectLst>
            </a:endParaRPr>
          </a:p>
        </p:txBody>
      </p:sp>
      <p:sp>
        <p:nvSpPr>
          <p:cNvPr id="20483" name="Content Placeholder 2"/>
          <p:cNvSpPr>
            <a:spLocks noGrp="1"/>
          </p:cNvSpPr>
          <p:nvPr>
            <p:ph idx="1"/>
          </p:nvPr>
        </p:nvSpPr>
        <p:spPr>
          <a:xfrm>
            <a:off x="461963" y="1470024"/>
            <a:ext cx="8224837" cy="5108185"/>
          </a:xfrm>
        </p:spPr>
        <p:txBody>
          <a:bodyPr/>
          <a:lstStyle/>
          <a:p>
            <a:r>
              <a:rPr lang="en-US" dirty="0" smtClean="0"/>
              <a:t>Purpose: Understand the negative impact of interdependency </a:t>
            </a:r>
            <a:r>
              <a:rPr lang="en-US" dirty="0" smtClean="0"/>
              <a:t>combined with variability</a:t>
            </a:r>
            <a:r>
              <a:rPr lang="en-US" dirty="0" smtClean="0"/>
              <a:t>.</a:t>
            </a:r>
          </a:p>
          <a:p>
            <a:r>
              <a:rPr lang="en-US" dirty="0" smtClean="0"/>
              <a:t>Min/Max Participants: 5/6 on the line. More for monitors.</a:t>
            </a:r>
          </a:p>
          <a:p>
            <a:r>
              <a:rPr lang="en-US" dirty="0" smtClean="0"/>
              <a:t>Min Set-ups: 5/6 fair die, 50+ tokens</a:t>
            </a:r>
          </a:p>
          <a:p>
            <a:r>
              <a:rPr lang="en-US" dirty="0" smtClean="0"/>
              <a:t>Min Time: 5 mins.</a:t>
            </a:r>
          </a:p>
          <a:p>
            <a:r>
              <a:rPr lang="en-US" dirty="0" smtClean="0"/>
              <a:t>Best Set-up.  </a:t>
            </a:r>
          </a:p>
          <a:p>
            <a:pPr lvl="1"/>
            <a:r>
              <a:rPr lang="en-US" dirty="0" smtClean="0"/>
              <a:t>Have a recording sheet for each person to record their goals and WIP for each of the ten days.</a:t>
            </a:r>
          </a:p>
          <a:p>
            <a:pPr lvl="1"/>
            <a:r>
              <a:rPr lang="en-US" dirty="0" smtClean="0"/>
              <a:t>Discuss mean and variance of a die.  Expectations of ten rolls shifting the uniform distribution to normal distribution.</a:t>
            </a:r>
          </a:p>
          <a:p>
            <a:pPr lvl="1"/>
            <a:r>
              <a:rPr lang="en-US" dirty="0" smtClean="0"/>
              <a:t>Suggest “Rewarding” high performers.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40" y="164575"/>
            <a:ext cx="8589197" cy="838200"/>
          </a:xfrm>
        </p:spPr>
        <p:txBody>
          <a:bodyPr/>
          <a:lstStyle/>
          <a:p>
            <a:r>
              <a:rPr lang="en-US" dirty="0" smtClean="0">
                <a:effectLst>
                  <a:outerShdw blurRad="38100" dist="38100" dir="2700000" algn="tl">
                    <a:srgbClr val="C0C0C0"/>
                  </a:outerShdw>
                </a:effectLst>
              </a:rPr>
              <a:t>Alpha-Number-Shape Game</a:t>
            </a:r>
            <a:br>
              <a:rPr lang="en-US" dirty="0" smtClean="0">
                <a:effectLst>
                  <a:outerShdw blurRad="38100" dist="38100" dir="2700000" algn="tl">
                    <a:srgbClr val="C0C0C0"/>
                  </a:outerShdw>
                </a:effectLst>
              </a:rPr>
            </a:br>
            <a:r>
              <a:rPr lang="en-US" sz="1600" dirty="0" smtClean="0"/>
              <a:t> </a:t>
            </a:r>
            <a:r>
              <a:rPr lang="en-US" sz="1600" dirty="0" smtClean="0">
                <a:hlinkClick r:id="rId3"/>
              </a:rPr>
              <a:t>http://public.wsu.edu/~</a:t>
            </a:r>
            <a:r>
              <a:rPr lang="en-US" sz="1600" dirty="0" smtClean="0">
                <a:hlinkClick r:id="rId3"/>
              </a:rPr>
              <a:t>engrmgmt/holt/em530/</a:t>
            </a:r>
            <a:r>
              <a:rPr lang="en-US" sz="1600" dirty="0" smtClean="0">
                <a:effectLst>
                  <a:outerShdw blurRad="38100" dist="38100" dir="2700000" algn="tl">
                    <a:srgbClr val="C0C0C0"/>
                  </a:outerShdw>
                </a:effectLst>
                <a:hlinkClick r:id="rId3"/>
              </a:rPr>
              <a:t>Docs/</a:t>
            </a:r>
            <a:r>
              <a:rPr lang="en-US" sz="1500" dirty="0" smtClean="0">
                <a:effectLst>
                  <a:outerShdw blurRad="38100" dist="38100" dir="2700000" algn="tl">
                    <a:srgbClr val="C0C0C0"/>
                  </a:outerShdw>
                </a:effectLst>
                <a:hlinkClick r:id="rId3"/>
              </a:rPr>
              <a:t>AlphaNumberShape.ppt</a:t>
            </a:r>
            <a:endParaRPr lang="en-US" sz="1500" dirty="0" smtClean="0">
              <a:effectLst>
                <a:outerShdw blurRad="38100" dist="38100" dir="2700000" algn="tl">
                  <a:srgbClr val="C0C0C0"/>
                </a:outerShdw>
              </a:effectLst>
            </a:endParaRPr>
          </a:p>
        </p:txBody>
      </p:sp>
      <p:sp>
        <p:nvSpPr>
          <p:cNvPr id="57347" name="Content Placeholder 2"/>
          <p:cNvSpPr>
            <a:spLocks noGrp="1"/>
          </p:cNvSpPr>
          <p:nvPr>
            <p:ph idx="1"/>
          </p:nvPr>
        </p:nvSpPr>
        <p:spPr/>
        <p:txBody>
          <a:bodyPr/>
          <a:lstStyle/>
          <a:p>
            <a:r>
              <a:rPr lang="en-US" dirty="0" smtClean="0"/>
              <a:t>Purpose: To show the devastating impact of multi-tasking.</a:t>
            </a:r>
          </a:p>
          <a:p>
            <a:r>
              <a:rPr lang="en-US" dirty="0" smtClean="0"/>
              <a:t>Min Participants: 1</a:t>
            </a:r>
          </a:p>
          <a:p>
            <a:r>
              <a:rPr lang="en-US" dirty="0" smtClean="0"/>
              <a:t>Min Set-up: </a:t>
            </a:r>
            <a:r>
              <a:rPr lang="en-US" dirty="0" smtClean="0"/>
              <a:t>1</a:t>
            </a:r>
            <a:r>
              <a:rPr lang="en-US" dirty="0" smtClean="0"/>
              <a:t> piece </a:t>
            </a:r>
            <a:r>
              <a:rPr lang="en-US" dirty="0" smtClean="0"/>
              <a:t>of paper per </a:t>
            </a:r>
            <a:r>
              <a:rPr lang="en-US" dirty="0" smtClean="0"/>
              <a:t>person</a:t>
            </a:r>
            <a:endParaRPr lang="en-US" dirty="0" smtClean="0"/>
          </a:p>
          <a:p>
            <a:r>
              <a:rPr lang="en-US" dirty="0" smtClean="0"/>
              <a:t>Min Time: 2 Mins</a:t>
            </a:r>
          </a:p>
          <a:p>
            <a:r>
              <a:rPr lang="en-US" dirty="0" smtClean="0"/>
              <a:t>Source: A variety of the Alpha-Number-Shape Game comes from several sources (Alan Barnard, </a:t>
            </a:r>
            <a:r>
              <a:rPr lang="en-US" dirty="0" err="1" smtClean="0"/>
              <a:t>ProChain</a:t>
            </a:r>
            <a:r>
              <a:rPr lang="en-US" dirty="0" smtClean="0"/>
              <a:t> Solutions, </a:t>
            </a:r>
            <a:r>
              <a:rPr lang="en-US" dirty="0" err="1" smtClean="0"/>
              <a:t>Afinitus</a:t>
            </a:r>
            <a:r>
              <a:rPr lang="en-US" dirty="0" smtClean="0"/>
              <a:t>, and probably others).  We thank all those who contributed to this game which is documented here.</a:t>
            </a: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28600"/>
            <a:ext cx="8145462" cy="838200"/>
          </a:xfrm>
        </p:spPr>
        <p:txBody>
          <a:bodyPr/>
          <a:lstStyle/>
          <a:p>
            <a:r>
              <a:rPr lang="en-US" smtClean="0">
                <a:effectLst>
                  <a:outerShdw blurRad="38100" dist="38100" dir="2700000" algn="tl">
                    <a:srgbClr val="C0C0C0"/>
                  </a:outerShdw>
                </a:effectLst>
              </a:rPr>
              <a:t>Alpha-Number-Shape Game</a:t>
            </a:r>
            <a:br>
              <a:rPr lang="en-US" smtClean="0">
                <a:effectLst>
                  <a:outerShdw blurRad="38100" dist="38100" dir="2700000" algn="tl">
                    <a:srgbClr val="C0C0C0"/>
                  </a:outerShdw>
                </a:effectLst>
              </a:rPr>
            </a:br>
            <a:endParaRPr lang="en-US" sz="1900" smtClean="0">
              <a:effectLst>
                <a:outerShdw blurRad="38100" dist="38100" dir="2700000" algn="tl">
                  <a:srgbClr val="C0C0C0"/>
                </a:outerShdw>
              </a:effectLst>
            </a:endParaRPr>
          </a:p>
        </p:txBody>
      </p:sp>
      <p:sp>
        <p:nvSpPr>
          <p:cNvPr id="58371" name="Content Placeholder 2"/>
          <p:cNvSpPr>
            <a:spLocks noGrp="1"/>
          </p:cNvSpPr>
          <p:nvPr>
            <p:ph idx="1"/>
          </p:nvPr>
        </p:nvSpPr>
        <p:spPr>
          <a:xfrm>
            <a:off x="347450" y="1278320"/>
            <a:ext cx="5646237" cy="3635375"/>
          </a:xfrm>
        </p:spPr>
        <p:txBody>
          <a:bodyPr/>
          <a:lstStyle/>
          <a:p>
            <a:r>
              <a:rPr lang="en-US" sz="2000" dirty="0" smtClean="0"/>
              <a:t>Instructions: Give each player a single sheet of </a:t>
            </a:r>
            <a:r>
              <a:rPr lang="en-US" sz="2000" dirty="0" smtClean="0"/>
              <a:t> paper </a:t>
            </a:r>
            <a:r>
              <a:rPr lang="en-US" sz="2000" dirty="0" smtClean="0"/>
              <a:t>that can be used on both sides.</a:t>
            </a:r>
          </a:p>
          <a:p>
            <a:r>
              <a:rPr lang="en-US" sz="2000" dirty="0" smtClean="0"/>
              <a:t>Instruct the players they will be timed to do the process.  The process is simple. They will write on the paper the letters A through Z, the numbers 1 through 26 and repeat the shapes</a:t>
            </a:r>
            <a:br>
              <a:rPr lang="en-US" sz="2000" dirty="0" smtClean="0"/>
            </a:br>
            <a:r>
              <a:rPr lang="en-US" sz="2000" dirty="0" smtClean="0"/>
              <a:t>until there are 26 shapes.</a:t>
            </a:r>
          </a:p>
          <a:p>
            <a:r>
              <a:rPr lang="en-US" sz="2000" dirty="0" smtClean="0"/>
              <a:t>The first time, they will </a:t>
            </a:r>
            <a:r>
              <a:rPr lang="en-US" sz="2000" dirty="0" smtClean="0"/>
              <a:t>write row by row  </a:t>
            </a:r>
            <a:r>
              <a:rPr lang="en-US" sz="2000" dirty="0" smtClean="0"/>
              <a:t>the letter, number and shape </a:t>
            </a:r>
            <a:r>
              <a:rPr lang="en-US" sz="2000" dirty="0" smtClean="0"/>
              <a:t>all the way across the row before starting the</a:t>
            </a:r>
            <a:br>
              <a:rPr lang="en-US" sz="2000" dirty="0" smtClean="0"/>
            </a:br>
            <a:r>
              <a:rPr lang="en-US" sz="2000" dirty="0" smtClean="0"/>
              <a:t>next row as follows</a:t>
            </a:r>
            <a:r>
              <a:rPr lang="en-US" sz="2000" dirty="0" smtClean="0"/>
              <a:t>:</a:t>
            </a:r>
            <a:br>
              <a:rPr lang="en-US" sz="2000" dirty="0" smtClean="0"/>
            </a:br>
            <a:r>
              <a:rPr lang="en-US" sz="2000" dirty="0" smtClean="0"/>
              <a:t/>
            </a:r>
            <a:br>
              <a:rPr lang="en-US" sz="2000" dirty="0" smtClean="0"/>
            </a:br>
            <a:r>
              <a:rPr lang="en-US" sz="2000" dirty="0" smtClean="0"/>
              <a:t>Continuing down the page</a:t>
            </a:r>
            <a:br>
              <a:rPr lang="en-US" sz="2000" dirty="0" smtClean="0"/>
            </a:br>
            <a:r>
              <a:rPr lang="en-US" sz="2000" dirty="0" smtClean="0"/>
              <a:t>until all the letters, number </a:t>
            </a:r>
            <a:br>
              <a:rPr lang="en-US" sz="2000" dirty="0" smtClean="0"/>
            </a:br>
            <a:r>
              <a:rPr lang="en-US" sz="2000" dirty="0" smtClean="0"/>
              <a:t>and repeating shapes are</a:t>
            </a:r>
            <a:br>
              <a:rPr lang="en-US" sz="2000" dirty="0" smtClean="0"/>
            </a:br>
            <a:r>
              <a:rPr lang="en-US" sz="2000" dirty="0" smtClean="0"/>
              <a:t>written.  </a:t>
            </a:r>
          </a:p>
          <a:p>
            <a:endParaRPr lang="en-US" sz="2000" dirty="0" smtClean="0"/>
          </a:p>
        </p:txBody>
      </p:sp>
      <p:sp>
        <p:nvSpPr>
          <p:cNvPr id="5" name="Oval 4"/>
          <p:cNvSpPr/>
          <p:nvPr/>
        </p:nvSpPr>
        <p:spPr bwMode="auto">
          <a:xfrm>
            <a:off x="3352800" y="3505810"/>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6" name="Trapezoid 5"/>
          <p:cNvSpPr/>
          <p:nvPr/>
        </p:nvSpPr>
        <p:spPr bwMode="auto">
          <a:xfrm>
            <a:off x="3886200" y="3505810"/>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7" name="Isosceles Triangle 6"/>
          <p:cNvSpPr/>
          <p:nvPr/>
        </p:nvSpPr>
        <p:spPr bwMode="auto">
          <a:xfrm>
            <a:off x="4572000" y="3505810"/>
            <a:ext cx="304800" cy="304800"/>
          </a:xfrm>
          <a:prstGeom prst="triangl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8" name="TextBox 7"/>
          <p:cNvSpPr txBox="1"/>
          <p:nvPr/>
        </p:nvSpPr>
        <p:spPr>
          <a:xfrm>
            <a:off x="5633335" y="4312315"/>
            <a:ext cx="533400" cy="515938"/>
          </a:xfrm>
          <a:prstGeom prst="rect">
            <a:avLst/>
          </a:prstGeom>
          <a:noFill/>
        </p:spPr>
        <p:txBody>
          <a:bodyPr>
            <a:spAutoFit/>
          </a:bodyPr>
          <a:lstStyle/>
          <a:p>
            <a:r>
              <a:rPr lang="en-US" sz="3000">
                <a:effectLst>
                  <a:outerShdw blurRad="38100" dist="38100" dir="2700000" algn="tl">
                    <a:srgbClr val="C0C0C0"/>
                  </a:outerShdw>
                </a:effectLst>
              </a:rPr>
              <a:t>A</a:t>
            </a:r>
          </a:p>
        </p:txBody>
      </p:sp>
      <p:sp>
        <p:nvSpPr>
          <p:cNvPr id="9" name="TextBox 8"/>
          <p:cNvSpPr txBox="1"/>
          <p:nvPr/>
        </p:nvSpPr>
        <p:spPr>
          <a:xfrm>
            <a:off x="7004935" y="4312315"/>
            <a:ext cx="533400" cy="515938"/>
          </a:xfrm>
          <a:prstGeom prst="rect">
            <a:avLst/>
          </a:prstGeom>
          <a:noFill/>
        </p:spPr>
        <p:txBody>
          <a:bodyPr>
            <a:spAutoFit/>
          </a:bodyPr>
          <a:lstStyle/>
          <a:p>
            <a:r>
              <a:rPr lang="en-US" sz="3000">
                <a:effectLst>
                  <a:outerShdw blurRad="38100" dist="38100" dir="2700000" algn="tl">
                    <a:srgbClr val="C0C0C0"/>
                  </a:outerShdw>
                </a:effectLst>
              </a:rPr>
              <a:t>1</a:t>
            </a:r>
          </a:p>
        </p:txBody>
      </p:sp>
      <p:sp>
        <p:nvSpPr>
          <p:cNvPr id="10" name="TextBox 9"/>
          <p:cNvSpPr txBox="1"/>
          <p:nvPr/>
        </p:nvSpPr>
        <p:spPr>
          <a:xfrm>
            <a:off x="5633335" y="4786978"/>
            <a:ext cx="533400" cy="515937"/>
          </a:xfrm>
          <a:prstGeom prst="rect">
            <a:avLst/>
          </a:prstGeom>
          <a:noFill/>
        </p:spPr>
        <p:txBody>
          <a:bodyPr>
            <a:spAutoFit/>
          </a:bodyPr>
          <a:lstStyle/>
          <a:p>
            <a:r>
              <a:rPr lang="en-US" sz="3000">
                <a:effectLst>
                  <a:outerShdw blurRad="38100" dist="38100" dir="2700000" algn="tl">
                    <a:srgbClr val="C0C0C0"/>
                  </a:outerShdw>
                </a:effectLst>
              </a:rPr>
              <a:t>B</a:t>
            </a:r>
          </a:p>
        </p:txBody>
      </p:sp>
      <p:sp>
        <p:nvSpPr>
          <p:cNvPr id="11" name="TextBox 10"/>
          <p:cNvSpPr txBox="1"/>
          <p:nvPr/>
        </p:nvSpPr>
        <p:spPr>
          <a:xfrm>
            <a:off x="7004935" y="4786978"/>
            <a:ext cx="533400" cy="515937"/>
          </a:xfrm>
          <a:prstGeom prst="rect">
            <a:avLst/>
          </a:prstGeom>
          <a:noFill/>
        </p:spPr>
        <p:txBody>
          <a:bodyPr>
            <a:spAutoFit/>
          </a:bodyPr>
          <a:lstStyle/>
          <a:p>
            <a:r>
              <a:rPr lang="en-US" sz="3000">
                <a:effectLst>
                  <a:outerShdw blurRad="38100" dist="38100" dir="2700000" algn="tl">
                    <a:srgbClr val="C0C0C0"/>
                  </a:outerShdw>
                </a:effectLst>
              </a:rPr>
              <a:t>2</a:t>
            </a:r>
          </a:p>
        </p:txBody>
      </p:sp>
      <p:sp>
        <p:nvSpPr>
          <p:cNvPr id="12" name="TextBox 11"/>
          <p:cNvSpPr txBox="1"/>
          <p:nvPr/>
        </p:nvSpPr>
        <p:spPr>
          <a:xfrm>
            <a:off x="5633335" y="5320378"/>
            <a:ext cx="533400" cy="515937"/>
          </a:xfrm>
          <a:prstGeom prst="rect">
            <a:avLst/>
          </a:prstGeom>
          <a:noFill/>
        </p:spPr>
        <p:txBody>
          <a:bodyPr>
            <a:spAutoFit/>
          </a:bodyPr>
          <a:lstStyle/>
          <a:p>
            <a:r>
              <a:rPr lang="en-US" sz="3000">
                <a:effectLst>
                  <a:outerShdw blurRad="38100" dist="38100" dir="2700000" algn="tl">
                    <a:srgbClr val="C0C0C0"/>
                  </a:outerShdw>
                </a:effectLst>
              </a:rPr>
              <a:t>C</a:t>
            </a:r>
          </a:p>
        </p:txBody>
      </p:sp>
      <p:sp>
        <p:nvSpPr>
          <p:cNvPr id="13" name="TextBox 12"/>
          <p:cNvSpPr txBox="1"/>
          <p:nvPr/>
        </p:nvSpPr>
        <p:spPr>
          <a:xfrm>
            <a:off x="7004935" y="5302915"/>
            <a:ext cx="533400" cy="515938"/>
          </a:xfrm>
          <a:prstGeom prst="rect">
            <a:avLst/>
          </a:prstGeom>
          <a:noFill/>
        </p:spPr>
        <p:txBody>
          <a:bodyPr>
            <a:spAutoFit/>
          </a:bodyPr>
          <a:lstStyle/>
          <a:p>
            <a:r>
              <a:rPr lang="en-US" sz="3000">
                <a:effectLst>
                  <a:outerShdw blurRad="38100" dist="38100" dir="2700000" algn="tl">
                    <a:srgbClr val="C0C0C0"/>
                  </a:outerShdw>
                </a:effectLst>
              </a:rPr>
              <a:t>3</a:t>
            </a:r>
          </a:p>
        </p:txBody>
      </p:sp>
      <p:sp>
        <p:nvSpPr>
          <p:cNvPr id="14" name="Oval 13"/>
          <p:cNvSpPr/>
          <p:nvPr/>
        </p:nvSpPr>
        <p:spPr bwMode="auto">
          <a:xfrm>
            <a:off x="8300335" y="4464715"/>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5" name="Trapezoid 14"/>
          <p:cNvSpPr/>
          <p:nvPr/>
        </p:nvSpPr>
        <p:spPr bwMode="auto">
          <a:xfrm>
            <a:off x="8300335" y="4921915"/>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6" name="Isosceles Triangle 15"/>
          <p:cNvSpPr/>
          <p:nvPr/>
        </p:nvSpPr>
        <p:spPr bwMode="auto">
          <a:xfrm>
            <a:off x="8300335" y="5379115"/>
            <a:ext cx="304800" cy="304800"/>
          </a:xfrm>
          <a:prstGeom prst="triangl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7" name="TextBox 16"/>
          <p:cNvSpPr txBox="1"/>
          <p:nvPr/>
        </p:nvSpPr>
        <p:spPr>
          <a:xfrm>
            <a:off x="5633335" y="5853778"/>
            <a:ext cx="533400" cy="515937"/>
          </a:xfrm>
          <a:prstGeom prst="rect">
            <a:avLst/>
          </a:prstGeom>
          <a:noFill/>
        </p:spPr>
        <p:txBody>
          <a:bodyPr>
            <a:spAutoFit/>
          </a:bodyPr>
          <a:lstStyle/>
          <a:p>
            <a:r>
              <a:rPr lang="en-US" sz="3000" dirty="0">
                <a:effectLst>
                  <a:outerShdw blurRad="38100" dist="38100" dir="2700000" algn="tl">
                    <a:srgbClr val="C0C0C0"/>
                  </a:outerShdw>
                </a:effectLst>
              </a:rPr>
              <a:t>D</a:t>
            </a:r>
          </a:p>
        </p:txBody>
      </p:sp>
      <p:sp>
        <p:nvSpPr>
          <p:cNvPr id="18" name="TextBox 17"/>
          <p:cNvSpPr txBox="1"/>
          <p:nvPr/>
        </p:nvSpPr>
        <p:spPr>
          <a:xfrm>
            <a:off x="7004935" y="5836315"/>
            <a:ext cx="533400" cy="515938"/>
          </a:xfrm>
          <a:prstGeom prst="rect">
            <a:avLst/>
          </a:prstGeom>
          <a:noFill/>
        </p:spPr>
        <p:txBody>
          <a:bodyPr>
            <a:spAutoFit/>
          </a:bodyPr>
          <a:lstStyle/>
          <a:p>
            <a:r>
              <a:rPr lang="en-US" sz="3000">
                <a:effectLst>
                  <a:outerShdw blurRad="38100" dist="38100" dir="2700000" algn="tl">
                    <a:srgbClr val="C0C0C0"/>
                  </a:outerShdw>
                </a:effectLst>
              </a:rPr>
              <a:t>4</a:t>
            </a:r>
          </a:p>
        </p:txBody>
      </p:sp>
      <p:sp>
        <p:nvSpPr>
          <p:cNvPr id="20" name="Oval 19"/>
          <p:cNvSpPr/>
          <p:nvPr/>
        </p:nvSpPr>
        <p:spPr bwMode="auto">
          <a:xfrm>
            <a:off x="8300335" y="5912515"/>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24" name="TextBox 23"/>
          <p:cNvSpPr txBox="1"/>
          <p:nvPr/>
        </p:nvSpPr>
        <p:spPr>
          <a:xfrm>
            <a:off x="5724150" y="5962510"/>
            <a:ext cx="422455" cy="590931"/>
          </a:xfrm>
          <a:prstGeom prst="rect">
            <a:avLst/>
          </a:prstGeom>
          <a:noFill/>
        </p:spPr>
        <p:txBody>
          <a:bodyPr wrap="square" rtlCol="0">
            <a:spAutoFit/>
          </a:bodyPr>
          <a:lstStyle/>
          <a:p>
            <a:r>
              <a:rPr lang="en-US" sz="3600" dirty="0" smtClean="0"/>
              <a:t>.</a:t>
            </a:r>
            <a:endParaRPr lang="en-US" sz="3600" dirty="0"/>
          </a:p>
        </p:txBody>
      </p:sp>
      <p:sp>
        <p:nvSpPr>
          <p:cNvPr id="25" name="TextBox 24"/>
          <p:cNvSpPr txBox="1"/>
          <p:nvPr/>
        </p:nvSpPr>
        <p:spPr>
          <a:xfrm>
            <a:off x="5724150" y="6114910"/>
            <a:ext cx="422455" cy="590931"/>
          </a:xfrm>
          <a:prstGeom prst="rect">
            <a:avLst/>
          </a:prstGeom>
          <a:noFill/>
        </p:spPr>
        <p:txBody>
          <a:bodyPr wrap="square" rtlCol="0">
            <a:spAutoFit/>
          </a:bodyPr>
          <a:lstStyle/>
          <a:p>
            <a:r>
              <a:rPr lang="en-US" sz="3600" dirty="0" smtClean="0"/>
              <a:t>.</a:t>
            </a:r>
            <a:endParaRPr lang="en-US" sz="3600" dirty="0"/>
          </a:p>
        </p:txBody>
      </p:sp>
      <p:sp>
        <p:nvSpPr>
          <p:cNvPr id="26" name="TextBox 25"/>
          <p:cNvSpPr txBox="1"/>
          <p:nvPr/>
        </p:nvSpPr>
        <p:spPr>
          <a:xfrm>
            <a:off x="5724150" y="6254894"/>
            <a:ext cx="422455" cy="590931"/>
          </a:xfrm>
          <a:prstGeom prst="rect">
            <a:avLst/>
          </a:prstGeom>
          <a:noFill/>
        </p:spPr>
        <p:txBody>
          <a:bodyPr wrap="square" rtlCol="0">
            <a:spAutoFit/>
          </a:bodyPr>
          <a:lstStyle/>
          <a:p>
            <a:r>
              <a:rPr lang="en-US" sz="3600" dirty="0" smtClean="0"/>
              <a:t>.</a:t>
            </a:r>
            <a:endParaRPr lang="en-US" sz="3600" dirty="0"/>
          </a:p>
        </p:txBody>
      </p:sp>
      <p:sp>
        <p:nvSpPr>
          <p:cNvPr id="27" name="TextBox 26"/>
          <p:cNvSpPr txBox="1"/>
          <p:nvPr/>
        </p:nvSpPr>
        <p:spPr>
          <a:xfrm>
            <a:off x="8335690" y="5962510"/>
            <a:ext cx="422455" cy="590931"/>
          </a:xfrm>
          <a:prstGeom prst="rect">
            <a:avLst/>
          </a:prstGeom>
          <a:noFill/>
        </p:spPr>
        <p:txBody>
          <a:bodyPr wrap="square" rtlCol="0">
            <a:spAutoFit/>
          </a:bodyPr>
          <a:lstStyle/>
          <a:p>
            <a:r>
              <a:rPr lang="en-US" sz="3600" dirty="0" smtClean="0"/>
              <a:t>.</a:t>
            </a:r>
            <a:endParaRPr lang="en-US" sz="3600" dirty="0"/>
          </a:p>
        </p:txBody>
      </p:sp>
      <p:sp>
        <p:nvSpPr>
          <p:cNvPr id="28" name="TextBox 27"/>
          <p:cNvSpPr txBox="1"/>
          <p:nvPr/>
        </p:nvSpPr>
        <p:spPr>
          <a:xfrm>
            <a:off x="8335690" y="6114910"/>
            <a:ext cx="422455" cy="590931"/>
          </a:xfrm>
          <a:prstGeom prst="rect">
            <a:avLst/>
          </a:prstGeom>
          <a:noFill/>
        </p:spPr>
        <p:txBody>
          <a:bodyPr wrap="square" rtlCol="0">
            <a:spAutoFit/>
          </a:bodyPr>
          <a:lstStyle/>
          <a:p>
            <a:r>
              <a:rPr lang="en-US" sz="3600" dirty="0" smtClean="0"/>
              <a:t>.</a:t>
            </a:r>
            <a:endParaRPr lang="en-US" sz="3600" dirty="0"/>
          </a:p>
        </p:txBody>
      </p:sp>
      <p:sp>
        <p:nvSpPr>
          <p:cNvPr id="29" name="TextBox 28"/>
          <p:cNvSpPr txBox="1"/>
          <p:nvPr/>
        </p:nvSpPr>
        <p:spPr>
          <a:xfrm>
            <a:off x="8335690" y="6254894"/>
            <a:ext cx="422455" cy="590931"/>
          </a:xfrm>
          <a:prstGeom prst="rect">
            <a:avLst/>
          </a:prstGeom>
          <a:noFill/>
        </p:spPr>
        <p:txBody>
          <a:bodyPr wrap="square" rtlCol="0">
            <a:spAutoFit/>
          </a:bodyPr>
          <a:lstStyle/>
          <a:p>
            <a:r>
              <a:rPr lang="en-US" sz="3600" dirty="0" smtClean="0"/>
              <a:t>.</a:t>
            </a:r>
            <a:endParaRPr lang="en-US" sz="3600" dirty="0"/>
          </a:p>
        </p:txBody>
      </p:sp>
      <p:sp>
        <p:nvSpPr>
          <p:cNvPr id="30" name="TextBox 29"/>
          <p:cNvSpPr txBox="1"/>
          <p:nvPr/>
        </p:nvSpPr>
        <p:spPr>
          <a:xfrm>
            <a:off x="7029920" y="5962510"/>
            <a:ext cx="422455" cy="590931"/>
          </a:xfrm>
          <a:prstGeom prst="rect">
            <a:avLst/>
          </a:prstGeom>
          <a:noFill/>
        </p:spPr>
        <p:txBody>
          <a:bodyPr wrap="square" rtlCol="0">
            <a:spAutoFit/>
          </a:bodyPr>
          <a:lstStyle/>
          <a:p>
            <a:r>
              <a:rPr lang="en-US" sz="3600" dirty="0" smtClean="0"/>
              <a:t>.</a:t>
            </a:r>
            <a:endParaRPr lang="en-US" sz="3600" dirty="0"/>
          </a:p>
        </p:txBody>
      </p:sp>
      <p:sp>
        <p:nvSpPr>
          <p:cNvPr id="31" name="TextBox 30"/>
          <p:cNvSpPr txBox="1"/>
          <p:nvPr/>
        </p:nvSpPr>
        <p:spPr>
          <a:xfrm>
            <a:off x="7029920" y="6114910"/>
            <a:ext cx="422455" cy="590931"/>
          </a:xfrm>
          <a:prstGeom prst="rect">
            <a:avLst/>
          </a:prstGeom>
          <a:noFill/>
        </p:spPr>
        <p:txBody>
          <a:bodyPr wrap="square" rtlCol="0">
            <a:spAutoFit/>
          </a:bodyPr>
          <a:lstStyle/>
          <a:p>
            <a:r>
              <a:rPr lang="en-US" sz="3600" dirty="0" smtClean="0"/>
              <a:t>.</a:t>
            </a:r>
            <a:endParaRPr lang="en-US" sz="3600" dirty="0"/>
          </a:p>
        </p:txBody>
      </p:sp>
      <p:sp>
        <p:nvSpPr>
          <p:cNvPr id="32" name="TextBox 31"/>
          <p:cNvSpPr txBox="1"/>
          <p:nvPr/>
        </p:nvSpPr>
        <p:spPr>
          <a:xfrm>
            <a:off x="7029920" y="6254894"/>
            <a:ext cx="422455" cy="590931"/>
          </a:xfrm>
          <a:prstGeom prst="rect">
            <a:avLst/>
          </a:prstGeom>
          <a:noFill/>
        </p:spPr>
        <p:txBody>
          <a:bodyPr wrap="square" rtlCol="0">
            <a:spAutoFit/>
          </a:bodyPr>
          <a:lstStyle/>
          <a:p>
            <a:r>
              <a:rPr lang="en-US" sz="3600" dirty="0" smtClean="0"/>
              <a:t>.</a:t>
            </a:r>
            <a:endParaRPr lang="en-US"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28600"/>
            <a:ext cx="8145462" cy="838200"/>
          </a:xfrm>
        </p:spPr>
        <p:txBody>
          <a:bodyPr/>
          <a:lstStyle/>
          <a:p>
            <a:r>
              <a:rPr lang="en-US" smtClean="0">
                <a:effectLst>
                  <a:outerShdw blurRad="38100" dist="38100" dir="2700000" algn="tl">
                    <a:srgbClr val="C0C0C0"/>
                  </a:outerShdw>
                </a:effectLst>
              </a:rPr>
              <a:t>Alpha-Number-Shape Game</a:t>
            </a:r>
            <a:br>
              <a:rPr lang="en-US" smtClean="0">
                <a:effectLst>
                  <a:outerShdw blurRad="38100" dist="38100" dir="2700000" algn="tl">
                    <a:srgbClr val="C0C0C0"/>
                  </a:outerShdw>
                </a:effectLst>
              </a:rPr>
            </a:br>
            <a:endParaRPr lang="en-US" sz="1900" smtClean="0">
              <a:effectLst>
                <a:outerShdw blurRad="38100" dist="38100" dir="2700000" algn="tl">
                  <a:srgbClr val="C0C0C0"/>
                </a:outerShdw>
              </a:effectLst>
            </a:endParaRPr>
          </a:p>
        </p:txBody>
      </p:sp>
      <p:sp>
        <p:nvSpPr>
          <p:cNvPr id="59395" name="Content Placeholder 2"/>
          <p:cNvSpPr>
            <a:spLocks noGrp="1"/>
          </p:cNvSpPr>
          <p:nvPr>
            <p:ph idx="1"/>
          </p:nvPr>
        </p:nvSpPr>
        <p:spPr>
          <a:xfrm>
            <a:off x="461963" y="1470025"/>
            <a:ext cx="8134350" cy="3635375"/>
          </a:xfrm>
        </p:spPr>
        <p:txBody>
          <a:bodyPr/>
          <a:lstStyle/>
          <a:p>
            <a:r>
              <a:rPr lang="en-US" sz="2000" dirty="0" smtClean="0"/>
              <a:t>After the first Row-by Row trial, have </a:t>
            </a:r>
            <a:r>
              <a:rPr lang="en-US" sz="2000" dirty="0" smtClean="0"/>
              <a:t>each person record at the top of the page the time it took to complete the simple process using the Row-by-Row approach.</a:t>
            </a:r>
          </a:p>
          <a:p>
            <a:r>
              <a:rPr lang="en-US" sz="2000" dirty="0" smtClean="0"/>
              <a:t>Repeat the same process on the opposite side of the paper only this time, do </a:t>
            </a:r>
            <a:r>
              <a:rPr lang="en-US" sz="2000" dirty="0" smtClean="0"/>
              <a:t>the work Column by Column, a Column of </a:t>
            </a:r>
            <a:r>
              <a:rPr lang="en-US" sz="2000" dirty="0" smtClean="0"/>
              <a:t>Letters first, then next to it a Column of </a:t>
            </a:r>
            <a:r>
              <a:rPr lang="en-US" sz="2000" dirty="0" smtClean="0"/>
              <a:t>n</a:t>
            </a:r>
            <a:r>
              <a:rPr lang="en-US" sz="2000" dirty="0" smtClean="0"/>
              <a:t>umbers </a:t>
            </a:r>
            <a:r>
              <a:rPr lang="en-US" sz="2000" dirty="0" smtClean="0"/>
              <a:t>and lastly a Column of the 26 repeating shapes (circle, square, triangle).</a:t>
            </a:r>
          </a:p>
          <a:p>
            <a:r>
              <a:rPr lang="en-US" sz="2000" dirty="0" smtClean="0"/>
              <a:t>Record the time to complete </a:t>
            </a:r>
            <a:br>
              <a:rPr lang="en-US" sz="2000" dirty="0" smtClean="0"/>
            </a:br>
            <a:r>
              <a:rPr lang="en-US" sz="2000" dirty="0" smtClean="0"/>
              <a:t>the second time doing the </a:t>
            </a:r>
            <a:br>
              <a:rPr lang="en-US" sz="2000" dirty="0" smtClean="0"/>
            </a:br>
            <a:r>
              <a:rPr lang="en-US" sz="2000" dirty="0" smtClean="0"/>
              <a:t>same process.</a:t>
            </a:r>
          </a:p>
          <a:p>
            <a:r>
              <a:rPr lang="en-US" sz="2000" dirty="0" smtClean="0"/>
              <a:t>Compare the differing times.</a:t>
            </a:r>
          </a:p>
          <a:p>
            <a:endParaRPr lang="en-US" sz="2000" dirty="0" smtClean="0"/>
          </a:p>
          <a:p>
            <a:endParaRPr lang="en-US" sz="2000" dirty="0" smtClean="0"/>
          </a:p>
        </p:txBody>
      </p:sp>
      <p:sp>
        <p:nvSpPr>
          <p:cNvPr id="8" name="TextBox 7"/>
          <p:cNvSpPr txBox="1"/>
          <p:nvPr/>
        </p:nvSpPr>
        <p:spPr>
          <a:xfrm>
            <a:off x="5581510" y="3813050"/>
            <a:ext cx="533400" cy="515938"/>
          </a:xfrm>
          <a:prstGeom prst="rect">
            <a:avLst/>
          </a:prstGeom>
          <a:noFill/>
        </p:spPr>
        <p:txBody>
          <a:bodyPr>
            <a:spAutoFit/>
          </a:bodyPr>
          <a:lstStyle/>
          <a:p>
            <a:r>
              <a:rPr lang="en-US" sz="3000">
                <a:effectLst>
                  <a:outerShdw blurRad="38100" dist="38100" dir="2700000" algn="tl">
                    <a:srgbClr val="C0C0C0"/>
                  </a:outerShdw>
                </a:effectLst>
              </a:rPr>
              <a:t>A</a:t>
            </a:r>
          </a:p>
        </p:txBody>
      </p:sp>
      <p:sp>
        <p:nvSpPr>
          <p:cNvPr id="9" name="TextBox 8"/>
          <p:cNvSpPr txBox="1"/>
          <p:nvPr/>
        </p:nvSpPr>
        <p:spPr>
          <a:xfrm>
            <a:off x="6953110" y="3813050"/>
            <a:ext cx="533400" cy="515938"/>
          </a:xfrm>
          <a:prstGeom prst="rect">
            <a:avLst/>
          </a:prstGeom>
          <a:noFill/>
        </p:spPr>
        <p:txBody>
          <a:bodyPr>
            <a:spAutoFit/>
          </a:bodyPr>
          <a:lstStyle/>
          <a:p>
            <a:r>
              <a:rPr lang="en-US" sz="3000">
                <a:effectLst>
                  <a:outerShdw blurRad="38100" dist="38100" dir="2700000" algn="tl">
                    <a:srgbClr val="C0C0C0"/>
                  </a:outerShdw>
                </a:effectLst>
              </a:rPr>
              <a:t>1</a:t>
            </a:r>
          </a:p>
        </p:txBody>
      </p:sp>
      <p:sp>
        <p:nvSpPr>
          <p:cNvPr id="10" name="TextBox 9"/>
          <p:cNvSpPr txBox="1"/>
          <p:nvPr/>
        </p:nvSpPr>
        <p:spPr>
          <a:xfrm>
            <a:off x="5581510" y="4287713"/>
            <a:ext cx="533400" cy="515937"/>
          </a:xfrm>
          <a:prstGeom prst="rect">
            <a:avLst/>
          </a:prstGeom>
          <a:noFill/>
        </p:spPr>
        <p:txBody>
          <a:bodyPr>
            <a:spAutoFit/>
          </a:bodyPr>
          <a:lstStyle/>
          <a:p>
            <a:r>
              <a:rPr lang="en-US" sz="3000">
                <a:effectLst>
                  <a:outerShdw blurRad="38100" dist="38100" dir="2700000" algn="tl">
                    <a:srgbClr val="C0C0C0"/>
                  </a:outerShdw>
                </a:effectLst>
              </a:rPr>
              <a:t>B</a:t>
            </a:r>
          </a:p>
        </p:txBody>
      </p:sp>
      <p:sp>
        <p:nvSpPr>
          <p:cNvPr id="11" name="TextBox 10"/>
          <p:cNvSpPr txBox="1"/>
          <p:nvPr/>
        </p:nvSpPr>
        <p:spPr>
          <a:xfrm>
            <a:off x="6953110" y="4287713"/>
            <a:ext cx="533400" cy="515937"/>
          </a:xfrm>
          <a:prstGeom prst="rect">
            <a:avLst/>
          </a:prstGeom>
          <a:noFill/>
        </p:spPr>
        <p:txBody>
          <a:bodyPr>
            <a:spAutoFit/>
          </a:bodyPr>
          <a:lstStyle/>
          <a:p>
            <a:r>
              <a:rPr lang="en-US" sz="3000">
                <a:effectLst>
                  <a:outerShdw blurRad="38100" dist="38100" dir="2700000" algn="tl">
                    <a:srgbClr val="C0C0C0"/>
                  </a:outerShdw>
                </a:effectLst>
              </a:rPr>
              <a:t>2</a:t>
            </a:r>
          </a:p>
        </p:txBody>
      </p:sp>
      <p:sp>
        <p:nvSpPr>
          <p:cNvPr id="12" name="TextBox 11"/>
          <p:cNvSpPr txBox="1"/>
          <p:nvPr/>
        </p:nvSpPr>
        <p:spPr>
          <a:xfrm>
            <a:off x="5581510" y="4821113"/>
            <a:ext cx="533400" cy="515937"/>
          </a:xfrm>
          <a:prstGeom prst="rect">
            <a:avLst/>
          </a:prstGeom>
          <a:noFill/>
        </p:spPr>
        <p:txBody>
          <a:bodyPr>
            <a:spAutoFit/>
          </a:bodyPr>
          <a:lstStyle/>
          <a:p>
            <a:r>
              <a:rPr lang="en-US" sz="3000">
                <a:effectLst>
                  <a:outerShdw blurRad="38100" dist="38100" dir="2700000" algn="tl">
                    <a:srgbClr val="C0C0C0"/>
                  </a:outerShdw>
                </a:effectLst>
              </a:rPr>
              <a:t>C</a:t>
            </a:r>
          </a:p>
        </p:txBody>
      </p:sp>
      <p:sp>
        <p:nvSpPr>
          <p:cNvPr id="13" name="TextBox 12"/>
          <p:cNvSpPr txBox="1"/>
          <p:nvPr/>
        </p:nvSpPr>
        <p:spPr>
          <a:xfrm>
            <a:off x="6953110" y="4803650"/>
            <a:ext cx="533400" cy="515938"/>
          </a:xfrm>
          <a:prstGeom prst="rect">
            <a:avLst/>
          </a:prstGeom>
          <a:noFill/>
        </p:spPr>
        <p:txBody>
          <a:bodyPr>
            <a:spAutoFit/>
          </a:bodyPr>
          <a:lstStyle/>
          <a:p>
            <a:r>
              <a:rPr lang="en-US" sz="3000">
                <a:effectLst>
                  <a:outerShdw blurRad="38100" dist="38100" dir="2700000" algn="tl">
                    <a:srgbClr val="C0C0C0"/>
                  </a:outerShdw>
                </a:effectLst>
              </a:rPr>
              <a:t>3</a:t>
            </a:r>
          </a:p>
        </p:txBody>
      </p:sp>
      <p:sp>
        <p:nvSpPr>
          <p:cNvPr id="14" name="Oval 13"/>
          <p:cNvSpPr/>
          <p:nvPr/>
        </p:nvSpPr>
        <p:spPr bwMode="auto">
          <a:xfrm>
            <a:off x="8248510" y="3965450"/>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5" name="Trapezoid 14"/>
          <p:cNvSpPr/>
          <p:nvPr/>
        </p:nvSpPr>
        <p:spPr bwMode="auto">
          <a:xfrm>
            <a:off x="8248510" y="4422650"/>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6" name="Isosceles Triangle 15"/>
          <p:cNvSpPr/>
          <p:nvPr/>
        </p:nvSpPr>
        <p:spPr bwMode="auto">
          <a:xfrm>
            <a:off x="8248510" y="4879850"/>
            <a:ext cx="304800" cy="304800"/>
          </a:xfrm>
          <a:prstGeom prst="triangl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7" name="TextBox 16"/>
          <p:cNvSpPr txBox="1"/>
          <p:nvPr/>
        </p:nvSpPr>
        <p:spPr>
          <a:xfrm>
            <a:off x="5581510" y="5354513"/>
            <a:ext cx="533400" cy="515937"/>
          </a:xfrm>
          <a:prstGeom prst="rect">
            <a:avLst/>
          </a:prstGeom>
          <a:noFill/>
        </p:spPr>
        <p:txBody>
          <a:bodyPr>
            <a:spAutoFit/>
          </a:bodyPr>
          <a:lstStyle/>
          <a:p>
            <a:r>
              <a:rPr lang="en-US" sz="3000">
                <a:effectLst>
                  <a:outerShdw blurRad="38100" dist="38100" dir="2700000" algn="tl">
                    <a:srgbClr val="C0C0C0"/>
                  </a:outerShdw>
                </a:effectLst>
              </a:rPr>
              <a:t>D</a:t>
            </a:r>
          </a:p>
        </p:txBody>
      </p:sp>
      <p:sp>
        <p:nvSpPr>
          <p:cNvPr id="18" name="TextBox 17"/>
          <p:cNvSpPr txBox="1"/>
          <p:nvPr/>
        </p:nvSpPr>
        <p:spPr>
          <a:xfrm>
            <a:off x="6953110" y="5337050"/>
            <a:ext cx="533400" cy="515938"/>
          </a:xfrm>
          <a:prstGeom prst="rect">
            <a:avLst/>
          </a:prstGeom>
          <a:noFill/>
        </p:spPr>
        <p:txBody>
          <a:bodyPr>
            <a:spAutoFit/>
          </a:bodyPr>
          <a:lstStyle/>
          <a:p>
            <a:r>
              <a:rPr lang="en-US" sz="3000">
                <a:effectLst>
                  <a:outerShdw blurRad="38100" dist="38100" dir="2700000" algn="tl">
                    <a:srgbClr val="C0C0C0"/>
                  </a:outerShdw>
                </a:effectLst>
              </a:rPr>
              <a:t>4</a:t>
            </a:r>
          </a:p>
        </p:txBody>
      </p:sp>
      <p:sp>
        <p:nvSpPr>
          <p:cNvPr id="20" name="Oval 19"/>
          <p:cNvSpPr/>
          <p:nvPr/>
        </p:nvSpPr>
        <p:spPr bwMode="auto">
          <a:xfrm>
            <a:off x="8248510" y="5413250"/>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9" name="TextBox 18"/>
          <p:cNvSpPr txBox="1"/>
          <p:nvPr/>
        </p:nvSpPr>
        <p:spPr>
          <a:xfrm>
            <a:off x="5581510" y="5887913"/>
            <a:ext cx="533400" cy="515937"/>
          </a:xfrm>
          <a:prstGeom prst="rect">
            <a:avLst/>
          </a:prstGeom>
          <a:noFill/>
        </p:spPr>
        <p:txBody>
          <a:bodyPr>
            <a:spAutoFit/>
          </a:bodyPr>
          <a:lstStyle/>
          <a:p>
            <a:r>
              <a:rPr lang="en-US" sz="3000">
                <a:effectLst>
                  <a:outerShdw blurRad="38100" dist="38100" dir="2700000" algn="tl">
                    <a:srgbClr val="C0C0C0"/>
                  </a:outerShdw>
                </a:effectLst>
              </a:rPr>
              <a:t>E</a:t>
            </a:r>
          </a:p>
        </p:txBody>
      </p:sp>
      <p:sp>
        <p:nvSpPr>
          <p:cNvPr id="21" name="TextBox 20"/>
          <p:cNvSpPr txBox="1"/>
          <p:nvPr/>
        </p:nvSpPr>
        <p:spPr>
          <a:xfrm>
            <a:off x="6953110" y="5870450"/>
            <a:ext cx="533400" cy="515938"/>
          </a:xfrm>
          <a:prstGeom prst="rect">
            <a:avLst/>
          </a:prstGeom>
          <a:noFill/>
        </p:spPr>
        <p:txBody>
          <a:bodyPr>
            <a:spAutoFit/>
          </a:bodyPr>
          <a:lstStyle/>
          <a:p>
            <a:r>
              <a:rPr lang="en-US" sz="3000">
                <a:effectLst>
                  <a:outerShdw blurRad="38100" dist="38100" dir="2700000" algn="tl">
                    <a:srgbClr val="C0C0C0"/>
                  </a:outerShdw>
                </a:effectLst>
              </a:rPr>
              <a:t>5</a:t>
            </a:r>
          </a:p>
        </p:txBody>
      </p:sp>
      <p:sp>
        <p:nvSpPr>
          <p:cNvPr id="22" name="Trapezoid 21"/>
          <p:cNvSpPr/>
          <p:nvPr/>
        </p:nvSpPr>
        <p:spPr bwMode="auto">
          <a:xfrm>
            <a:off x="8248510" y="5946650"/>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23" name="TextBox 22"/>
          <p:cNvSpPr txBox="1"/>
          <p:nvPr/>
        </p:nvSpPr>
        <p:spPr>
          <a:xfrm>
            <a:off x="5685745" y="6254894"/>
            <a:ext cx="422455" cy="590931"/>
          </a:xfrm>
          <a:prstGeom prst="rect">
            <a:avLst/>
          </a:prstGeom>
          <a:noFill/>
        </p:spPr>
        <p:txBody>
          <a:bodyPr wrap="square" rtlCol="0">
            <a:spAutoFit/>
          </a:bodyPr>
          <a:lstStyle/>
          <a:p>
            <a:r>
              <a:rPr lang="en-US" sz="3600" dirty="0" smtClean="0"/>
              <a:t>.</a:t>
            </a:r>
            <a:endParaRPr lang="en-US" sz="3600" dirty="0"/>
          </a:p>
        </p:txBody>
      </p:sp>
      <p:sp>
        <p:nvSpPr>
          <p:cNvPr id="24" name="TextBox 23"/>
          <p:cNvSpPr txBox="1"/>
          <p:nvPr/>
        </p:nvSpPr>
        <p:spPr>
          <a:xfrm>
            <a:off x="8297285" y="6254894"/>
            <a:ext cx="422455" cy="590931"/>
          </a:xfrm>
          <a:prstGeom prst="rect">
            <a:avLst/>
          </a:prstGeom>
          <a:noFill/>
        </p:spPr>
        <p:txBody>
          <a:bodyPr wrap="square" rtlCol="0">
            <a:spAutoFit/>
          </a:bodyPr>
          <a:lstStyle/>
          <a:p>
            <a:r>
              <a:rPr lang="en-US" sz="3600" dirty="0" smtClean="0"/>
              <a:t>.</a:t>
            </a:r>
            <a:endParaRPr lang="en-US" sz="3600" dirty="0"/>
          </a:p>
        </p:txBody>
      </p:sp>
      <p:sp>
        <p:nvSpPr>
          <p:cNvPr id="25" name="TextBox 24"/>
          <p:cNvSpPr txBox="1"/>
          <p:nvPr/>
        </p:nvSpPr>
        <p:spPr>
          <a:xfrm>
            <a:off x="6991515" y="6254894"/>
            <a:ext cx="422455" cy="590931"/>
          </a:xfrm>
          <a:prstGeom prst="rect">
            <a:avLst/>
          </a:prstGeom>
          <a:noFill/>
        </p:spPr>
        <p:txBody>
          <a:bodyPr wrap="square" rtlCol="0">
            <a:spAutoFit/>
          </a:bodyPr>
          <a:lstStyle/>
          <a:p>
            <a:r>
              <a:rPr lang="en-US" sz="3600" dirty="0" smtClean="0"/>
              <a:t>.</a:t>
            </a:r>
            <a:endParaRPr lang="en-US" sz="3600" dirty="0"/>
          </a:p>
        </p:txBody>
      </p:sp>
      <p:sp>
        <p:nvSpPr>
          <p:cNvPr id="26" name="TextBox 25"/>
          <p:cNvSpPr txBox="1"/>
          <p:nvPr/>
        </p:nvSpPr>
        <p:spPr>
          <a:xfrm>
            <a:off x="5685745" y="6117350"/>
            <a:ext cx="422455" cy="590931"/>
          </a:xfrm>
          <a:prstGeom prst="rect">
            <a:avLst/>
          </a:prstGeom>
          <a:noFill/>
        </p:spPr>
        <p:txBody>
          <a:bodyPr wrap="square" rtlCol="0">
            <a:spAutoFit/>
          </a:bodyPr>
          <a:lstStyle/>
          <a:p>
            <a:r>
              <a:rPr lang="en-US" sz="3600" dirty="0" smtClean="0"/>
              <a:t>.</a:t>
            </a:r>
            <a:endParaRPr lang="en-US" sz="3600" dirty="0"/>
          </a:p>
        </p:txBody>
      </p:sp>
      <p:sp>
        <p:nvSpPr>
          <p:cNvPr id="27" name="TextBox 26"/>
          <p:cNvSpPr txBox="1"/>
          <p:nvPr/>
        </p:nvSpPr>
        <p:spPr>
          <a:xfrm>
            <a:off x="8297285" y="6117350"/>
            <a:ext cx="422455" cy="590931"/>
          </a:xfrm>
          <a:prstGeom prst="rect">
            <a:avLst/>
          </a:prstGeom>
          <a:noFill/>
        </p:spPr>
        <p:txBody>
          <a:bodyPr wrap="square" rtlCol="0">
            <a:spAutoFit/>
          </a:bodyPr>
          <a:lstStyle/>
          <a:p>
            <a:r>
              <a:rPr lang="en-US" sz="3600" dirty="0" smtClean="0"/>
              <a:t>.</a:t>
            </a:r>
            <a:endParaRPr lang="en-US" sz="3600" dirty="0"/>
          </a:p>
        </p:txBody>
      </p:sp>
      <p:sp>
        <p:nvSpPr>
          <p:cNvPr id="28" name="TextBox 27"/>
          <p:cNvSpPr txBox="1"/>
          <p:nvPr/>
        </p:nvSpPr>
        <p:spPr>
          <a:xfrm>
            <a:off x="6991515" y="6117350"/>
            <a:ext cx="422455" cy="590931"/>
          </a:xfrm>
          <a:prstGeom prst="rect">
            <a:avLst/>
          </a:prstGeom>
          <a:noFill/>
        </p:spPr>
        <p:txBody>
          <a:bodyPr wrap="square" rtlCol="0">
            <a:spAutoFit/>
          </a:bodyPr>
          <a:lstStyle/>
          <a:p>
            <a:r>
              <a:rPr lang="en-US" sz="3600" dirty="0" smtClean="0"/>
              <a:t>.</a:t>
            </a:r>
            <a:endParaRPr lang="en-US" sz="3600" dirty="0"/>
          </a:p>
        </p:txBody>
      </p:sp>
      <p:sp>
        <p:nvSpPr>
          <p:cNvPr id="29" name="TextBox 28"/>
          <p:cNvSpPr txBox="1"/>
          <p:nvPr/>
        </p:nvSpPr>
        <p:spPr>
          <a:xfrm>
            <a:off x="5685745" y="6002135"/>
            <a:ext cx="422455" cy="590931"/>
          </a:xfrm>
          <a:prstGeom prst="rect">
            <a:avLst/>
          </a:prstGeom>
          <a:noFill/>
        </p:spPr>
        <p:txBody>
          <a:bodyPr wrap="square" rtlCol="0">
            <a:spAutoFit/>
          </a:bodyPr>
          <a:lstStyle/>
          <a:p>
            <a:r>
              <a:rPr lang="en-US" sz="3600" dirty="0" smtClean="0"/>
              <a:t>.</a:t>
            </a:r>
            <a:endParaRPr lang="en-US" sz="3600" dirty="0"/>
          </a:p>
        </p:txBody>
      </p:sp>
      <p:sp>
        <p:nvSpPr>
          <p:cNvPr id="30" name="TextBox 29"/>
          <p:cNvSpPr txBox="1"/>
          <p:nvPr/>
        </p:nvSpPr>
        <p:spPr>
          <a:xfrm>
            <a:off x="8297285" y="6002135"/>
            <a:ext cx="422455" cy="590931"/>
          </a:xfrm>
          <a:prstGeom prst="rect">
            <a:avLst/>
          </a:prstGeom>
          <a:noFill/>
        </p:spPr>
        <p:txBody>
          <a:bodyPr wrap="square" rtlCol="0">
            <a:spAutoFit/>
          </a:bodyPr>
          <a:lstStyle/>
          <a:p>
            <a:r>
              <a:rPr lang="en-US" sz="3600" dirty="0" smtClean="0"/>
              <a:t>.</a:t>
            </a:r>
            <a:endParaRPr lang="en-US" sz="3600" dirty="0"/>
          </a:p>
        </p:txBody>
      </p:sp>
      <p:sp>
        <p:nvSpPr>
          <p:cNvPr id="31" name="TextBox 30"/>
          <p:cNvSpPr txBox="1"/>
          <p:nvPr/>
        </p:nvSpPr>
        <p:spPr>
          <a:xfrm>
            <a:off x="6991515" y="6002135"/>
            <a:ext cx="422455" cy="590931"/>
          </a:xfrm>
          <a:prstGeom prst="rect">
            <a:avLst/>
          </a:prstGeom>
          <a:noFill/>
        </p:spPr>
        <p:txBody>
          <a:bodyPr wrap="square" rtlCol="0">
            <a:spAutoFit/>
          </a:bodyPr>
          <a:lstStyle/>
          <a:p>
            <a:r>
              <a:rPr lang="en-US" sz="3600" dirty="0" smtClean="0"/>
              <a:t>.</a:t>
            </a:r>
            <a:endParaRPr lang="en-US" sz="3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28600"/>
            <a:ext cx="8145462" cy="838200"/>
          </a:xfrm>
        </p:spPr>
        <p:txBody>
          <a:bodyPr/>
          <a:lstStyle/>
          <a:p>
            <a:r>
              <a:rPr lang="en-US" smtClean="0">
                <a:effectLst>
                  <a:outerShdw blurRad="38100" dist="38100" dir="2700000" algn="tl">
                    <a:srgbClr val="C0C0C0"/>
                  </a:outerShdw>
                </a:effectLst>
              </a:rPr>
              <a:t>Alpha-Number-Shape Game</a:t>
            </a:r>
            <a:br>
              <a:rPr lang="en-US" smtClean="0">
                <a:effectLst>
                  <a:outerShdw blurRad="38100" dist="38100" dir="2700000" algn="tl">
                    <a:srgbClr val="C0C0C0"/>
                  </a:outerShdw>
                </a:effectLst>
              </a:rPr>
            </a:br>
            <a:endParaRPr lang="en-US" sz="1900" smtClean="0">
              <a:effectLst>
                <a:outerShdw blurRad="38100" dist="38100" dir="2700000" algn="tl">
                  <a:srgbClr val="C0C0C0"/>
                </a:outerShdw>
              </a:effectLst>
            </a:endParaRPr>
          </a:p>
        </p:txBody>
      </p:sp>
      <p:sp>
        <p:nvSpPr>
          <p:cNvPr id="60419" name="Content Placeholder 2"/>
          <p:cNvSpPr>
            <a:spLocks noGrp="1"/>
          </p:cNvSpPr>
          <p:nvPr>
            <p:ph idx="1"/>
          </p:nvPr>
        </p:nvSpPr>
        <p:spPr>
          <a:xfrm>
            <a:off x="461963" y="1470025"/>
            <a:ext cx="8134350" cy="3635375"/>
          </a:xfrm>
        </p:spPr>
        <p:txBody>
          <a:bodyPr/>
          <a:lstStyle/>
          <a:p>
            <a:r>
              <a:rPr lang="en-US" sz="2000" dirty="0" smtClean="0"/>
              <a:t>Discuss the participant’s feelings and attitudes about the two different approaches to the same work.</a:t>
            </a:r>
          </a:p>
          <a:p>
            <a:r>
              <a:rPr lang="en-US" sz="2000" dirty="0" smtClean="0"/>
              <a:t>There is often significant </a:t>
            </a:r>
            <a:br>
              <a:rPr lang="en-US" sz="2000" dirty="0" smtClean="0"/>
            </a:br>
            <a:r>
              <a:rPr lang="en-US" sz="2000" dirty="0" smtClean="0"/>
              <a:t>frustration and quality</a:t>
            </a:r>
            <a:br>
              <a:rPr lang="en-US" sz="2000" dirty="0" smtClean="0"/>
            </a:br>
            <a:r>
              <a:rPr lang="en-US" sz="2000" dirty="0" smtClean="0"/>
              <a:t>problems with the first </a:t>
            </a:r>
            <a:br>
              <a:rPr lang="en-US" sz="2000" dirty="0" smtClean="0"/>
            </a:br>
            <a:r>
              <a:rPr lang="en-US" sz="2000" dirty="0" smtClean="0"/>
              <a:t>approach.  The difference</a:t>
            </a:r>
            <a:br>
              <a:rPr lang="en-US" sz="2000" dirty="0" smtClean="0"/>
            </a:br>
            <a:r>
              <a:rPr lang="en-US" sz="2000" dirty="0" smtClean="0"/>
              <a:t>is much more than speed.</a:t>
            </a:r>
          </a:p>
          <a:p>
            <a:r>
              <a:rPr lang="en-US" sz="2000" dirty="0" smtClean="0"/>
              <a:t>Ask the participants, “If you</a:t>
            </a:r>
            <a:br>
              <a:rPr lang="en-US" sz="2000" dirty="0" smtClean="0"/>
            </a:br>
            <a:r>
              <a:rPr lang="en-US" sz="2000" dirty="0" smtClean="0"/>
              <a:t>have to do this again, </a:t>
            </a:r>
            <a:r>
              <a:rPr lang="en-US" sz="2000" u="sng" dirty="0" smtClean="0"/>
              <a:t>how </a:t>
            </a:r>
            <a:br>
              <a:rPr lang="en-US" sz="2000" u="sng" dirty="0" smtClean="0"/>
            </a:br>
            <a:r>
              <a:rPr lang="en-US" sz="2000" u="sng" dirty="0" smtClean="0"/>
              <a:t>much would you pay </a:t>
            </a:r>
            <a:r>
              <a:rPr lang="en-US" sz="2000" dirty="0" smtClean="0"/>
              <a:t>to not </a:t>
            </a:r>
            <a:br>
              <a:rPr lang="en-US" sz="2000" dirty="0" smtClean="0"/>
            </a:br>
            <a:r>
              <a:rPr lang="en-US" sz="2000" dirty="0" smtClean="0"/>
              <a:t>have to do it the first way</a:t>
            </a:r>
            <a:r>
              <a:rPr lang="en-US" sz="2000" dirty="0" smtClean="0"/>
              <a:t>.”</a:t>
            </a:r>
          </a:p>
          <a:p>
            <a:r>
              <a:rPr lang="en-US" sz="2000" dirty="0" smtClean="0"/>
              <a:t>Recognize that actual work</a:t>
            </a:r>
            <a:br>
              <a:rPr lang="en-US" sz="2000" dirty="0" smtClean="0"/>
            </a:br>
            <a:r>
              <a:rPr lang="en-US" sz="2000" dirty="0" smtClean="0"/>
              <a:t>requires much more mental</a:t>
            </a:r>
            <a:br>
              <a:rPr lang="en-US" sz="2000" dirty="0" smtClean="0"/>
            </a:br>
            <a:r>
              <a:rPr lang="en-US" sz="2000" dirty="0" smtClean="0"/>
              <a:t>processing that this simple </a:t>
            </a:r>
            <a:br>
              <a:rPr lang="en-US" sz="2000" dirty="0" smtClean="0"/>
            </a:br>
            <a:r>
              <a:rPr lang="en-US" sz="2000" dirty="0" smtClean="0"/>
              <a:t>game.</a:t>
            </a:r>
            <a:endParaRPr lang="en-US" sz="2000" dirty="0" smtClean="0"/>
          </a:p>
          <a:p>
            <a:endParaRPr lang="en-US" sz="2000" dirty="0" smtClean="0"/>
          </a:p>
          <a:p>
            <a:endParaRPr lang="en-US" sz="2000" dirty="0" smtClean="0"/>
          </a:p>
        </p:txBody>
      </p:sp>
      <p:sp>
        <p:nvSpPr>
          <p:cNvPr id="8" name="TextBox 7"/>
          <p:cNvSpPr txBox="1"/>
          <p:nvPr/>
        </p:nvSpPr>
        <p:spPr>
          <a:xfrm>
            <a:off x="5638800" y="2209800"/>
            <a:ext cx="533400" cy="515938"/>
          </a:xfrm>
          <a:prstGeom prst="rect">
            <a:avLst/>
          </a:prstGeom>
          <a:noFill/>
        </p:spPr>
        <p:txBody>
          <a:bodyPr>
            <a:spAutoFit/>
          </a:bodyPr>
          <a:lstStyle/>
          <a:p>
            <a:r>
              <a:rPr lang="en-US" sz="3000">
                <a:effectLst>
                  <a:outerShdw blurRad="38100" dist="38100" dir="2700000" algn="tl">
                    <a:srgbClr val="C0C0C0"/>
                  </a:outerShdw>
                </a:effectLst>
              </a:rPr>
              <a:t>A</a:t>
            </a:r>
          </a:p>
        </p:txBody>
      </p:sp>
      <p:sp>
        <p:nvSpPr>
          <p:cNvPr id="9" name="TextBox 8"/>
          <p:cNvSpPr txBox="1"/>
          <p:nvPr/>
        </p:nvSpPr>
        <p:spPr>
          <a:xfrm>
            <a:off x="7010400" y="2209800"/>
            <a:ext cx="533400" cy="515938"/>
          </a:xfrm>
          <a:prstGeom prst="rect">
            <a:avLst/>
          </a:prstGeom>
          <a:noFill/>
        </p:spPr>
        <p:txBody>
          <a:bodyPr>
            <a:spAutoFit/>
          </a:bodyPr>
          <a:lstStyle/>
          <a:p>
            <a:r>
              <a:rPr lang="en-US" sz="3000">
                <a:effectLst>
                  <a:outerShdw blurRad="38100" dist="38100" dir="2700000" algn="tl">
                    <a:srgbClr val="C0C0C0"/>
                  </a:outerShdw>
                </a:effectLst>
              </a:rPr>
              <a:t>1</a:t>
            </a:r>
          </a:p>
        </p:txBody>
      </p:sp>
      <p:sp>
        <p:nvSpPr>
          <p:cNvPr id="10" name="TextBox 9"/>
          <p:cNvSpPr txBox="1"/>
          <p:nvPr/>
        </p:nvSpPr>
        <p:spPr>
          <a:xfrm>
            <a:off x="5638800" y="2684463"/>
            <a:ext cx="533400" cy="515937"/>
          </a:xfrm>
          <a:prstGeom prst="rect">
            <a:avLst/>
          </a:prstGeom>
          <a:noFill/>
        </p:spPr>
        <p:txBody>
          <a:bodyPr>
            <a:spAutoFit/>
          </a:bodyPr>
          <a:lstStyle/>
          <a:p>
            <a:r>
              <a:rPr lang="en-US" sz="3000">
                <a:effectLst>
                  <a:outerShdw blurRad="38100" dist="38100" dir="2700000" algn="tl">
                    <a:srgbClr val="C0C0C0"/>
                  </a:outerShdw>
                </a:effectLst>
              </a:rPr>
              <a:t>B</a:t>
            </a:r>
          </a:p>
        </p:txBody>
      </p:sp>
      <p:sp>
        <p:nvSpPr>
          <p:cNvPr id="11" name="TextBox 10"/>
          <p:cNvSpPr txBox="1"/>
          <p:nvPr/>
        </p:nvSpPr>
        <p:spPr>
          <a:xfrm>
            <a:off x="7010400" y="2684463"/>
            <a:ext cx="533400" cy="515937"/>
          </a:xfrm>
          <a:prstGeom prst="rect">
            <a:avLst/>
          </a:prstGeom>
          <a:noFill/>
        </p:spPr>
        <p:txBody>
          <a:bodyPr>
            <a:spAutoFit/>
          </a:bodyPr>
          <a:lstStyle/>
          <a:p>
            <a:r>
              <a:rPr lang="en-US" sz="3000">
                <a:effectLst>
                  <a:outerShdw blurRad="38100" dist="38100" dir="2700000" algn="tl">
                    <a:srgbClr val="C0C0C0"/>
                  </a:outerShdw>
                </a:effectLst>
              </a:rPr>
              <a:t>2</a:t>
            </a:r>
          </a:p>
        </p:txBody>
      </p:sp>
      <p:sp>
        <p:nvSpPr>
          <p:cNvPr id="12" name="TextBox 11"/>
          <p:cNvSpPr txBox="1"/>
          <p:nvPr/>
        </p:nvSpPr>
        <p:spPr>
          <a:xfrm>
            <a:off x="5638800" y="3217863"/>
            <a:ext cx="533400" cy="515937"/>
          </a:xfrm>
          <a:prstGeom prst="rect">
            <a:avLst/>
          </a:prstGeom>
          <a:noFill/>
        </p:spPr>
        <p:txBody>
          <a:bodyPr>
            <a:spAutoFit/>
          </a:bodyPr>
          <a:lstStyle/>
          <a:p>
            <a:r>
              <a:rPr lang="en-US" sz="3000">
                <a:effectLst>
                  <a:outerShdw blurRad="38100" dist="38100" dir="2700000" algn="tl">
                    <a:srgbClr val="C0C0C0"/>
                  </a:outerShdw>
                </a:effectLst>
              </a:rPr>
              <a:t>C</a:t>
            </a:r>
          </a:p>
        </p:txBody>
      </p:sp>
      <p:sp>
        <p:nvSpPr>
          <p:cNvPr id="13" name="TextBox 12"/>
          <p:cNvSpPr txBox="1"/>
          <p:nvPr/>
        </p:nvSpPr>
        <p:spPr>
          <a:xfrm>
            <a:off x="7010400" y="3200400"/>
            <a:ext cx="533400" cy="515938"/>
          </a:xfrm>
          <a:prstGeom prst="rect">
            <a:avLst/>
          </a:prstGeom>
          <a:noFill/>
        </p:spPr>
        <p:txBody>
          <a:bodyPr>
            <a:spAutoFit/>
          </a:bodyPr>
          <a:lstStyle/>
          <a:p>
            <a:r>
              <a:rPr lang="en-US" sz="3000">
                <a:effectLst>
                  <a:outerShdw blurRad="38100" dist="38100" dir="2700000" algn="tl">
                    <a:srgbClr val="C0C0C0"/>
                  </a:outerShdw>
                </a:effectLst>
              </a:rPr>
              <a:t>3</a:t>
            </a:r>
          </a:p>
        </p:txBody>
      </p:sp>
      <p:sp>
        <p:nvSpPr>
          <p:cNvPr id="14" name="Oval 13"/>
          <p:cNvSpPr/>
          <p:nvPr/>
        </p:nvSpPr>
        <p:spPr bwMode="auto">
          <a:xfrm>
            <a:off x="8305800" y="2362200"/>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5" name="Trapezoid 14"/>
          <p:cNvSpPr/>
          <p:nvPr/>
        </p:nvSpPr>
        <p:spPr bwMode="auto">
          <a:xfrm>
            <a:off x="8305800" y="2819400"/>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6" name="Isosceles Triangle 15"/>
          <p:cNvSpPr/>
          <p:nvPr/>
        </p:nvSpPr>
        <p:spPr bwMode="auto">
          <a:xfrm>
            <a:off x="8305800" y="3276600"/>
            <a:ext cx="304800" cy="304800"/>
          </a:xfrm>
          <a:prstGeom prst="triangl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7" name="TextBox 16"/>
          <p:cNvSpPr txBox="1"/>
          <p:nvPr/>
        </p:nvSpPr>
        <p:spPr>
          <a:xfrm>
            <a:off x="5638800" y="3751263"/>
            <a:ext cx="533400" cy="515937"/>
          </a:xfrm>
          <a:prstGeom prst="rect">
            <a:avLst/>
          </a:prstGeom>
          <a:noFill/>
        </p:spPr>
        <p:txBody>
          <a:bodyPr>
            <a:spAutoFit/>
          </a:bodyPr>
          <a:lstStyle/>
          <a:p>
            <a:r>
              <a:rPr lang="en-US" sz="3000">
                <a:effectLst>
                  <a:outerShdw blurRad="38100" dist="38100" dir="2700000" algn="tl">
                    <a:srgbClr val="C0C0C0"/>
                  </a:outerShdw>
                </a:effectLst>
              </a:rPr>
              <a:t>D</a:t>
            </a:r>
          </a:p>
        </p:txBody>
      </p:sp>
      <p:sp>
        <p:nvSpPr>
          <p:cNvPr id="18" name="TextBox 17"/>
          <p:cNvSpPr txBox="1"/>
          <p:nvPr/>
        </p:nvSpPr>
        <p:spPr>
          <a:xfrm>
            <a:off x="7010400" y="3733800"/>
            <a:ext cx="533400" cy="515938"/>
          </a:xfrm>
          <a:prstGeom prst="rect">
            <a:avLst/>
          </a:prstGeom>
          <a:noFill/>
        </p:spPr>
        <p:txBody>
          <a:bodyPr>
            <a:spAutoFit/>
          </a:bodyPr>
          <a:lstStyle/>
          <a:p>
            <a:r>
              <a:rPr lang="en-US" sz="3000">
                <a:effectLst>
                  <a:outerShdw blurRad="38100" dist="38100" dir="2700000" algn="tl">
                    <a:srgbClr val="C0C0C0"/>
                  </a:outerShdw>
                </a:effectLst>
              </a:rPr>
              <a:t>4</a:t>
            </a:r>
          </a:p>
        </p:txBody>
      </p:sp>
      <p:sp>
        <p:nvSpPr>
          <p:cNvPr id="20" name="Oval 19"/>
          <p:cNvSpPr/>
          <p:nvPr/>
        </p:nvSpPr>
        <p:spPr bwMode="auto">
          <a:xfrm>
            <a:off x="8305800" y="3810000"/>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9" name="TextBox 18"/>
          <p:cNvSpPr txBox="1"/>
          <p:nvPr/>
        </p:nvSpPr>
        <p:spPr>
          <a:xfrm>
            <a:off x="5638800" y="4284663"/>
            <a:ext cx="533400" cy="515937"/>
          </a:xfrm>
          <a:prstGeom prst="rect">
            <a:avLst/>
          </a:prstGeom>
          <a:noFill/>
        </p:spPr>
        <p:txBody>
          <a:bodyPr>
            <a:spAutoFit/>
          </a:bodyPr>
          <a:lstStyle/>
          <a:p>
            <a:r>
              <a:rPr lang="en-US" sz="3000">
                <a:effectLst>
                  <a:outerShdw blurRad="38100" dist="38100" dir="2700000" algn="tl">
                    <a:srgbClr val="C0C0C0"/>
                  </a:outerShdw>
                </a:effectLst>
              </a:rPr>
              <a:t>E</a:t>
            </a:r>
          </a:p>
        </p:txBody>
      </p:sp>
      <p:sp>
        <p:nvSpPr>
          <p:cNvPr id="21" name="TextBox 20"/>
          <p:cNvSpPr txBox="1"/>
          <p:nvPr/>
        </p:nvSpPr>
        <p:spPr>
          <a:xfrm>
            <a:off x="7010400" y="4267200"/>
            <a:ext cx="533400" cy="515938"/>
          </a:xfrm>
          <a:prstGeom prst="rect">
            <a:avLst/>
          </a:prstGeom>
          <a:noFill/>
        </p:spPr>
        <p:txBody>
          <a:bodyPr>
            <a:spAutoFit/>
          </a:bodyPr>
          <a:lstStyle/>
          <a:p>
            <a:r>
              <a:rPr lang="en-US" sz="3000">
                <a:effectLst>
                  <a:outerShdw blurRad="38100" dist="38100" dir="2700000" algn="tl">
                    <a:srgbClr val="C0C0C0"/>
                  </a:outerShdw>
                </a:effectLst>
              </a:rPr>
              <a:t>5</a:t>
            </a:r>
          </a:p>
        </p:txBody>
      </p:sp>
      <p:sp>
        <p:nvSpPr>
          <p:cNvPr id="22" name="Trapezoid 21"/>
          <p:cNvSpPr/>
          <p:nvPr/>
        </p:nvSpPr>
        <p:spPr bwMode="auto">
          <a:xfrm>
            <a:off x="8305800" y="4343400"/>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23" name="TextBox 22"/>
          <p:cNvSpPr txBox="1"/>
          <p:nvPr/>
        </p:nvSpPr>
        <p:spPr>
          <a:xfrm>
            <a:off x="5638800" y="4818063"/>
            <a:ext cx="533400" cy="515937"/>
          </a:xfrm>
          <a:prstGeom prst="rect">
            <a:avLst/>
          </a:prstGeom>
          <a:noFill/>
        </p:spPr>
        <p:txBody>
          <a:bodyPr>
            <a:spAutoFit/>
          </a:bodyPr>
          <a:lstStyle/>
          <a:p>
            <a:r>
              <a:rPr lang="en-US" sz="3000">
                <a:effectLst>
                  <a:outerShdw blurRad="38100" dist="38100" dir="2700000" algn="tl">
                    <a:srgbClr val="C0C0C0"/>
                  </a:outerShdw>
                </a:effectLst>
              </a:rPr>
              <a:t>F</a:t>
            </a:r>
          </a:p>
        </p:txBody>
      </p:sp>
      <p:sp>
        <p:nvSpPr>
          <p:cNvPr id="24" name="TextBox 23"/>
          <p:cNvSpPr txBox="1"/>
          <p:nvPr/>
        </p:nvSpPr>
        <p:spPr>
          <a:xfrm>
            <a:off x="7010400" y="4800600"/>
            <a:ext cx="533400" cy="515938"/>
          </a:xfrm>
          <a:prstGeom prst="rect">
            <a:avLst/>
          </a:prstGeom>
          <a:noFill/>
        </p:spPr>
        <p:txBody>
          <a:bodyPr>
            <a:spAutoFit/>
          </a:bodyPr>
          <a:lstStyle/>
          <a:p>
            <a:r>
              <a:rPr lang="en-US" sz="3000">
                <a:effectLst>
                  <a:outerShdw blurRad="38100" dist="38100" dir="2700000" algn="tl">
                    <a:srgbClr val="C0C0C0"/>
                  </a:outerShdw>
                </a:effectLst>
              </a:rPr>
              <a:t>5</a:t>
            </a:r>
          </a:p>
        </p:txBody>
      </p:sp>
      <p:sp>
        <p:nvSpPr>
          <p:cNvPr id="26" name="TextBox 25"/>
          <p:cNvSpPr txBox="1"/>
          <p:nvPr/>
        </p:nvSpPr>
        <p:spPr>
          <a:xfrm>
            <a:off x="5638800" y="5275263"/>
            <a:ext cx="533400" cy="515937"/>
          </a:xfrm>
          <a:prstGeom prst="rect">
            <a:avLst/>
          </a:prstGeom>
          <a:noFill/>
        </p:spPr>
        <p:txBody>
          <a:bodyPr>
            <a:spAutoFit/>
          </a:bodyPr>
          <a:lstStyle/>
          <a:p>
            <a:r>
              <a:rPr lang="en-US" sz="3000">
                <a:effectLst>
                  <a:outerShdw blurRad="38100" dist="38100" dir="2700000" algn="tl">
                    <a:srgbClr val="C0C0C0"/>
                  </a:outerShdw>
                </a:effectLst>
              </a:rPr>
              <a:t>G</a:t>
            </a:r>
          </a:p>
        </p:txBody>
      </p:sp>
      <p:sp>
        <p:nvSpPr>
          <p:cNvPr id="27" name="TextBox 26"/>
          <p:cNvSpPr txBox="1"/>
          <p:nvPr/>
        </p:nvSpPr>
        <p:spPr>
          <a:xfrm>
            <a:off x="7010400" y="5257800"/>
            <a:ext cx="533400" cy="515938"/>
          </a:xfrm>
          <a:prstGeom prst="rect">
            <a:avLst/>
          </a:prstGeom>
          <a:noFill/>
        </p:spPr>
        <p:txBody>
          <a:bodyPr>
            <a:spAutoFit/>
          </a:bodyPr>
          <a:lstStyle/>
          <a:p>
            <a:r>
              <a:rPr lang="en-US" sz="3000">
                <a:effectLst>
                  <a:outerShdw blurRad="38100" dist="38100" dir="2700000" algn="tl">
                    <a:srgbClr val="C0C0C0"/>
                  </a:outerShdw>
                </a:effectLst>
              </a:rPr>
              <a:t>5</a:t>
            </a:r>
          </a:p>
        </p:txBody>
      </p:sp>
      <p:sp>
        <p:nvSpPr>
          <p:cNvPr id="29" name="TextBox 28"/>
          <p:cNvSpPr txBox="1"/>
          <p:nvPr/>
        </p:nvSpPr>
        <p:spPr>
          <a:xfrm>
            <a:off x="5638800" y="5808663"/>
            <a:ext cx="533400" cy="515937"/>
          </a:xfrm>
          <a:prstGeom prst="rect">
            <a:avLst/>
          </a:prstGeom>
          <a:noFill/>
        </p:spPr>
        <p:txBody>
          <a:bodyPr>
            <a:spAutoFit/>
          </a:bodyPr>
          <a:lstStyle/>
          <a:p>
            <a:r>
              <a:rPr lang="en-US" sz="3000">
                <a:effectLst>
                  <a:outerShdw blurRad="38100" dist="38100" dir="2700000" algn="tl">
                    <a:srgbClr val="C0C0C0"/>
                  </a:outerShdw>
                </a:effectLst>
              </a:rPr>
              <a:t>H</a:t>
            </a:r>
          </a:p>
        </p:txBody>
      </p:sp>
      <p:sp>
        <p:nvSpPr>
          <p:cNvPr id="30" name="TextBox 29"/>
          <p:cNvSpPr txBox="1"/>
          <p:nvPr/>
        </p:nvSpPr>
        <p:spPr>
          <a:xfrm>
            <a:off x="7010400" y="5791200"/>
            <a:ext cx="533400" cy="515938"/>
          </a:xfrm>
          <a:prstGeom prst="rect">
            <a:avLst/>
          </a:prstGeom>
          <a:noFill/>
        </p:spPr>
        <p:txBody>
          <a:bodyPr>
            <a:spAutoFit/>
          </a:bodyPr>
          <a:lstStyle/>
          <a:p>
            <a:r>
              <a:rPr lang="en-US" sz="3000">
                <a:effectLst>
                  <a:outerShdw blurRad="38100" dist="38100" dir="2700000" algn="tl">
                    <a:srgbClr val="C0C0C0"/>
                  </a:outerShdw>
                </a:effectLst>
              </a:rPr>
              <a:t>5</a:t>
            </a:r>
          </a:p>
        </p:txBody>
      </p:sp>
      <p:sp>
        <p:nvSpPr>
          <p:cNvPr id="31" name="Trapezoid 30"/>
          <p:cNvSpPr/>
          <p:nvPr/>
        </p:nvSpPr>
        <p:spPr bwMode="auto">
          <a:xfrm>
            <a:off x="8305800" y="5867400"/>
            <a:ext cx="381000" cy="304800"/>
          </a:xfrm>
          <a:prstGeom prst="trapezoid">
            <a:avLst>
              <a:gd name="adj" fmla="val 1042"/>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32" name="Isosceles Triangle 31"/>
          <p:cNvSpPr/>
          <p:nvPr/>
        </p:nvSpPr>
        <p:spPr bwMode="auto">
          <a:xfrm>
            <a:off x="8305800" y="4800600"/>
            <a:ext cx="304800" cy="304800"/>
          </a:xfrm>
          <a:prstGeom prst="triangl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33" name="Oval 32"/>
          <p:cNvSpPr/>
          <p:nvPr/>
        </p:nvSpPr>
        <p:spPr bwMode="auto">
          <a:xfrm>
            <a:off x="8305800" y="5334000"/>
            <a:ext cx="304800" cy="3048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45463" cy="838200"/>
          </a:xfrm>
        </p:spPr>
        <p:txBody>
          <a:bodyPr/>
          <a:lstStyle/>
          <a:p>
            <a:r>
              <a:rPr lang="en-US" dirty="0" smtClean="0">
                <a:effectLst>
                  <a:outerShdw blurRad="38100" dist="38100" dir="2700000" algn="tl">
                    <a:srgbClr val="C0C0C0"/>
                  </a:outerShdw>
                </a:effectLst>
              </a:rPr>
              <a:t>The Sixes Game</a:t>
            </a:r>
            <a:br>
              <a:rPr lang="en-US" dirty="0" smtClean="0">
                <a:effectLst>
                  <a:outerShdw blurRad="38100" dist="38100" dir="2700000" algn="tl">
                    <a:srgbClr val="C0C0C0"/>
                  </a:outerShdw>
                </a:effectLst>
              </a:rPr>
            </a:br>
            <a:r>
              <a:rPr lang="en-US" sz="1800" dirty="0" smtClean="0">
                <a:hlinkClick r:id="rId3"/>
              </a:rPr>
              <a:t> </a:t>
            </a:r>
            <a:r>
              <a:rPr lang="en-US" sz="1600" dirty="0" smtClean="0">
                <a:hlinkClick r:id="rId4"/>
              </a:rPr>
              <a:t>http://public.wsu.edu/~</a:t>
            </a:r>
            <a:r>
              <a:rPr lang="en-US" sz="1600" dirty="0" smtClean="0">
                <a:hlinkClick r:id="rId4"/>
              </a:rPr>
              <a:t>engrmgmt/holt/em530/</a:t>
            </a:r>
            <a:r>
              <a:rPr lang="en-US" sz="1600" dirty="0" smtClean="0">
                <a:effectLst>
                  <a:outerShdw blurRad="38100" dist="38100" dir="2700000" algn="tl">
                    <a:srgbClr val="C0C0C0"/>
                  </a:outerShdw>
                </a:effectLst>
                <a:hlinkClick r:id="rId4"/>
              </a:rPr>
              <a:t>Docs/SixesGame.pdf</a:t>
            </a:r>
            <a:endParaRPr lang="en-US" sz="1800" dirty="0" smtClean="0">
              <a:effectLst>
                <a:outerShdw blurRad="38100" dist="38100" dir="2700000" algn="tl">
                  <a:srgbClr val="C0C0C0"/>
                </a:outerShdw>
              </a:effectLst>
            </a:endParaRPr>
          </a:p>
        </p:txBody>
      </p:sp>
      <p:sp>
        <p:nvSpPr>
          <p:cNvPr id="61443" name="Content Placeholder 2"/>
          <p:cNvSpPr>
            <a:spLocks noGrp="1"/>
          </p:cNvSpPr>
          <p:nvPr>
            <p:ph idx="1"/>
          </p:nvPr>
        </p:nvSpPr>
        <p:spPr>
          <a:xfrm>
            <a:off x="424260" y="1316725"/>
            <a:ext cx="8134350" cy="4838700"/>
          </a:xfrm>
        </p:spPr>
        <p:txBody>
          <a:bodyPr/>
          <a:lstStyle/>
          <a:p>
            <a:r>
              <a:rPr lang="en-US" sz="2000" dirty="0" smtClean="0"/>
              <a:t>Purpose: To highlight the underlying cause of the beta distribution for individual project tasks and to give confidence to those scheduling aggressively.</a:t>
            </a:r>
          </a:p>
          <a:p>
            <a:r>
              <a:rPr lang="en-US" sz="2000" dirty="0" smtClean="0"/>
              <a:t>Min/Max Participants: 10/20</a:t>
            </a:r>
          </a:p>
          <a:p>
            <a:r>
              <a:rPr lang="en-US" sz="2000" dirty="0" smtClean="0"/>
              <a:t>Min Set-up: A fair die for each participant.</a:t>
            </a:r>
          </a:p>
          <a:p>
            <a:r>
              <a:rPr lang="en-US" sz="2000" dirty="0" smtClean="0"/>
              <a:t>Min Time: 5 Mins.</a:t>
            </a:r>
          </a:p>
          <a:p>
            <a:r>
              <a:rPr lang="en-US" sz="2000" dirty="0" smtClean="0"/>
              <a:t>Background.  Project Management </a:t>
            </a:r>
            <a:r>
              <a:rPr lang="en-US" sz="2000" dirty="0" smtClean="0"/>
              <a:t>tasks </a:t>
            </a:r>
            <a:r>
              <a:rPr lang="en-US" sz="2000" dirty="0" smtClean="0"/>
              <a:t>are “low first pass yield” events.  The first try is rarely successful and repeated efforts are </a:t>
            </a:r>
            <a:r>
              <a:rPr lang="en-US" sz="2000" dirty="0" smtClean="0"/>
              <a:t>required to complete the task.  </a:t>
            </a:r>
            <a:r>
              <a:rPr lang="en-US" sz="2000" dirty="0" smtClean="0"/>
              <a:t>Rolling a fair die has a 1/6</a:t>
            </a:r>
            <a:r>
              <a:rPr lang="en-US" sz="2000" baseline="30000" dirty="0" smtClean="0"/>
              <a:t>th</a:t>
            </a:r>
            <a:r>
              <a:rPr lang="en-US" sz="2000" dirty="0" smtClean="0"/>
              <a:t> chance of rolling a Six. The chance of not rolling a Six in the first attempt and rolling a Six on the second attempt is (1-1/6)*(1/6).  </a:t>
            </a:r>
            <a:r>
              <a:rPr lang="en-US" sz="2000" dirty="0" smtClean="0"/>
              <a:t>The chance of not rolling as Six in two rolls and then rolling a Six on the third roll </a:t>
            </a:r>
            <a:r>
              <a:rPr lang="en-US" sz="2000" dirty="0" smtClean="0"/>
              <a:t>is (1-1/6</a:t>
            </a:r>
            <a:r>
              <a:rPr lang="en-US" sz="2000" dirty="0" smtClean="0"/>
              <a:t>)*(</a:t>
            </a:r>
            <a:r>
              <a:rPr lang="en-US" sz="2000" dirty="0" smtClean="0"/>
              <a:t>1-1/6)*(1/6). And </a:t>
            </a:r>
            <a:r>
              <a:rPr lang="en-US" sz="2000" dirty="0" smtClean="0"/>
              <a:t>so on forming a negative exponential distribution. </a:t>
            </a:r>
          </a:p>
          <a:p>
            <a:endParaRPr 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875"/>
            <a:ext cx="8859837" cy="838200"/>
          </a:xfrm>
        </p:spPr>
        <p:txBody>
          <a:bodyPr/>
          <a:lstStyle/>
          <a:p>
            <a:r>
              <a:rPr lang="en-US" smtClean="0">
                <a:effectLst>
                  <a:outerShdw blurRad="38100" dist="38100" dir="2700000" algn="tl">
                    <a:srgbClr val="C0C0C0"/>
                  </a:outerShdw>
                </a:effectLst>
              </a:rPr>
              <a:t>The Sixes Game- Background (cont.)</a:t>
            </a:r>
          </a:p>
        </p:txBody>
      </p:sp>
      <p:sp>
        <p:nvSpPr>
          <p:cNvPr id="62467" name="Content Placeholder 2"/>
          <p:cNvSpPr>
            <a:spLocks noGrp="1"/>
          </p:cNvSpPr>
          <p:nvPr>
            <p:ph idx="1"/>
          </p:nvPr>
        </p:nvSpPr>
        <p:spPr>
          <a:xfrm>
            <a:off x="3962400" y="1470025"/>
            <a:ext cx="4633913" cy="2568575"/>
          </a:xfrm>
        </p:spPr>
        <p:txBody>
          <a:bodyPr/>
          <a:lstStyle/>
          <a:p>
            <a:r>
              <a:rPr lang="en-US" dirty="0" smtClean="0"/>
              <a:t>A cumulative probability distribution </a:t>
            </a:r>
            <a:r>
              <a:rPr lang="en-US" dirty="0" smtClean="0"/>
              <a:t>Rolling a </a:t>
            </a:r>
            <a:r>
              <a:rPr lang="en-US" dirty="0" err="1" smtClean="0"/>
              <a:t>six</a:t>
            </a:r>
            <a:r>
              <a:rPr lang="en-US" dirty="0" err="1" smtClean="0"/>
              <a:t>of</a:t>
            </a:r>
            <a:r>
              <a:rPr lang="en-US" dirty="0" smtClean="0"/>
              <a:t> </a:t>
            </a:r>
            <a:r>
              <a:rPr lang="en-US" dirty="0" smtClean="0"/>
              <a:t>negative exponential of the number of trials to roll a Six follows closely a beta distribution with Alpha=2 and Beta =10.</a:t>
            </a:r>
          </a:p>
          <a:p>
            <a:endParaRPr lang="en-US" dirty="0" smtClean="0"/>
          </a:p>
        </p:txBody>
      </p:sp>
      <p:graphicFrame>
        <p:nvGraphicFramePr>
          <p:cNvPr id="4" name="Chart 3"/>
          <p:cNvGraphicFramePr>
            <a:graphicFrameLocks/>
          </p:cNvGraphicFramePr>
          <p:nvPr/>
        </p:nvGraphicFramePr>
        <p:xfrm>
          <a:off x="228600" y="1981200"/>
          <a:ext cx="3689350" cy="213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228600" y="4191000"/>
          <a:ext cx="49530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2"/>
          <p:cNvSpPr txBox="1">
            <a:spLocks/>
          </p:cNvSpPr>
          <p:nvPr/>
        </p:nvSpPr>
        <p:spPr bwMode="auto">
          <a:xfrm>
            <a:off x="5257800" y="4114800"/>
            <a:ext cx="3567113" cy="2568575"/>
          </a:xfrm>
          <a:prstGeom prst="rect">
            <a:avLst/>
          </a:prstGeom>
          <a:noFill/>
          <a:ln w="9525">
            <a:noFill/>
            <a:miter lim="800000"/>
            <a:headEnd/>
            <a:tailEnd/>
          </a:ln>
          <a:effectLst/>
        </p:spPr>
        <p:txBody>
          <a:bodyPr lIns="82124" tIns="41061" rIns="82124" bIns="41061"/>
          <a:lstStyle/>
          <a:p>
            <a:pPr marL="236538" indent="-236538" defTabSz="814388">
              <a:lnSpc>
                <a:spcPct val="95000"/>
              </a:lnSpc>
              <a:spcBef>
                <a:spcPct val="50000"/>
              </a:spcBef>
              <a:buClr>
                <a:srgbClr val="003399"/>
              </a:buClr>
              <a:buSzPct val="100000"/>
              <a:buFont typeface="Arial" charset="0"/>
              <a:buChar char="•"/>
            </a:pPr>
            <a:r>
              <a:rPr lang="en-US" sz="2400" dirty="0"/>
              <a:t>Hence the Sixes Game is a very good parallel to individual task performance </a:t>
            </a:r>
            <a:r>
              <a:rPr lang="en-US" sz="2400" dirty="0" smtClean="0"/>
              <a:t>(and it is close enough to reality for </a:t>
            </a:r>
            <a:r>
              <a:rPr lang="en-US" sz="2400" dirty="0"/>
              <a:t>what we will learn).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The Sixes Game</a:t>
            </a:r>
          </a:p>
        </p:txBody>
      </p:sp>
      <p:sp>
        <p:nvSpPr>
          <p:cNvPr id="63491" name="Content Placeholder 2"/>
          <p:cNvSpPr>
            <a:spLocks noGrp="1"/>
          </p:cNvSpPr>
          <p:nvPr>
            <p:ph idx="1"/>
          </p:nvPr>
        </p:nvSpPr>
        <p:spPr/>
        <p:txBody>
          <a:bodyPr/>
          <a:lstStyle/>
          <a:p>
            <a:r>
              <a:rPr lang="en-US" smtClean="0"/>
              <a:t>Set-up:  Give each participant a fair die.  Ask, “How many sides?  What is the chance of rolling a Six on the first roll? How many times will you have to roll to be sure an get a Six?”</a:t>
            </a:r>
          </a:p>
          <a:p>
            <a:r>
              <a:rPr lang="en-US" smtClean="0"/>
              <a:t>Have everyone roll until they get a Six; counting their rolls. Record a Histogram of individuals rolls to get a picture of the negative exponential nature of the process.  </a:t>
            </a:r>
            <a:br>
              <a:rPr lang="en-US" smtClean="0"/>
            </a:br>
            <a:r>
              <a:rPr lang="en-US" smtClean="0"/>
              <a:t>It takes 40 to 60 trials to </a:t>
            </a:r>
            <a:br>
              <a:rPr lang="en-US" smtClean="0"/>
            </a:br>
            <a:r>
              <a:rPr lang="en-US" smtClean="0"/>
              <a:t>get a good picture.  </a:t>
            </a:r>
            <a:br>
              <a:rPr lang="en-US" smtClean="0"/>
            </a:br>
            <a:r>
              <a:rPr lang="en-US" smtClean="0"/>
              <a:t>So, you may have to </a:t>
            </a:r>
            <a:br>
              <a:rPr lang="en-US" smtClean="0"/>
            </a:br>
            <a:r>
              <a:rPr lang="en-US" smtClean="0"/>
              <a:t>have 10 participants try </a:t>
            </a:r>
            <a:br>
              <a:rPr lang="en-US" smtClean="0"/>
            </a:br>
            <a:r>
              <a:rPr lang="en-US" smtClean="0"/>
              <a:t>to roll a Six 4+ times.</a:t>
            </a:r>
          </a:p>
        </p:txBody>
      </p:sp>
      <p:grpSp>
        <p:nvGrpSpPr>
          <p:cNvPr id="63492" name="Group 3"/>
          <p:cNvGrpSpPr>
            <a:grpSpLocks/>
          </p:cNvGrpSpPr>
          <p:nvPr/>
        </p:nvGrpSpPr>
        <p:grpSpPr bwMode="auto">
          <a:xfrm>
            <a:off x="4495800" y="4302125"/>
            <a:ext cx="4267200" cy="2251075"/>
            <a:chOff x="1447006" y="1893332"/>
            <a:chExt cx="6782594" cy="2782319"/>
          </a:xfrm>
        </p:grpSpPr>
        <p:cxnSp>
          <p:nvCxnSpPr>
            <p:cNvPr id="5" name="Straight Arrow Connector 4"/>
            <p:cNvCxnSpPr>
              <a:cxnSpLocks noChangeShapeType="1"/>
            </p:cNvCxnSpPr>
            <p:nvPr/>
          </p:nvCxnSpPr>
          <p:spPr bwMode="auto">
            <a:xfrm>
              <a:off x="1447800" y="4419600"/>
              <a:ext cx="6553200" cy="2382"/>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 name="Straight Arrow Connector 5"/>
            <p:cNvCxnSpPr>
              <a:cxnSpLocks noChangeShapeType="1"/>
            </p:cNvCxnSpPr>
            <p:nvPr/>
          </p:nvCxnSpPr>
          <p:spPr bwMode="auto">
            <a:xfrm>
              <a:off x="1447006" y="4421982"/>
              <a:ext cx="1588" cy="158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7" name="TextBox 6"/>
            <p:cNvSpPr txBox="1"/>
            <p:nvPr/>
          </p:nvSpPr>
          <p:spPr>
            <a:xfrm>
              <a:off x="1449530" y="4049728"/>
              <a:ext cx="285131" cy="370844"/>
            </a:xfrm>
            <a:prstGeom prst="rect">
              <a:avLst/>
            </a:prstGeom>
            <a:noFill/>
          </p:spPr>
          <p:txBody>
            <a:bodyPr>
              <a:spAutoFit/>
            </a:bodyPr>
            <a:lstStyle/>
            <a:p>
              <a:r>
                <a:rPr lang="en-US">
                  <a:effectLst>
                    <a:outerShdw blurRad="38100" dist="38100" dir="2700000" algn="tl">
                      <a:srgbClr val="C0C0C0"/>
                    </a:outerShdw>
                  </a:effectLst>
                </a:rPr>
                <a:t>x</a:t>
              </a:r>
            </a:p>
          </p:txBody>
        </p:sp>
        <p:sp>
          <p:nvSpPr>
            <p:cNvPr id="8" name="TextBox 7"/>
            <p:cNvSpPr txBox="1"/>
            <p:nvPr/>
          </p:nvSpPr>
          <p:spPr>
            <a:xfrm>
              <a:off x="1449530" y="3745595"/>
              <a:ext cx="285131"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9" name="TextBox 8"/>
            <p:cNvSpPr txBox="1"/>
            <p:nvPr/>
          </p:nvSpPr>
          <p:spPr>
            <a:xfrm>
              <a:off x="1608496" y="4049728"/>
              <a:ext cx="287655" cy="370844"/>
            </a:xfrm>
            <a:prstGeom prst="rect">
              <a:avLst/>
            </a:prstGeom>
            <a:noFill/>
          </p:spPr>
          <p:txBody>
            <a:bodyPr>
              <a:spAutoFit/>
            </a:bodyPr>
            <a:lstStyle/>
            <a:p>
              <a:r>
                <a:rPr lang="en-US">
                  <a:effectLst>
                    <a:outerShdw blurRad="38100" dist="38100" dir="2700000" algn="tl">
                      <a:srgbClr val="C0C0C0"/>
                    </a:outerShdw>
                  </a:effectLst>
                </a:rPr>
                <a:t>x</a:t>
              </a:r>
            </a:p>
          </p:txBody>
        </p:sp>
        <p:sp>
          <p:nvSpPr>
            <p:cNvPr id="10" name="TextBox 9"/>
            <p:cNvSpPr txBox="1"/>
            <p:nvPr/>
          </p:nvSpPr>
          <p:spPr>
            <a:xfrm>
              <a:off x="1447006" y="2678189"/>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1" name="TextBox 10"/>
            <p:cNvSpPr txBox="1"/>
            <p:nvPr/>
          </p:nvSpPr>
          <p:spPr>
            <a:xfrm>
              <a:off x="1447006" y="2895988"/>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2" name="TextBox 11"/>
            <p:cNvSpPr txBox="1"/>
            <p:nvPr/>
          </p:nvSpPr>
          <p:spPr>
            <a:xfrm>
              <a:off x="1447006" y="314714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3" name="TextBox 12"/>
            <p:cNvSpPr txBox="1"/>
            <p:nvPr/>
          </p:nvSpPr>
          <p:spPr>
            <a:xfrm>
              <a:off x="1464670" y="3441464"/>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4" name="TextBox 13"/>
            <p:cNvSpPr txBox="1"/>
            <p:nvPr/>
          </p:nvSpPr>
          <p:spPr>
            <a:xfrm>
              <a:off x="1447006" y="4422535"/>
              <a:ext cx="6782594" cy="253116"/>
            </a:xfrm>
            <a:prstGeom prst="rect">
              <a:avLst/>
            </a:prstGeom>
            <a:noFill/>
          </p:spPr>
          <p:txBody>
            <a:bodyPr>
              <a:spAutoFit/>
            </a:bodyPr>
            <a:lstStyle/>
            <a:p>
              <a:r>
                <a:rPr lang="en-US" sz="800">
                  <a:effectLst>
                    <a:outerShdw blurRad="38100" dist="38100" dir="2700000" algn="tl">
                      <a:srgbClr val="C0C0C0"/>
                    </a:outerShdw>
                  </a:effectLst>
                </a:rPr>
                <a:t>1  2  3  4  5  6  7  8  9  10 11 12 13 14 15 16 17 18 19 20 21 22 23 24 25 26 27 28 29 30</a:t>
              </a:r>
            </a:p>
          </p:txBody>
        </p:sp>
        <p:sp>
          <p:nvSpPr>
            <p:cNvPr id="15" name="TextBox 14"/>
            <p:cNvSpPr txBox="1"/>
            <p:nvPr/>
          </p:nvSpPr>
          <p:spPr>
            <a:xfrm>
              <a:off x="1600927" y="297251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6" name="TextBox 15"/>
            <p:cNvSpPr txBox="1"/>
            <p:nvPr/>
          </p:nvSpPr>
          <p:spPr>
            <a:xfrm>
              <a:off x="1600927" y="3188346"/>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7" name="TextBox 16"/>
            <p:cNvSpPr txBox="1"/>
            <p:nvPr/>
          </p:nvSpPr>
          <p:spPr>
            <a:xfrm>
              <a:off x="1600927" y="3441464"/>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8" name="TextBox 17"/>
            <p:cNvSpPr txBox="1"/>
            <p:nvPr/>
          </p:nvSpPr>
          <p:spPr>
            <a:xfrm>
              <a:off x="1618589" y="373382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19" name="TextBox 18"/>
            <p:cNvSpPr txBox="1"/>
            <p:nvPr/>
          </p:nvSpPr>
          <p:spPr>
            <a:xfrm>
              <a:off x="1828023" y="3288416"/>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20" name="TextBox 19"/>
            <p:cNvSpPr txBox="1"/>
            <p:nvPr/>
          </p:nvSpPr>
          <p:spPr>
            <a:xfrm>
              <a:off x="1828023" y="3504252"/>
              <a:ext cx="287655" cy="370844"/>
            </a:xfrm>
            <a:prstGeom prst="rect">
              <a:avLst/>
            </a:prstGeom>
            <a:noFill/>
          </p:spPr>
          <p:txBody>
            <a:bodyPr>
              <a:spAutoFit/>
            </a:bodyPr>
            <a:lstStyle/>
            <a:p>
              <a:r>
                <a:rPr lang="en-US">
                  <a:effectLst>
                    <a:outerShdw blurRad="38100" dist="38100" dir="2700000" algn="tl">
                      <a:srgbClr val="C0C0C0"/>
                    </a:outerShdw>
                  </a:effectLst>
                </a:rPr>
                <a:t>x</a:t>
              </a:r>
            </a:p>
          </p:txBody>
        </p:sp>
        <p:sp>
          <p:nvSpPr>
            <p:cNvPr id="21" name="TextBox 20"/>
            <p:cNvSpPr txBox="1"/>
            <p:nvPr/>
          </p:nvSpPr>
          <p:spPr>
            <a:xfrm>
              <a:off x="1828023" y="3757368"/>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22" name="TextBox 21"/>
            <p:cNvSpPr txBox="1"/>
            <p:nvPr/>
          </p:nvSpPr>
          <p:spPr>
            <a:xfrm>
              <a:off x="1845685" y="4049728"/>
              <a:ext cx="287655" cy="370844"/>
            </a:xfrm>
            <a:prstGeom prst="rect">
              <a:avLst/>
            </a:prstGeom>
            <a:noFill/>
          </p:spPr>
          <p:txBody>
            <a:bodyPr>
              <a:spAutoFit/>
            </a:bodyPr>
            <a:lstStyle/>
            <a:p>
              <a:r>
                <a:rPr lang="en-US">
                  <a:effectLst>
                    <a:outerShdw blurRad="38100" dist="38100" dir="2700000" algn="tl">
                      <a:srgbClr val="C0C0C0"/>
                    </a:outerShdw>
                  </a:effectLst>
                </a:rPr>
                <a:t>x</a:t>
              </a:r>
            </a:p>
          </p:txBody>
        </p:sp>
        <p:sp>
          <p:nvSpPr>
            <p:cNvPr id="23" name="TextBox 22"/>
            <p:cNvSpPr txBox="1"/>
            <p:nvPr/>
          </p:nvSpPr>
          <p:spPr>
            <a:xfrm>
              <a:off x="1981943" y="3276644"/>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24" name="TextBox 23"/>
            <p:cNvSpPr txBox="1"/>
            <p:nvPr/>
          </p:nvSpPr>
          <p:spPr>
            <a:xfrm>
              <a:off x="1981943" y="349444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25" name="TextBox 24"/>
            <p:cNvSpPr txBox="1"/>
            <p:nvPr/>
          </p:nvSpPr>
          <p:spPr>
            <a:xfrm>
              <a:off x="1981943" y="3745595"/>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26" name="TextBox 25"/>
            <p:cNvSpPr txBox="1"/>
            <p:nvPr/>
          </p:nvSpPr>
          <p:spPr>
            <a:xfrm>
              <a:off x="1999607" y="4037955"/>
              <a:ext cx="287655" cy="370844"/>
            </a:xfrm>
            <a:prstGeom prst="rect">
              <a:avLst/>
            </a:prstGeom>
            <a:noFill/>
          </p:spPr>
          <p:txBody>
            <a:bodyPr>
              <a:spAutoFit/>
            </a:bodyPr>
            <a:lstStyle/>
            <a:p>
              <a:r>
                <a:rPr lang="en-US">
                  <a:effectLst>
                    <a:outerShdw blurRad="38100" dist="38100" dir="2700000" algn="tl">
                      <a:srgbClr val="C0C0C0"/>
                    </a:outerShdw>
                  </a:effectLst>
                </a:rPr>
                <a:t>x</a:t>
              </a:r>
            </a:p>
          </p:txBody>
        </p:sp>
        <p:sp>
          <p:nvSpPr>
            <p:cNvPr id="27" name="TextBox 26"/>
            <p:cNvSpPr txBox="1"/>
            <p:nvPr/>
          </p:nvSpPr>
          <p:spPr>
            <a:xfrm>
              <a:off x="2133340" y="3364939"/>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28" name="TextBox 27"/>
            <p:cNvSpPr txBox="1"/>
            <p:nvPr/>
          </p:nvSpPr>
          <p:spPr>
            <a:xfrm>
              <a:off x="2133340" y="3580775"/>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29" name="TextBox 28"/>
            <p:cNvSpPr txBox="1"/>
            <p:nvPr/>
          </p:nvSpPr>
          <p:spPr>
            <a:xfrm>
              <a:off x="2133340"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0" name="TextBox 29"/>
            <p:cNvSpPr txBox="1"/>
            <p:nvPr/>
          </p:nvSpPr>
          <p:spPr>
            <a:xfrm>
              <a:off x="2151004"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1" name="TextBox 30"/>
            <p:cNvSpPr txBox="1"/>
            <p:nvPr/>
          </p:nvSpPr>
          <p:spPr>
            <a:xfrm>
              <a:off x="2362960" y="3364939"/>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2" name="TextBox 31"/>
            <p:cNvSpPr txBox="1"/>
            <p:nvPr/>
          </p:nvSpPr>
          <p:spPr>
            <a:xfrm>
              <a:off x="2362960" y="3580775"/>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33" name="TextBox 32"/>
            <p:cNvSpPr txBox="1"/>
            <p:nvPr/>
          </p:nvSpPr>
          <p:spPr>
            <a:xfrm>
              <a:off x="2362960"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4" name="TextBox 33"/>
            <p:cNvSpPr txBox="1"/>
            <p:nvPr/>
          </p:nvSpPr>
          <p:spPr>
            <a:xfrm>
              <a:off x="2380622" y="4126251"/>
              <a:ext cx="285132"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5" name="TextBox 34"/>
            <p:cNvSpPr txBox="1"/>
            <p:nvPr/>
          </p:nvSpPr>
          <p:spPr>
            <a:xfrm>
              <a:off x="1600927" y="274294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6" name="TextBox 35"/>
            <p:cNvSpPr txBox="1"/>
            <p:nvPr/>
          </p:nvSpPr>
          <p:spPr>
            <a:xfrm>
              <a:off x="1447006" y="189333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7" name="TextBox 36"/>
            <p:cNvSpPr txBox="1"/>
            <p:nvPr/>
          </p:nvSpPr>
          <p:spPr>
            <a:xfrm>
              <a:off x="1447006" y="2144486"/>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38" name="TextBox 37"/>
            <p:cNvSpPr txBox="1"/>
            <p:nvPr/>
          </p:nvSpPr>
          <p:spPr>
            <a:xfrm>
              <a:off x="1464670" y="2438808"/>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39" name="TextBox 38"/>
            <p:cNvSpPr txBox="1"/>
            <p:nvPr/>
          </p:nvSpPr>
          <p:spPr>
            <a:xfrm>
              <a:off x="1981943" y="3058845"/>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40" name="TextBox 39"/>
            <p:cNvSpPr txBox="1"/>
            <p:nvPr/>
          </p:nvSpPr>
          <p:spPr>
            <a:xfrm>
              <a:off x="2590056" y="3580775"/>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41" name="TextBox 40"/>
            <p:cNvSpPr txBox="1"/>
            <p:nvPr/>
          </p:nvSpPr>
          <p:spPr>
            <a:xfrm>
              <a:off x="2590056"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2" name="TextBox 41"/>
            <p:cNvSpPr txBox="1"/>
            <p:nvPr/>
          </p:nvSpPr>
          <p:spPr>
            <a:xfrm>
              <a:off x="2607718"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3" name="TextBox 42"/>
            <p:cNvSpPr txBox="1"/>
            <p:nvPr/>
          </p:nvSpPr>
          <p:spPr>
            <a:xfrm>
              <a:off x="2819674"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4" name="TextBox 43"/>
            <p:cNvSpPr txBox="1"/>
            <p:nvPr/>
          </p:nvSpPr>
          <p:spPr>
            <a:xfrm>
              <a:off x="2837338"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5" name="TextBox 44"/>
            <p:cNvSpPr txBox="1"/>
            <p:nvPr/>
          </p:nvSpPr>
          <p:spPr>
            <a:xfrm>
              <a:off x="3046770" y="3580775"/>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46" name="TextBox 45"/>
            <p:cNvSpPr txBox="1"/>
            <p:nvPr/>
          </p:nvSpPr>
          <p:spPr>
            <a:xfrm>
              <a:off x="3046770"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7" name="TextBox 46"/>
            <p:cNvSpPr txBox="1"/>
            <p:nvPr/>
          </p:nvSpPr>
          <p:spPr>
            <a:xfrm>
              <a:off x="3064433"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8" name="TextBox 47"/>
            <p:cNvSpPr txBox="1"/>
            <p:nvPr/>
          </p:nvSpPr>
          <p:spPr>
            <a:xfrm>
              <a:off x="2380622" y="3211892"/>
              <a:ext cx="285132"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49" name="TextBox 48"/>
            <p:cNvSpPr txBox="1"/>
            <p:nvPr/>
          </p:nvSpPr>
          <p:spPr>
            <a:xfrm>
              <a:off x="3352088"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0" name="TextBox 49"/>
            <p:cNvSpPr txBox="1"/>
            <p:nvPr/>
          </p:nvSpPr>
          <p:spPr>
            <a:xfrm>
              <a:off x="3369750"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1" name="TextBox 50"/>
            <p:cNvSpPr txBox="1"/>
            <p:nvPr/>
          </p:nvSpPr>
          <p:spPr>
            <a:xfrm>
              <a:off x="5504451" y="4051689"/>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52" name="TextBox 51"/>
            <p:cNvSpPr txBox="1"/>
            <p:nvPr/>
          </p:nvSpPr>
          <p:spPr>
            <a:xfrm>
              <a:off x="4555695" y="3951621"/>
              <a:ext cx="285132"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3" name="TextBox 52"/>
            <p:cNvSpPr txBox="1"/>
            <p:nvPr/>
          </p:nvSpPr>
          <p:spPr>
            <a:xfrm>
              <a:off x="5047737" y="4126251"/>
              <a:ext cx="285131"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4" name="TextBox 53"/>
            <p:cNvSpPr txBox="1"/>
            <p:nvPr/>
          </p:nvSpPr>
          <p:spPr>
            <a:xfrm>
              <a:off x="3639743" y="4102705"/>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5" name="TextBox 54"/>
            <p:cNvSpPr txBox="1"/>
            <p:nvPr/>
          </p:nvSpPr>
          <p:spPr>
            <a:xfrm>
              <a:off x="3808802" y="3833892"/>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6" name="TextBox 55"/>
            <p:cNvSpPr txBox="1"/>
            <p:nvPr/>
          </p:nvSpPr>
          <p:spPr>
            <a:xfrm>
              <a:off x="3826466"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7" name="TextBox 56"/>
            <p:cNvSpPr txBox="1"/>
            <p:nvPr/>
          </p:nvSpPr>
          <p:spPr>
            <a:xfrm>
              <a:off x="4555695" y="4102705"/>
              <a:ext cx="285132"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58" name="TextBox 57"/>
            <p:cNvSpPr txBox="1"/>
            <p:nvPr/>
          </p:nvSpPr>
          <p:spPr>
            <a:xfrm>
              <a:off x="4114121" y="4051689"/>
              <a:ext cx="287655" cy="370846"/>
            </a:xfrm>
            <a:prstGeom prst="rect">
              <a:avLst/>
            </a:prstGeom>
            <a:noFill/>
          </p:spPr>
          <p:txBody>
            <a:bodyPr>
              <a:spAutoFit/>
            </a:bodyPr>
            <a:lstStyle/>
            <a:p>
              <a:r>
                <a:rPr lang="en-US">
                  <a:effectLst>
                    <a:outerShdw blurRad="38100" dist="38100" dir="2700000" algn="tl">
                      <a:srgbClr val="C0C0C0"/>
                    </a:outerShdw>
                  </a:effectLst>
                </a:rPr>
                <a:t>x</a:t>
              </a:r>
            </a:p>
          </p:txBody>
        </p:sp>
        <p:sp>
          <p:nvSpPr>
            <p:cNvPr id="59" name="TextBox 58"/>
            <p:cNvSpPr txBox="1"/>
            <p:nvPr/>
          </p:nvSpPr>
          <p:spPr>
            <a:xfrm>
              <a:off x="5809769" y="4126251"/>
              <a:ext cx="285131" cy="368883"/>
            </a:xfrm>
            <a:prstGeom prst="rect">
              <a:avLst/>
            </a:prstGeom>
            <a:noFill/>
          </p:spPr>
          <p:txBody>
            <a:bodyPr>
              <a:spAutoFit/>
            </a:bodyPr>
            <a:lstStyle/>
            <a:p>
              <a:r>
                <a:rPr lang="en-US">
                  <a:effectLst>
                    <a:outerShdw blurRad="38100" dist="38100" dir="2700000" algn="tl">
                      <a:srgbClr val="C0C0C0"/>
                    </a:outerShdw>
                  </a:effectLst>
                </a:rPr>
                <a:t>x</a:t>
              </a:r>
            </a:p>
          </p:txBody>
        </p:sp>
        <p:sp>
          <p:nvSpPr>
            <p:cNvPr id="60" name="TextBox 59"/>
            <p:cNvSpPr txBox="1"/>
            <p:nvPr/>
          </p:nvSpPr>
          <p:spPr>
            <a:xfrm>
              <a:off x="7560930" y="4126251"/>
              <a:ext cx="287655" cy="368883"/>
            </a:xfrm>
            <a:prstGeom prst="rect">
              <a:avLst/>
            </a:prstGeom>
            <a:noFill/>
          </p:spPr>
          <p:txBody>
            <a:bodyPr>
              <a:spAutoFit/>
            </a:bodyPr>
            <a:lstStyle/>
            <a:p>
              <a:r>
                <a:rPr lang="en-US">
                  <a:effectLst>
                    <a:outerShdw blurRad="38100" dist="38100" dir="2700000" algn="tl">
                      <a:srgbClr val="C0C0C0"/>
                    </a:outerShdw>
                  </a:effectLst>
                </a:rPr>
                <a:t>x</a:t>
              </a:r>
            </a:p>
          </p:txBody>
        </p:sp>
      </p:grpSp>
      <p:cxnSp>
        <p:nvCxnSpPr>
          <p:cNvPr id="63493" name="Straight Arrow Connector 61"/>
          <p:cNvCxnSpPr>
            <a:cxnSpLocks noChangeShapeType="1"/>
          </p:cNvCxnSpPr>
          <p:nvPr/>
        </p:nvCxnSpPr>
        <p:spPr bwMode="auto">
          <a:xfrm rot="5400000">
            <a:off x="4572794" y="4877594"/>
            <a:ext cx="762000" cy="1588"/>
          </a:xfrm>
          <a:prstGeom prst="straightConnector1">
            <a:avLst/>
          </a:prstGeom>
          <a:noFill/>
          <a:ln w="38100">
            <a:solidFill>
              <a:srgbClr val="333333"/>
            </a:solidFill>
            <a:round/>
            <a:headEnd/>
            <a:tailEnd type="arrow" w="med" len="med"/>
          </a:ln>
        </p:spPr>
      </p:cxnSp>
      <p:cxnSp>
        <p:nvCxnSpPr>
          <p:cNvPr id="63494" name="Straight Arrow Connector 62"/>
          <p:cNvCxnSpPr>
            <a:cxnSpLocks noChangeShapeType="1"/>
          </p:cNvCxnSpPr>
          <p:nvPr/>
        </p:nvCxnSpPr>
        <p:spPr bwMode="auto">
          <a:xfrm rot="5400000">
            <a:off x="4904582" y="5104606"/>
            <a:ext cx="609600" cy="1587"/>
          </a:xfrm>
          <a:prstGeom prst="straightConnector1">
            <a:avLst/>
          </a:prstGeom>
          <a:noFill/>
          <a:ln w="38100">
            <a:solidFill>
              <a:srgbClr val="333333"/>
            </a:solidFill>
            <a:round/>
            <a:headEnd/>
            <a:tailEnd type="arrow" w="med" len="med"/>
          </a:ln>
        </p:spPr>
      </p:cxnSp>
      <p:cxnSp>
        <p:nvCxnSpPr>
          <p:cNvPr id="63495" name="Straight Arrow Connector 64"/>
          <p:cNvCxnSpPr>
            <a:cxnSpLocks noChangeShapeType="1"/>
          </p:cNvCxnSpPr>
          <p:nvPr/>
        </p:nvCxnSpPr>
        <p:spPr bwMode="auto">
          <a:xfrm rot="5400000">
            <a:off x="6172994" y="5714206"/>
            <a:ext cx="609600" cy="1588"/>
          </a:xfrm>
          <a:prstGeom prst="straightConnector1">
            <a:avLst/>
          </a:prstGeom>
          <a:noFill/>
          <a:ln w="38100">
            <a:solidFill>
              <a:srgbClr val="333333"/>
            </a:solidFill>
            <a:round/>
            <a:headEnd/>
            <a:tailEnd type="arrow" w="med" len="med"/>
          </a:ln>
        </p:spPr>
      </p:cxnSp>
      <p:sp>
        <p:nvSpPr>
          <p:cNvPr id="66" name="TextBox 65"/>
          <p:cNvSpPr txBox="1"/>
          <p:nvPr/>
        </p:nvSpPr>
        <p:spPr>
          <a:xfrm>
            <a:off x="4953000" y="4419600"/>
            <a:ext cx="1143000" cy="261938"/>
          </a:xfrm>
          <a:prstGeom prst="rect">
            <a:avLst/>
          </a:prstGeom>
          <a:noFill/>
        </p:spPr>
        <p:txBody>
          <a:bodyPr wrap="none">
            <a:spAutoFit/>
          </a:bodyPr>
          <a:lstStyle/>
          <a:p>
            <a:r>
              <a:rPr lang="en-US">
                <a:effectLst>
                  <a:outerShdw blurRad="38100" dist="38100" dir="2700000" algn="tl">
                    <a:srgbClr val="C0C0C0"/>
                  </a:outerShdw>
                </a:effectLst>
              </a:rPr>
              <a:t>Median is 3.5</a:t>
            </a:r>
          </a:p>
        </p:txBody>
      </p:sp>
      <p:sp>
        <p:nvSpPr>
          <p:cNvPr id="67" name="TextBox 66"/>
          <p:cNvSpPr txBox="1"/>
          <p:nvPr/>
        </p:nvSpPr>
        <p:spPr>
          <a:xfrm>
            <a:off x="5181600" y="4724400"/>
            <a:ext cx="877888" cy="261938"/>
          </a:xfrm>
          <a:prstGeom prst="rect">
            <a:avLst/>
          </a:prstGeom>
          <a:noFill/>
        </p:spPr>
        <p:txBody>
          <a:bodyPr wrap="none">
            <a:spAutoFit/>
          </a:bodyPr>
          <a:lstStyle/>
          <a:p>
            <a:r>
              <a:rPr lang="en-US">
                <a:effectLst>
                  <a:outerShdw blurRad="38100" dist="38100" dir="2700000" algn="tl">
                    <a:srgbClr val="C0C0C0"/>
                  </a:outerShdw>
                </a:effectLst>
              </a:rPr>
              <a:t>Mean is 6</a:t>
            </a:r>
          </a:p>
        </p:txBody>
      </p:sp>
      <p:sp>
        <p:nvSpPr>
          <p:cNvPr id="68" name="TextBox 67"/>
          <p:cNvSpPr txBox="1"/>
          <p:nvPr/>
        </p:nvSpPr>
        <p:spPr>
          <a:xfrm>
            <a:off x="6553200" y="5410200"/>
            <a:ext cx="877888" cy="261938"/>
          </a:xfrm>
          <a:prstGeom prst="rect">
            <a:avLst/>
          </a:prstGeom>
          <a:noFill/>
        </p:spPr>
        <p:txBody>
          <a:bodyPr wrap="none">
            <a:spAutoFit/>
          </a:bodyPr>
          <a:lstStyle/>
          <a:p>
            <a:r>
              <a:rPr lang="en-US">
                <a:effectLst>
                  <a:outerShdw blurRad="38100" dist="38100" dir="2700000" algn="tl">
                    <a:srgbClr val="C0C0C0"/>
                  </a:outerShdw>
                </a:effectLst>
              </a:rPr>
              <a:t>95% is 16</a:t>
            </a:r>
          </a:p>
        </p:txBody>
      </p:sp>
      <p:sp>
        <p:nvSpPr>
          <p:cNvPr id="69" name="TextBox 68"/>
          <p:cNvSpPr txBox="1"/>
          <p:nvPr/>
        </p:nvSpPr>
        <p:spPr>
          <a:xfrm>
            <a:off x="7620000" y="5638800"/>
            <a:ext cx="1454150" cy="261938"/>
          </a:xfrm>
          <a:prstGeom prst="rect">
            <a:avLst/>
          </a:prstGeom>
          <a:noFill/>
        </p:spPr>
        <p:txBody>
          <a:bodyPr wrap="none">
            <a:spAutoFit/>
          </a:bodyPr>
          <a:lstStyle/>
          <a:p>
            <a:r>
              <a:rPr lang="en-US">
                <a:effectLst>
                  <a:outerShdw blurRad="38100" dist="38100" dir="2700000" algn="tl">
                    <a:srgbClr val="C0C0C0"/>
                  </a:outerShdw>
                </a:effectLst>
              </a:rPr>
              <a:t>Maximum  is 40+</a:t>
            </a:r>
          </a:p>
        </p:txBody>
      </p:sp>
      <p:cxnSp>
        <p:nvCxnSpPr>
          <p:cNvPr id="63500" name="Straight Arrow Connector 70"/>
          <p:cNvCxnSpPr>
            <a:cxnSpLocks noChangeShapeType="1"/>
          </p:cNvCxnSpPr>
          <p:nvPr/>
        </p:nvCxnSpPr>
        <p:spPr bwMode="auto">
          <a:xfrm>
            <a:off x="8001000" y="6019800"/>
            <a:ext cx="762000" cy="1588"/>
          </a:xfrm>
          <a:prstGeom prst="straightConnector1">
            <a:avLst/>
          </a:prstGeom>
          <a:noFill/>
          <a:ln w="38100">
            <a:solidFill>
              <a:srgbClr val="333333"/>
            </a:solidFill>
            <a:round/>
            <a:headEnd/>
            <a:tailEnd type="arrow" w="med" len="med"/>
          </a:ln>
        </p:spPr>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Sixes Game</a:t>
            </a:r>
          </a:p>
        </p:txBody>
      </p:sp>
      <p:sp>
        <p:nvSpPr>
          <p:cNvPr id="64515" name="Content Placeholder 2"/>
          <p:cNvSpPr>
            <a:spLocks noGrp="1"/>
          </p:cNvSpPr>
          <p:nvPr>
            <p:ph idx="1"/>
          </p:nvPr>
        </p:nvSpPr>
        <p:spPr/>
        <p:txBody>
          <a:bodyPr/>
          <a:lstStyle/>
          <a:p>
            <a:r>
              <a:rPr lang="en-US" sz="2000" dirty="0" smtClean="0"/>
              <a:t>Once a rough histogram of the process is clear, we can start the Game.</a:t>
            </a:r>
          </a:p>
          <a:p>
            <a:r>
              <a:rPr lang="en-US" sz="2000" dirty="0" smtClean="0"/>
              <a:t>Tell everyone (assume ten people playing), “We are doing a project.  I need your estimates on how long it will take you roll a Six.  We want to finish the project on time so be accurate in our estimate of how many days (rolls) it will take you to finish your task.”</a:t>
            </a:r>
          </a:p>
          <a:p>
            <a:r>
              <a:rPr lang="en-US" sz="2000" dirty="0" smtClean="0"/>
              <a:t>To get the first “Safe estimate”, suggest, “Each of you put $5 on the table.  If you finish </a:t>
            </a:r>
            <a:r>
              <a:rPr lang="en-US" sz="2000" dirty="0" smtClean="0"/>
              <a:t>(roll a Six) </a:t>
            </a:r>
            <a:r>
              <a:rPr lang="en-US" sz="2000" dirty="0" smtClean="0"/>
              <a:t>within your estimate, then I will pay you $5, if you don’t, I will take your five dollars.” While this is a 50/50 bet and they should estimate the median, they almost all say 16 or more</a:t>
            </a:r>
            <a:r>
              <a:rPr lang="en-US" sz="2000" dirty="0" smtClean="0"/>
              <a:t>.  Try to find a safe estimate that everyone will would accept. You can say, “How many will play if </a:t>
            </a:r>
            <a:r>
              <a:rPr lang="en-US" sz="2000" dirty="0" smtClean="0"/>
              <a:t>have 20 days? 19 day? 18 days? 17? 16?” until a few people don’t want to play any more.</a:t>
            </a:r>
            <a:endParaRPr 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Sixes Game</a:t>
            </a:r>
          </a:p>
        </p:txBody>
      </p:sp>
      <p:sp>
        <p:nvSpPr>
          <p:cNvPr id="65539" name="Content Placeholder 2"/>
          <p:cNvSpPr>
            <a:spLocks noGrp="1"/>
          </p:cNvSpPr>
          <p:nvPr>
            <p:ph idx="1"/>
          </p:nvPr>
        </p:nvSpPr>
        <p:spPr/>
        <p:txBody>
          <a:bodyPr/>
          <a:lstStyle/>
          <a:p>
            <a:r>
              <a:rPr lang="en-US" dirty="0" smtClean="0"/>
              <a:t>Help the group understand what having a Safe Estimate means on the organization</a:t>
            </a:r>
            <a:r>
              <a:rPr lang="en-US" dirty="0" smtClean="0"/>
              <a:t>.  </a:t>
            </a:r>
            <a:r>
              <a:rPr lang="en-US" dirty="0" smtClean="0"/>
              <a:t>Multiply the general </a:t>
            </a:r>
            <a:r>
              <a:rPr lang="en-US" dirty="0" smtClean="0"/>
              <a:t>groups </a:t>
            </a:r>
            <a:r>
              <a:rPr lang="en-US" dirty="0" smtClean="0"/>
              <a:t>‘safe estimate’ by the number </a:t>
            </a:r>
            <a:r>
              <a:rPr lang="en-US" dirty="0" smtClean="0"/>
              <a:t>of people in </a:t>
            </a:r>
            <a:r>
              <a:rPr lang="en-US" dirty="0" smtClean="0"/>
              <a:t>the group and ask, “If ten people have estimates of 16 rolls, that’s a project of 160 days.  I can’t sell that.  I need it shorter.  How many of you will still participate in a 150 day project (meaning 15 days each)? A 140 day project? A 130 day project? A 120 day project?”</a:t>
            </a:r>
          </a:p>
          <a:p>
            <a:r>
              <a:rPr lang="en-US" dirty="0" smtClean="0"/>
              <a:t>At some point, people start to take their $5 off the table and won’t participate.  At that point say, “Ok, I need all of you so, let’s stop </a:t>
            </a:r>
            <a:r>
              <a:rPr lang="en-US" dirty="0" smtClean="0"/>
              <a:t>at (for ten people, this is usually about 130) </a:t>
            </a:r>
            <a:r>
              <a:rPr lang="en-US" dirty="0" smtClean="0"/>
              <a:t>days.  I’ll try to sell this to the boss.”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Sixes Game</a:t>
            </a:r>
          </a:p>
        </p:txBody>
      </p:sp>
      <p:sp>
        <p:nvSpPr>
          <p:cNvPr id="66563" name="Content Placeholder 2"/>
          <p:cNvSpPr>
            <a:spLocks noGrp="1"/>
          </p:cNvSpPr>
          <p:nvPr>
            <p:ph idx="1"/>
          </p:nvPr>
        </p:nvSpPr>
        <p:spPr>
          <a:xfrm>
            <a:off x="462665" y="1355130"/>
            <a:ext cx="8134350" cy="4838700"/>
          </a:xfrm>
        </p:spPr>
        <p:txBody>
          <a:bodyPr/>
          <a:lstStyle/>
          <a:p>
            <a:r>
              <a:rPr lang="en-US" sz="2000" dirty="0" smtClean="0"/>
              <a:t>You turn around and say, “Sorry.  It’s been nice knowing you, but you are all fired. The boss won’t do the job if it takes 130 days.  I guess we can all go home!”</a:t>
            </a:r>
          </a:p>
          <a:p>
            <a:r>
              <a:rPr lang="en-US" sz="2000" dirty="0" smtClean="0"/>
              <a:t>Then explain the Boss requires max of 100 days </a:t>
            </a:r>
            <a:r>
              <a:rPr lang="en-US" sz="2000" dirty="0" smtClean="0"/>
              <a:t>(again here I’m using ten people).to </a:t>
            </a:r>
            <a:r>
              <a:rPr lang="en-US" sz="2000" dirty="0" smtClean="0"/>
              <a:t>be competitive.  You ask, “Can we do this in 100 days and keep our jobs? Put away your $5.  I’ll take the risk.  Let’s see if we can do it.”</a:t>
            </a:r>
          </a:p>
          <a:p>
            <a:r>
              <a:rPr lang="en-US" sz="2000" dirty="0" smtClean="0"/>
              <a:t>Each person rolls until they get a Six.  Some one will be rolling much longer than the rest of the group. Make light hearted fun about that </a:t>
            </a:r>
            <a:r>
              <a:rPr lang="en-US" sz="2000" dirty="0" smtClean="0"/>
              <a:t>person; a very smart person who just can’t roll dice. By </a:t>
            </a:r>
            <a:r>
              <a:rPr lang="en-US" sz="2000" dirty="0" smtClean="0"/>
              <a:t>now, everyone understand it is not the individual IT’S THE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Dice Game </a:t>
            </a:r>
          </a:p>
        </p:txBody>
      </p:sp>
      <p:sp>
        <p:nvSpPr>
          <p:cNvPr id="21507" name="Content Placeholder 2"/>
          <p:cNvSpPr>
            <a:spLocks noGrp="1"/>
          </p:cNvSpPr>
          <p:nvPr>
            <p:ph idx="1"/>
          </p:nvPr>
        </p:nvSpPr>
        <p:spPr/>
        <p:txBody>
          <a:bodyPr/>
          <a:lstStyle/>
          <a:p>
            <a:r>
              <a:rPr lang="en-US" dirty="0" smtClean="0"/>
              <a:t>Basic Instructions:</a:t>
            </a:r>
          </a:p>
          <a:p>
            <a:pPr lvl="1"/>
            <a:r>
              <a:rPr lang="en-US" dirty="0" smtClean="0"/>
              <a:t>Set-up 5 with a fair die.  Put cup of tokens at one end. </a:t>
            </a:r>
          </a:p>
          <a:p>
            <a:pPr lvl="1"/>
            <a:r>
              <a:rPr lang="en-US" dirty="0" smtClean="0"/>
              <a:t>The play is for ten days. </a:t>
            </a:r>
          </a:p>
          <a:p>
            <a:pPr lvl="1"/>
            <a:r>
              <a:rPr lang="en-US" dirty="0" smtClean="0"/>
              <a:t>Each day, the person nearest token rolls die and removes that number of tokens from the cup and moves them to between himself and the next person.  The next person rolls a die and moves the lesser of the roll or the number of tokens available to before the next person in line.  This continues for all five people. The end person puts the production for the day in a Finished Goods cup.</a:t>
            </a:r>
          </a:p>
          <a:p>
            <a:r>
              <a:rPr lang="en-US" dirty="0" smtClean="0"/>
              <a:t>Anticipated Outcome:  After ten days, 20 to 30 tokens will be in the FG cup; much less than 35. </a:t>
            </a:r>
            <a:r>
              <a:rPr lang="en-US" sz="2000" dirty="0" smtClean="0"/>
              <a:t>(</a:t>
            </a:r>
            <a:r>
              <a:rPr lang="en-US" sz="2000" dirty="0" smtClean="0"/>
              <a:t>Note: with ten rolls of a single fair die, the </a:t>
            </a:r>
            <a:r>
              <a:rPr lang="en-US" sz="2000" dirty="0" smtClean="0"/>
              <a:t>Mean=35</a:t>
            </a:r>
            <a:r>
              <a:rPr lang="en-US" sz="2000" dirty="0" smtClean="0"/>
              <a:t>, Standard Deviation 5.9, </a:t>
            </a:r>
            <a:r>
              <a:rPr lang="en-US" sz="2000" dirty="0" smtClean="0"/>
              <a:t>so &lt;30 is expected </a:t>
            </a:r>
            <a:r>
              <a:rPr lang="en-US" sz="2000" dirty="0" smtClean="0"/>
              <a:t>20%, </a:t>
            </a:r>
            <a:r>
              <a:rPr lang="en-US" sz="2000" dirty="0" smtClean="0"/>
              <a:t>&lt;25 </a:t>
            </a:r>
            <a:r>
              <a:rPr lang="en-US" sz="2000" dirty="0" smtClean="0"/>
              <a:t>is 5%, </a:t>
            </a:r>
            <a:r>
              <a:rPr lang="en-US" sz="2000" dirty="0" smtClean="0"/>
              <a:t>&lt;20 </a:t>
            </a:r>
            <a:r>
              <a:rPr lang="en-US" sz="2000" dirty="0" smtClean="0"/>
              <a:t>is 1%.)</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Sixes Game</a:t>
            </a:r>
          </a:p>
        </p:txBody>
      </p:sp>
      <p:sp>
        <p:nvSpPr>
          <p:cNvPr id="67587" name="Content Placeholder 2"/>
          <p:cNvSpPr>
            <a:spLocks noGrp="1"/>
          </p:cNvSpPr>
          <p:nvPr>
            <p:ph idx="1"/>
          </p:nvPr>
        </p:nvSpPr>
        <p:spPr>
          <a:xfrm>
            <a:off x="457200" y="1219200"/>
            <a:ext cx="8134350" cy="4838700"/>
          </a:xfrm>
        </p:spPr>
        <p:txBody>
          <a:bodyPr/>
          <a:lstStyle/>
          <a:p>
            <a:r>
              <a:rPr lang="en-US" sz="2000" dirty="0" smtClean="0"/>
              <a:t>The total of the rolls from ten participants will be </a:t>
            </a:r>
            <a:r>
              <a:rPr lang="en-US" sz="2000" dirty="0" smtClean="0"/>
              <a:t>about 50 </a:t>
            </a:r>
            <a:r>
              <a:rPr lang="en-US" sz="2000" dirty="0" smtClean="0"/>
              <a:t>plus/minus 15.  This is clearly less than 100.</a:t>
            </a:r>
          </a:p>
          <a:p>
            <a:r>
              <a:rPr lang="en-US" sz="2000" dirty="0" smtClean="0"/>
              <a:t>“Must be a fluke!  How can we do this when we really needed 160 days to be safe</a:t>
            </a:r>
            <a:r>
              <a:rPr lang="en-US" sz="2000" dirty="0" smtClean="0"/>
              <a:t>?”</a:t>
            </a:r>
          </a:p>
          <a:p>
            <a:r>
              <a:rPr lang="en-US" sz="2000" dirty="0" smtClean="0"/>
              <a:t>Do it again. The s</a:t>
            </a:r>
            <a:r>
              <a:rPr lang="en-US" sz="2000" dirty="0" smtClean="0"/>
              <a:t>econd </a:t>
            </a:r>
            <a:r>
              <a:rPr lang="en-US" sz="2000" dirty="0" smtClean="0"/>
              <a:t>t</a:t>
            </a:r>
            <a:r>
              <a:rPr lang="en-US" sz="2000" dirty="0" smtClean="0"/>
              <a:t>ime has about </a:t>
            </a:r>
            <a:r>
              <a:rPr lang="en-US" sz="2000" dirty="0" smtClean="0"/>
              <a:t>the same results.</a:t>
            </a:r>
          </a:p>
          <a:p>
            <a:r>
              <a:rPr lang="en-US" sz="2000" dirty="0" smtClean="0"/>
              <a:t>Discussion of </a:t>
            </a:r>
            <a:r>
              <a:rPr lang="en-US" sz="2000" dirty="0" smtClean="0"/>
              <a:t>estimating (for ten people) an aggressive estimate of </a:t>
            </a:r>
            <a:r>
              <a:rPr lang="en-US" sz="2000" dirty="0" smtClean="0"/>
              <a:t>50 with a project safety buffer of 25 allows team to actually offer 75 days for the project and always </a:t>
            </a:r>
            <a:r>
              <a:rPr lang="en-US" sz="2000" dirty="0" smtClean="0"/>
              <a:t>deliver on time.  </a:t>
            </a:r>
            <a:endParaRPr lang="en-US" sz="2000" dirty="0" smtClean="0"/>
          </a:p>
          <a:p>
            <a:r>
              <a:rPr lang="en-US" sz="2000" dirty="0" smtClean="0"/>
              <a:t>They can bid on 100 days and offer to pay a 5% penalty per </a:t>
            </a:r>
            <a:r>
              <a:rPr lang="en-US" sz="2000" dirty="0" smtClean="0"/>
              <a:t>day if they are late and still be safe. (Yet, no </a:t>
            </a:r>
            <a:r>
              <a:rPr lang="en-US" sz="2000" dirty="0" smtClean="0"/>
              <a:t>competitor would do it).</a:t>
            </a:r>
          </a:p>
          <a:p>
            <a:r>
              <a:rPr lang="en-US" sz="2000" dirty="0" smtClean="0"/>
              <a:t>Or, </a:t>
            </a:r>
            <a:r>
              <a:rPr lang="en-US" sz="2000" dirty="0" smtClean="0"/>
              <a:t>offer to the customer to deliver in 75 days for double the price and include the 5% penalty. </a:t>
            </a:r>
            <a:r>
              <a:rPr lang="en-US" sz="1400" dirty="0" smtClean="0"/>
              <a:t>(</a:t>
            </a:r>
            <a:r>
              <a:rPr lang="en-US" sz="1600" dirty="0" smtClean="0"/>
              <a:t>Note: with this offer, if you deliver on day 85, the customer ends up paying the same price as for the 100 day bid. Now, isn’t that an </a:t>
            </a:r>
            <a:r>
              <a:rPr lang="en-US" sz="1600" dirty="0" smtClean="0"/>
              <a:t>un-</a:t>
            </a:r>
            <a:r>
              <a:rPr lang="en-US" sz="1600" dirty="0" err="1" smtClean="0"/>
              <a:t>refusable</a:t>
            </a:r>
            <a:r>
              <a:rPr lang="en-US" sz="1600" dirty="0" smtClean="0"/>
              <a:t> </a:t>
            </a:r>
            <a:r>
              <a:rPr lang="en-US" sz="1600" dirty="0" smtClean="0"/>
              <a:t>offer to person needing something quick?)</a:t>
            </a:r>
            <a:endParaRPr lang="en-US" sz="1200"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Sixes Game-Changing the Curve.</a:t>
            </a:r>
          </a:p>
        </p:txBody>
      </p:sp>
      <p:sp>
        <p:nvSpPr>
          <p:cNvPr id="68611" name="Content Placeholder 2"/>
          <p:cNvSpPr>
            <a:spLocks noGrp="1"/>
          </p:cNvSpPr>
          <p:nvPr>
            <p:ph idx="1"/>
          </p:nvPr>
        </p:nvSpPr>
        <p:spPr/>
        <p:txBody>
          <a:bodyPr/>
          <a:lstStyle/>
          <a:p>
            <a:r>
              <a:rPr lang="en-US" dirty="0" smtClean="0"/>
              <a:t>Embellishments:  One of the big problems with the Beta Distribution is the Tail to the right.  It’s possible that a single task can jeopardize the whole project.</a:t>
            </a:r>
          </a:p>
          <a:p>
            <a:r>
              <a:rPr lang="en-US" dirty="0" smtClean="0"/>
              <a:t>The solution is to have a Reserve Bench of 10</a:t>
            </a:r>
            <a:r>
              <a:rPr lang="en-US" dirty="0" smtClean="0"/>
              <a:t>% to 20% </a:t>
            </a:r>
            <a:r>
              <a:rPr lang="en-US" dirty="0" smtClean="0"/>
              <a:t>of the players.  With ten players, the Bench is one </a:t>
            </a:r>
            <a:r>
              <a:rPr lang="en-US" dirty="0" smtClean="0"/>
              <a:t>or two </a:t>
            </a:r>
            <a:r>
              <a:rPr lang="en-US" dirty="0" smtClean="0"/>
              <a:t>die.</a:t>
            </a:r>
          </a:p>
          <a:p>
            <a:r>
              <a:rPr lang="en-US" dirty="0" smtClean="0"/>
              <a:t>As the game progresses, after day 5, any person who has not rolled a Six yet can take a die from the bench and roll two die together.  </a:t>
            </a:r>
          </a:p>
          <a:p>
            <a:r>
              <a:rPr lang="en-US" dirty="0" smtClean="0"/>
              <a:t>When the Bench die is not longer needed, it’s returned to the Bench.</a:t>
            </a:r>
          </a:p>
          <a:p>
            <a:r>
              <a:rPr lang="en-US" dirty="0" smtClean="0"/>
              <a:t>Play this embellishment and see how much reduction you get in the average completion.</a:t>
            </a:r>
          </a:p>
          <a:p>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45463" cy="838200"/>
          </a:xfrm>
        </p:spPr>
        <p:txBody>
          <a:bodyPr/>
          <a:lstStyle/>
          <a:p>
            <a:r>
              <a:rPr lang="en-US" smtClean="0">
                <a:effectLst>
                  <a:outerShdw blurRad="38100" dist="38100" dir="2700000" algn="tl">
                    <a:srgbClr val="C0C0C0"/>
                  </a:outerShdw>
                </a:effectLst>
              </a:rPr>
              <a:t>Sixes Game-Effectiveness of the Feeder Buffers</a:t>
            </a:r>
          </a:p>
        </p:txBody>
      </p:sp>
      <p:sp>
        <p:nvSpPr>
          <p:cNvPr id="69635" name="Content Placeholder 2"/>
          <p:cNvSpPr>
            <a:spLocks noGrp="1"/>
          </p:cNvSpPr>
          <p:nvPr>
            <p:ph idx="1"/>
          </p:nvPr>
        </p:nvSpPr>
        <p:spPr/>
        <p:txBody>
          <a:bodyPr/>
          <a:lstStyle/>
          <a:p>
            <a:r>
              <a:rPr lang="en-US" smtClean="0"/>
              <a:t>Insights:  On thing that is a bit more difficult to play is having a parallel task for each task in the chain.</a:t>
            </a:r>
          </a:p>
          <a:p>
            <a:r>
              <a:rPr lang="en-US" smtClean="0"/>
              <a:t>For nine people, split them so four are feeder tasks and five are the main line.</a:t>
            </a:r>
          </a:p>
          <a:p>
            <a:endParaRPr lang="en-US" smtClean="0"/>
          </a:p>
          <a:p>
            <a:endParaRPr lang="en-US" smtClean="0"/>
          </a:p>
          <a:p>
            <a:r>
              <a:rPr lang="en-US" smtClean="0"/>
              <a:t>First, do the traditional schedule with each task estimating 16 days.  This means the four feeder tasks start on Day 0, 16, 32 and 48 and the project hopes to finish by 80 days. </a:t>
            </a:r>
          </a:p>
          <a:p>
            <a:r>
              <a:rPr lang="en-US" smtClean="0"/>
              <a:t>Completing in 80 days happens only about 2/3rds of the time.</a:t>
            </a:r>
          </a:p>
          <a:p>
            <a:endParaRPr lang="en-US" smtClean="0"/>
          </a:p>
        </p:txBody>
      </p:sp>
      <p:sp>
        <p:nvSpPr>
          <p:cNvPr id="4" name="Oval 3"/>
          <p:cNvSpPr/>
          <p:nvPr/>
        </p:nvSpPr>
        <p:spPr bwMode="auto">
          <a:xfrm>
            <a:off x="20574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5" name="Oval 4"/>
          <p:cNvSpPr/>
          <p:nvPr/>
        </p:nvSpPr>
        <p:spPr bwMode="auto">
          <a:xfrm>
            <a:off x="20574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6" name="Oval 5"/>
          <p:cNvSpPr/>
          <p:nvPr/>
        </p:nvSpPr>
        <p:spPr bwMode="auto">
          <a:xfrm>
            <a:off x="25908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7" name="Oval 6"/>
          <p:cNvSpPr/>
          <p:nvPr/>
        </p:nvSpPr>
        <p:spPr bwMode="auto">
          <a:xfrm>
            <a:off x="25908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8" name="Oval 7"/>
          <p:cNvSpPr/>
          <p:nvPr/>
        </p:nvSpPr>
        <p:spPr bwMode="auto">
          <a:xfrm>
            <a:off x="31242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9" name="Oval 8"/>
          <p:cNvSpPr/>
          <p:nvPr/>
        </p:nvSpPr>
        <p:spPr bwMode="auto">
          <a:xfrm>
            <a:off x="31242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0" name="Oval 9"/>
          <p:cNvSpPr/>
          <p:nvPr/>
        </p:nvSpPr>
        <p:spPr bwMode="auto">
          <a:xfrm>
            <a:off x="36576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1" name="Oval 10"/>
          <p:cNvSpPr/>
          <p:nvPr/>
        </p:nvSpPr>
        <p:spPr bwMode="auto">
          <a:xfrm>
            <a:off x="36576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2" name="Oval 11"/>
          <p:cNvSpPr/>
          <p:nvPr/>
        </p:nvSpPr>
        <p:spPr bwMode="auto">
          <a:xfrm>
            <a:off x="41910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cxnSp>
        <p:nvCxnSpPr>
          <p:cNvPr id="69645" name="Straight Arrow Connector 14"/>
          <p:cNvCxnSpPr>
            <a:cxnSpLocks noChangeShapeType="1"/>
            <a:stCxn id="4" idx="6"/>
            <a:endCxn id="6" idx="2"/>
          </p:cNvCxnSpPr>
          <p:nvPr/>
        </p:nvCxnSpPr>
        <p:spPr bwMode="auto">
          <a:xfrm>
            <a:off x="2286000" y="3467100"/>
            <a:ext cx="304800" cy="1588"/>
          </a:xfrm>
          <a:prstGeom prst="straightConnector1">
            <a:avLst/>
          </a:prstGeom>
          <a:noFill/>
          <a:ln w="38100">
            <a:solidFill>
              <a:srgbClr val="333333"/>
            </a:solidFill>
            <a:round/>
            <a:headEnd/>
            <a:tailEnd type="arrow" w="med" len="med"/>
          </a:ln>
        </p:spPr>
      </p:cxnSp>
      <p:cxnSp>
        <p:nvCxnSpPr>
          <p:cNvPr id="69646" name="Straight Arrow Connector 15"/>
          <p:cNvCxnSpPr>
            <a:cxnSpLocks noChangeShapeType="1"/>
            <a:stCxn id="6" idx="6"/>
            <a:endCxn id="8" idx="2"/>
          </p:cNvCxnSpPr>
          <p:nvPr/>
        </p:nvCxnSpPr>
        <p:spPr bwMode="auto">
          <a:xfrm>
            <a:off x="2819400" y="3467100"/>
            <a:ext cx="304800" cy="1588"/>
          </a:xfrm>
          <a:prstGeom prst="straightConnector1">
            <a:avLst/>
          </a:prstGeom>
          <a:noFill/>
          <a:ln w="38100">
            <a:solidFill>
              <a:srgbClr val="333333"/>
            </a:solidFill>
            <a:round/>
            <a:headEnd/>
            <a:tailEnd type="arrow" w="med" len="med"/>
          </a:ln>
        </p:spPr>
      </p:cxnSp>
      <p:cxnSp>
        <p:nvCxnSpPr>
          <p:cNvPr id="69647" name="Straight Arrow Connector 18"/>
          <p:cNvCxnSpPr>
            <a:cxnSpLocks noChangeShapeType="1"/>
            <a:stCxn id="8" idx="6"/>
            <a:endCxn id="10" idx="2"/>
          </p:cNvCxnSpPr>
          <p:nvPr/>
        </p:nvCxnSpPr>
        <p:spPr bwMode="auto">
          <a:xfrm>
            <a:off x="3352800" y="3467100"/>
            <a:ext cx="304800" cy="1588"/>
          </a:xfrm>
          <a:prstGeom prst="straightConnector1">
            <a:avLst/>
          </a:prstGeom>
          <a:noFill/>
          <a:ln w="38100">
            <a:solidFill>
              <a:srgbClr val="333333"/>
            </a:solidFill>
            <a:round/>
            <a:headEnd/>
            <a:tailEnd type="arrow" w="med" len="med"/>
          </a:ln>
        </p:spPr>
      </p:cxnSp>
      <p:cxnSp>
        <p:nvCxnSpPr>
          <p:cNvPr id="69648" name="Straight Arrow Connector 21"/>
          <p:cNvCxnSpPr>
            <a:cxnSpLocks noChangeShapeType="1"/>
            <a:stCxn id="10" idx="6"/>
            <a:endCxn id="12" idx="2"/>
          </p:cNvCxnSpPr>
          <p:nvPr/>
        </p:nvCxnSpPr>
        <p:spPr bwMode="auto">
          <a:xfrm>
            <a:off x="3886200" y="3467100"/>
            <a:ext cx="304800" cy="1588"/>
          </a:xfrm>
          <a:prstGeom prst="straightConnector1">
            <a:avLst/>
          </a:prstGeom>
          <a:noFill/>
          <a:ln w="38100">
            <a:solidFill>
              <a:srgbClr val="333333"/>
            </a:solidFill>
            <a:round/>
            <a:headEnd/>
            <a:tailEnd type="arrow" w="med" len="med"/>
          </a:ln>
        </p:spPr>
      </p:cxnSp>
      <p:cxnSp>
        <p:nvCxnSpPr>
          <p:cNvPr id="69649" name="Straight Arrow Connector 24"/>
          <p:cNvCxnSpPr>
            <a:cxnSpLocks noChangeShapeType="1"/>
            <a:stCxn id="5" idx="7"/>
            <a:endCxn id="6" idx="3"/>
          </p:cNvCxnSpPr>
          <p:nvPr/>
        </p:nvCxnSpPr>
        <p:spPr bwMode="auto">
          <a:xfrm rot="5400000" flipH="1" flipV="1">
            <a:off x="2328863" y="3471863"/>
            <a:ext cx="219075" cy="371475"/>
          </a:xfrm>
          <a:prstGeom prst="straightConnector1">
            <a:avLst/>
          </a:prstGeom>
          <a:noFill/>
          <a:ln w="38100">
            <a:solidFill>
              <a:srgbClr val="333333"/>
            </a:solidFill>
            <a:round/>
            <a:headEnd/>
            <a:tailEnd type="arrow" w="med" len="med"/>
          </a:ln>
        </p:spPr>
      </p:cxnSp>
      <p:cxnSp>
        <p:nvCxnSpPr>
          <p:cNvPr id="69650" name="Straight Arrow Connector 28"/>
          <p:cNvCxnSpPr>
            <a:cxnSpLocks noChangeShapeType="1"/>
            <a:stCxn id="7" idx="7"/>
            <a:endCxn id="8" idx="3"/>
          </p:cNvCxnSpPr>
          <p:nvPr/>
        </p:nvCxnSpPr>
        <p:spPr bwMode="auto">
          <a:xfrm rot="5400000" flipH="1" flipV="1">
            <a:off x="2862263" y="3471863"/>
            <a:ext cx="219075" cy="371475"/>
          </a:xfrm>
          <a:prstGeom prst="straightConnector1">
            <a:avLst/>
          </a:prstGeom>
          <a:noFill/>
          <a:ln w="38100">
            <a:solidFill>
              <a:srgbClr val="333333"/>
            </a:solidFill>
            <a:round/>
            <a:headEnd/>
            <a:tailEnd type="arrow" w="med" len="med"/>
          </a:ln>
        </p:spPr>
      </p:cxnSp>
      <p:cxnSp>
        <p:nvCxnSpPr>
          <p:cNvPr id="69651" name="Straight Arrow Connector 31"/>
          <p:cNvCxnSpPr>
            <a:cxnSpLocks noChangeShapeType="1"/>
            <a:stCxn id="9" idx="7"/>
            <a:endCxn id="10" idx="3"/>
          </p:cNvCxnSpPr>
          <p:nvPr/>
        </p:nvCxnSpPr>
        <p:spPr bwMode="auto">
          <a:xfrm rot="5400000" flipH="1" flipV="1">
            <a:off x="3395663" y="3471863"/>
            <a:ext cx="219075" cy="371475"/>
          </a:xfrm>
          <a:prstGeom prst="straightConnector1">
            <a:avLst/>
          </a:prstGeom>
          <a:noFill/>
          <a:ln w="38100">
            <a:solidFill>
              <a:srgbClr val="333333"/>
            </a:solidFill>
            <a:round/>
            <a:headEnd/>
            <a:tailEnd type="arrow" w="med" len="med"/>
          </a:ln>
        </p:spPr>
      </p:cxnSp>
      <p:cxnSp>
        <p:nvCxnSpPr>
          <p:cNvPr id="69652" name="Straight Arrow Connector 34"/>
          <p:cNvCxnSpPr>
            <a:cxnSpLocks noChangeShapeType="1"/>
            <a:stCxn id="11" idx="7"/>
            <a:endCxn id="12" idx="3"/>
          </p:cNvCxnSpPr>
          <p:nvPr/>
        </p:nvCxnSpPr>
        <p:spPr bwMode="auto">
          <a:xfrm rot="5400000" flipH="1" flipV="1">
            <a:off x="3929063" y="3471863"/>
            <a:ext cx="219075" cy="371475"/>
          </a:xfrm>
          <a:prstGeom prst="straightConnector1">
            <a:avLst/>
          </a:prstGeom>
          <a:noFill/>
          <a:ln w="38100">
            <a:solidFill>
              <a:srgbClr val="333333"/>
            </a:solidFill>
            <a:round/>
            <a:headEnd/>
            <a:tailEnd type="arrow" w="med" len="me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45463" cy="838200"/>
          </a:xfrm>
        </p:spPr>
        <p:txBody>
          <a:bodyPr/>
          <a:lstStyle/>
          <a:p>
            <a:r>
              <a:rPr lang="en-US" smtClean="0">
                <a:effectLst>
                  <a:outerShdw blurRad="38100" dist="38100" dir="2700000" algn="tl">
                    <a:srgbClr val="C0C0C0"/>
                  </a:outerShdw>
                </a:effectLst>
              </a:rPr>
              <a:t>Sixes Game-Effectiveness of the Feeder Buffers</a:t>
            </a:r>
          </a:p>
        </p:txBody>
      </p:sp>
      <p:sp>
        <p:nvSpPr>
          <p:cNvPr id="70659" name="Content Placeholder 2"/>
          <p:cNvSpPr>
            <a:spLocks noGrp="1"/>
          </p:cNvSpPr>
          <p:nvPr>
            <p:ph idx="1"/>
          </p:nvPr>
        </p:nvSpPr>
        <p:spPr/>
        <p:txBody>
          <a:bodyPr/>
          <a:lstStyle/>
          <a:p>
            <a:r>
              <a:rPr lang="en-US" dirty="0" smtClean="0"/>
              <a:t>Changing the operation to an aggressive schedule of 8 days changes the system.  The project won’t be done in 40 days.  It needs a 20 day buffer.  Promise to deliver in 60 days.</a:t>
            </a:r>
          </a:p>
          <a:p>
            <a:endParaRPr lang="en-US" dirty="0" smtClean="0"/>
          </a:p>
          <a:p>
            <a:endParaRPr lang="en-US" dirty="0" smtClean="0"/>
          </a:p>
          <a:p>
            <a:r>
              <a:rPr lang="en-US" dirty="0" smtClean="0"/>
              <a:t>With the CCPM schedule the feeders task are also estimated at 8 days with a four day feeder buffer.  This means the four feeder tasks start on Day 0, 4, 12 and 20 days. The project (with the same dice process) easily finishes by 60 days.  </a:t>
            </a:r>
          </a:p>
          <a:p>
            <a:r>
              <a:rPr lang="en-US" sz="1600" dirty="0" smtClean="0"/>
              <a:t>Note the early feeder chains often causes Critical Chain penetration, but the later feeders don’t (with CCPM, more </a:t>
            </a:r>
            <a:r>
              <a:rPr lang="en-US" sz="1600" dirty="0" smtClean="0"/>
              <a:t>feeder buffer safety </a:t>
            </a:r>
            <a:r>
              <a:rPr lang="en-US" sz="1600" dirty="0" smtClean="0"/>
              <a:t>is added by the </a:t>
            </a:r>
            <a:r>
              <a:rPr lang="en-US" sz="1600" dirty="0" smtClean="0"/>
              <a:t>algorithm towards the end of the project,  </a:t>
            </a:r>
            <a:r>
              <a:rPr lang="en-US" sz="1600" dirty="0" smtClean="0"/>
              <a:t>just when you need it).</a:t>
            </a:r>
          </a:p>
          <a:p>
            <a:endParaRPr lang="en-US" dirty="0" smtClean="0"/>
          </a:p>
        </p:txBody>
      </p:sp>
      <p:sp>
        <p:nvSpPr>
          <p:cNvPr id="4" name="Oval 3"/>
          <p:cNvSpPr/>
          <p:nvPr/>
        </p:nvSpPr>
        <p:spPr bwMode="auto">
          <a:xfrm>
            <a:off x="20574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5" name="Oval 4"/>
          <p:cNvSpPr/>
          <p:nvPr/>
        </p:nvSpPr>
        <p:spPr bwMode="auto">
          <a:xfrm>
            <a:off x="20574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6" name="Oval 5"/>
          <p:cNvSpPr/>
          <p:nvPr/>
        </p:nvSpPr>
        <p:spPr bwMode="auto">
          <a:xfrm>
            <a:off x="25908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7" name="Oval 6"/>
          <p:cNvSpPr/>
          <p:nvPr/>
        </p:nvSpPr>
        <p:spPr bwMode="auto">
          <a:xfrm>
            <a:off x="25908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8" name="Oval 7"/>
          <p:cNvSpPr/>
          <p:nvPr/>
        </p:nvSpPr>
        <p:spPr bwMode="auto">
          <a:xfrm>
            <a:off x="31242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9" name="Oval 8"/>
          <p:cNvSpPr/>
          <p:nvPr/>
        </p:nvSpPr>
        <p:spPr bwMode="auto">
          <a:xfrm>
            <a:off x="31242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0" name="Oval 9"/>
          <p:cNvSpPr/>
          <p:nvPr/>
        </p:nvSpPr>
        <p:spPr bwMode="auto">
          <a:xfrm>
            <a:off x="36576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1" name="Oval 10"/>
          <p:cNvSpPr/>
          <p:nvPr/>
        </p:nvSpPr>
        <p:spPr bwMode="auto">
          <a:xfrm>
            <a:off x="3657600" y="3733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2" name="Oval 11"/>
          <p:cNvSpPr/>
          <p:nvPr/>
        </p:nvSpPr>
        <p:spPr bwMode="auto">
          <a:xfrm>
            <a:off x="4191000" y="3352800"/>
            <a:ext cx="228600" cy="2286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cxnSp>
        <p:nvCxnSpPr>
          <p:cNvPr id="70669" name="Straight Arrow Connector 14"/>
          <p:cNvCxnSpPr>
            <a:cxnSpLocks noChangeShapeType="1"/>
            <a:stCxn id="4" idx="6"/>
            <a:endCxn id="6" idx="2"/>
          </p:cNvCxnSpPr>
          <p:nvPr/>
        </p:nvCxnSpPr>
        <p:spPr bwMode="auto">
          <a:xfrm>
            <a:off x="2286000" y="3467100"/>
            <a:ext cx="304800" cy="1588"/>
          </a:xfrm>
          <a:prstGeom prst="straightConnector1">
            <a:avLst/>
          </a:prstGeom>
          <a:noFill/>
          <a:ln w="38100">
            <a:solidFill>
              <a:srgbClr val="333333"/>
            </a:solidFill>
            <a:round/>
            <a:headEnd/>
            <a:tailEnd type="arrow" w="med" len="med"/>
          </a:ln>
        </p:spPr>
      </p:cxnSp>
      <p:cxnSp>
        <p:nvCxnSpPr>
          <p:cNvPr id="70670" name="Straight Arrow Connector 15"/>
          <p:cNvCxnSpPr>
            <a:cxnSpLocks noChangeShapeType="1"/>
            <a:stCxn id="6" idx="6"/>
            <a:endCxn id="8" idx="2"/>
          </p:cNvCxnSpPr>
          <p:nvPr/>
        </p:nvCxnSpPr>
        <p:spPr bwMode="auto">
          <a:xfrm>
            <a:off x="2819400" y="3467100"/>
            <a:ext cx="304800" cy="1588"/>
          </a:xfrm>
          <a:prstGeom prst="straightConnector1">
            <a:avLst/>
          </a:prstGeom>
          <a:noFill/>
          <a:ln w="38100">
            <a:solidFill>
              <a:srgbClr val="333333"/>
            </a:solidFill>
            <a:round/>
            <a:headEnd/>
            <a:tailEnd type="arrow" w="med" len="med"/>
          </a:ln>
        </p:spPr>
      </p:cxnSp>
      <p:cxnSp>
        <p:nvCxnSpPr>
          <p:cNvPr id="70671" name="Straight Arrow Connector 18"/>
          <p:cNvCxnSpPr>
            <a:cxnSpLocks noChangeShapeType="1"/>
            <a:stCxn id="8" idx="6"/>
            <a:endCxn id="10" idx="2"/>
          </p:cNvCxnSpPr>
          <p:nvPr/>
        </p:nvCxnSpPr>
        <p:spPr bwMode="auto">
          <a:xfrm>
            <a:off x="3352800" y="3467100"/>
            <a:ext cx="304800" cy="1588"/>
          </a:xfrm>
          <a:prstGeom prst="straightConnector1">
            <a:avLst/>
          </a:prstGeom>
          <a:noFill/>
          <a:ln w="38100">
            <a:solidFill>
              <a:srgbClr val="333333"/>
            </a:solidFill>
            <a:round/>
            <a:headEnd/>
            <a:tailEnd type="arrow" w="med" len="med"/>
          </a:ln>
        </p:spPr>
      </p:cxnSp>
      <p:cxnSp>
        <p:nvCxnSpPr>
          <p:cNvPr id="70672" name="Straight Arrow Connector 21"/>
          <p:cNvCxnSpPr>
            <a:cxnSpLocks noChangeShapeType="1"/>
            <a:stCxn id="10" idx="6"/>
            <a:endCxn id="12" idx="2"/>
          </p:cNvCxnSpPr>
          <p:nvPr/>
        </p:nvCxnSpPr>
        <p:spPr bwMode="auto">
          <a:xfrm>
            <a:off x="3886200" y="3467100"/>
            <a:ext cx="304800" cy="1588"/>
          </a:xfrm>
          <a:prstGeom prst="straightConnector1">
            <a:avLst/>
          </a:prstGeom>
          <a:noFill/>
          <a:ln w="38100">
            <a:solidFill>
              <a:srgbClr val="333333"/>
            </a:solidFill>
            <a:round/>
            <a:headEnd/>
            <a:tailEnd type="arrow" w="med" len="med"/>
          </a:ln>
        </p:spPr>
      </p:cxnSp>
      <p:cxnSp>
        <p:nvCxnSpPr>
          <p:cNvPr id="70673" name="Straight Arrow Connector 24"/>
          <p:cNvCxnSpPr>
            <a:cxnSpLocks noChangeShapeType="1"/>
            <a:stCxn id="5" idx="7"/>
            <a:endCxn id="6" idx="3"/>
          </p:cNvCxnSpPr>
          <p:nvPr/>
        </p:nvCxnSpPr>
        <p:spPr bwMode="auto">
          <a:xfrm rot="5400000" flipH="1" flipV="1">
            <a:off x="2328863" y="3471863"/>
            <a:ext cx="219075" cy="371475"/>
          </a:xfrm>
          <a:prstGeom prst="straightConnector1">
            <a:avLst/>
          </a:prstGeom>
          <a:noFill/>
          <a:ln w="38100">
            <a:solidFill>
              <a:srgbClr val="333333"/>
            </a:solidFill>
            <a:round/>
            <a:headEnd/>
            <a:tailEnd type="arrow" w="med" len="med"/>
          </a:ln>
        </p:spPr>
      </p:cxnSp>
      <p:cxnSp>
        <p:nvCxnSpPr>
          <p:cNvPr id="70674" name="Straight Arrow Connector 28"/>
          <p:cNvCxnSpPr>
            <a:cxnSpLocks noChangeShapeType="1"/>
            <a:stCxn id="7" idx="7"/>
            <a:endCxn id="8" idx="3"/>
          </p:cNvCxnSpPr>
          <p:nvPr/>
        </p:nvCxnSpPr>
        <p:spPr bwMode="auto">
          <a:xfrm rot="5400000" flipH="1" flipV="1">
            <a:off x="2862263" y="3471863"/>
            <a:ext cx="219075" cy="371475"/>
          </a:xfrm>
          <a:prstGeom prst="straightConnector1">
            <a:avLst/>
          </a:prstGeom>
          <a:noFill/>
          <a:ln w="38100">
            <a:solidFill>
              <a:srgbClr val="333333"/>
            </a:solidFill>
            <a:round/>
            <a:headEnd/>
            <a:tailEnd type="arrow" w="med" len="med"/>
          </a:ln>
        </p:spPr>
      </p:cxnSp>
      <p:cxnSp>
        <p:nvCxnSpPr>
          <p:cNvPr id="70675" name="Straight Arrow Connector 31"/>
          <p:cNvCxnSpPr>
            <a:cxnSpLocks noChangeShapeType="1"/>
            <a:stCxn id="9" idx="7"/>
            <a:endCxn id="10" idx="3"/>
          </p:cNvCxnSpPr>
          <p:nvPr/>
        </p:nvCxnSpPr>
        <p:spPr bwMode="auto">
          <a:xfrm rot="5400000" flipH="1" flipV="1">
            <a:off x="3395663" y="3471863"/>
            <a:ext cx="219075" cy="371475"/>
          </a:xfrm>
          <a:prstGeom prst="straightConnector1">
            <a:avLst/>
          </a:prstGeom>
          <a:noFill/>
          <a:ln w="38100">
            <a:solidFill>
              <a:srgbClr val="333333"/>
            </a:solidFill>
            <a:round/>
            <a:headEnd/>
            <a:tailEnd type="arrow" w="med" len="med"/>
          </a:ln>
        </p:spPr>
      </p:cxnSp>
      <p:cxnSp>
        <p:nvCxnSpPr>
          <p:cNvPr id="70676" name="Straight Arrow Connector 34"/>
          <p:cNvCxnSpPr>
            <a:cxnSpLocks noChangeShapeType="1"/>
            <a:stCxn id="11" idx="7"/>
            <a:endCxn id="12" idx="3"/>
          </p:cNvCxnSpPr>
          <p:nvPr/>
        </p:nvCxnSpPr>
        <p:spPr bwMode="auto">
          <a:xfrm rot="5400000" flipH="1" flipV="1">
            <a:off x="3929063" y="3471863"/>
            <a:ext cx="219075" cy="371475"/>
          </a:xfrm>
          <a:prstGeom prst="straightConnector1">
            <a:avLst/>
          </a:prstGeom>
          <a:noFill/>
          <a:ln w="38100">
            <a:solidFill>
              <a:srgbClr val="333333"/>
            </a:solidFill>
            <a:round/>
            <a:headEnd/>
            <a:tailEnd type="arrow" w="med" len="me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Other Games of Merit</a:t>
            </a:r>
          </a:p>
        </p:txBody>
      </p:sp>
      <p:sp>
        <p:nvSpPr>
          <p:cNvPr id="71683" name="Content Placeholder 2"/>
          <p:cNvSpPr>
            <a:spLocks noGrp="1"/>
          </p:cNvSpPr>
          <p:nvPr>
            <p:ph idx="1"/>
          </p:nvPr>
        </p:nvSpPr>
        <p:spPr/>
        <p:txBody>
          <a:bodyPr/>
          <a:lstStyle/>
          <a:p>
            <a:r>
              <a:rPr lang="en-US" dirty="0" smtClean="0"/>
              <a:t>Bead Experiment – Developed by Tony Rizzo to demonstrate impacts of multi tasking.</a:t>
            </a:r>
            <a:br>
              <a:rPr lang="en-US" dirty="0" smtClean="0"/>
            </a:br>
            <a:r>
              <a:rPr lang="en-US" sz="1600" dirty="0" smtClean="0">
                <a:hlinkClick r:id="rId3"/>
              </a:rPr>
              <a:t> </a:t>
            </a:r>
            <a:r>
              <a:rPr lang="en-US" sz="1600" dirty="0" smtClean="0">
                <a:hlinkClick r:id="rId4"/>
              </a:rPr>
              <a:t>http://public.wsu.edu/~</a:t>
            </a:r>
            <a:r>
              <a:rPr lang="en-US" sz="1600" dirty="0" smtClean="0">
                <a:hlinkClick r:id="rId4"/>
              </a:rPr>
              <a:t>engrmgmt/holt/em530/Docs/BeadExperiment.ppt</a:t>
            </a:r>
            <a:endParaRPr lang="en-US" sz="1600" dirty="0" smtClean="0"/>
          </a:p>
          <a:p>
            <a:r>
              <a:rPr lang="en-US" dirty="0" smtClean="0"/>
              <a:t>Supply Chain Game – Supply chain of ten independent business units. Good for intro to TDD and IDD. </a:t>
            </a:r>
            <a:br>
              <a:rPr lang="en-US" dirty="0" smtClean="0"/>
            </a:br>
            <a:r>
              <a:rPr lang="en-US" sz="1600" dirty="0" smtClean="0">
                <a:hlinkClick r:id="rId5"/>
              </a:rPr>
              <a:t> </a:t>
            </a:r>
            <a:r>
              <a:rPr lang="en-US" sz="1600" dirty="0" smtClean="0">
                <a:hlinkClick r:id="rId5"/>
              </a:rPr>
              <a:t>http://public.wsu.edu/~</a:t>
            </a:r>
            <a:r>
              <a:rPr lang="en-US" sz="1600" dirty="0" smtClean="0">
                <a:hlinkClick r:id="rId5"/>
              </a:rPr>
              <a:t>engrmgmt/holt/em530/Docs/SupplyChainGame.ppt</a:t>
            </a:r>
            <a:endParaRPr lang="en-US" sz="1600" dirty="0" smtClean="0"/>
          </a:p>
          <a:p>
            <a:r>
              <a:rPr lang="en-US" dirty="0" smtClean="0"/>
              <a:t>Bean Factory -- TOC Replenishment Game teaches VMI</a:t>
            </a:r>
            <a:br>
              <a:rPr lang="en-US" dirty="0" smtClean="0"/>
            </a:br>
            <a:r>
              <a:rPr lang="en-US" sz="1600" dirty="0" smtClean="0">
                <a:hlinkClick r:id="rId3"/>
              </a:rPr>
              <a:t> </a:t>
            </a:r>
            <a:r>
              <a:rPr lang="en-US" sz="1600" dirty="0" smtClean="0">
                <a:hlinkClick r:id="rId6"/>
              </a:rPr>
              <a:t>http://public.wsu.edu/~</a:t>
            </a:r>
            <a:r>
              <a:rPr lang="en-US" sz="1600" dirty="0" smtClean="0">
                <a:hlinkClick r:id="rId6"/>
              </a:rPr>
              <a:t>engrmgmt/holt/em530/Docs/Bean-VMI-Game.pptx</a:t>
            </a:r>
            <a:endParaRPr lang="en-US" sz="1600" dirty="0" smtClean="0"/>
          </a:p>
          <a:p>
            <a:r>
              <a:rPr lang="en-US" dirty="0" smtClean="0"/>
              <a:t>Ice Cream Game – Automated interactive game where players are blind to the rest of the chain, yet still dependent. </a:t>
            </a:r>
            <a:br>
              <a:rPr lang="en-US" dirty="0" smtClean="0"/>
            </a:br>
            <a:r>
              <a:rPr lang="en-US" sz="1600" dirty="0" smtClean="0">
                <a:hlinkClick r:id="rId7"/>
              </a:rPr>
              <a:t> </a:t>
            </a:r>
            <a:r>
              <a:rPr lang="en-US" sz="1600" dirty="0" smtClean="0">
                <a:hlinkClick r:id="rId7"/>
              </a:rPr>
              <a:t>http://public.wsu.edu/~</a:t>
            </a:r>
            <a:r>
              <a:rPr lang="en-US" sz="1600" dirty="0" smtClean="0">
                <a:hlinkClick r:id="rId7"/>
              </a:rPr>
              <a:t>engrmgmt/holt/em530/IceCreamGame.htm</a:t>
            </a:r>
            <a:endParaRPr lang="en-US" sz="1600" dirty="0" smtClean="0"/>
          </a:p>
          <a:p>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6553200" y="6356350"/>
            <a:ext cx="2133600" cy="365125"/>
          </a:xfrm>
          <a:prstGeom prst="rect">
            <a:avLst/>
          </a:prstGeom>
        </p:spPr>
        <p:txBody>
          <a:bodyPr/>
          <a:lstStyle/>
          <a:p>
            <a:fld id="{5739A20D-4462-4983-AAA4-3E1A21AC18D4}" type="slidenum">
              <a:rPr lang="en-US">
                <a:effectLst>
                  <a:outerShdw blurRad="38100" dist="38100" dir="2700000" algn="tl">
                    <a:srgbClr val="C0C0C0"/>
                  </a:outerShdw>
                </a:effectLst>
              </a:rPr>
              <a:pPr/>
              <a:t>55</a:t>
            </a:fld>
            <a:endParaRPr lang="en-US">
              <a:effectLst>
                <a:outerShdw blurRad="38100" dist="38100" dir="2700000" algn="tl">
                  <a:srgbClr val="C0C0C0"/>
                </a:outerShdw>
              </a:effectLst>
            </a:endParaRPr>
          </a:p>
        </p:txBody>
      </p:sp>
      <p:sp>
        <p:nvSpPr>
          <p:cNvPr id="11266" name="Rectangle 2"/>
          <p:cNvSpPr>
            <a:spLocks noGrp="1" noChangeArrowheads="1"/>
          </p:cNvSpPr>
          <p:nvPr>
            <p:ph type="title"/>
          </p:nvPr>
        </p:nvSpPr>
        <p:spPr>
          <a:xfrm>
            <a:off x="920750" y="0"/>
            <a:ext cx="7537450" cy="1066800"/>
          </a:xfrm>
        </p:spPr>
        <p:txBody>
          <a:bodyPr/>
          <a:lstStyle/>
          <a:p>
            <a:r>
              <a:rPr lang="en-US" smtClean="0">
                <a:effectLst>
                  <a:outerShdw blurRad="38100" dist="38100" dir="2700000" algn="tl">
                    <a:srgbClr val="C0C0C0"/>
                  </a:outerShdw>
                </a:effectLst>
              </a:rPr>
              <a:t>About James Holt</a:t>
            </a:r>
            <a:endParaRPr lang="en-ZA" smtClean="0">
              <a:effectLst>
                <a:outerShdw blurRad="38100" dist="38100" dir="2700000" algn="tl">
                  <a:srgbClr val="C0C0C0"/>
                </a:outerShdw>
              </a:effectLst>
            </a:endParaRPr>
          </a:p>
        </p:txBody>
      </p:sp>
      <p:sp>
        <p:nvSpPr>
          <p:cNvPr id="72708" name="Rectangle 3"/>
          <p:cNvSpPr>
            <a:spLocks noGrp="1" noChangeArrowheads="1"/>
          </p:cNvSpPr>
          <p:nvPr>
            <p:ph type="body" idx="1"/>
          </p:nvPr>
        </p:nvSpPr>
        <p:spPr>
          <a:xfrm>
            <a:off x="228600" y="1295400"/>
            <a:ext cx="5029200" cy="5410200"/>
          </a:xfrm>
          <a:solidFill>
            <a:schemeClr val="bg1"/>
          </a:solidFill>
          <a:ln w="38100" cap="flat">
            <a:solidFill>
              <a:schemeClr val="tx1"/>
            </a:solidFill>
            <a:prstDash val="sysDot"/>
          </a:ln>
        </p:spPr>
        <p:txBody>
          <a:bodyPr/>
          <a:lstStyle/>
          <a:p>
            <a:pPr marL="0" indent="0">
              <a:lnSpc>
                <a:spcPct val="90000"/>
              </a:lnSpc>
              <a:buClr>
                <a:schemeClr val="bg1"/>
              </a:buClr>
              <a:buFont typeface="Wingdings" pitchFamily="-112" charset="2"/>
              <a:buNone/>
            </a:pPr>
            <a:r>
              <a:rPr lang="en-ZA" sz="1500" dirty="0" smtClean="0"/>
              <a:t>     </a:t>
            </a:r>
            <a:r>
              <a:rPr lang="en-US" sz="1500" dirty="0" smtClean="0"/>
              <a:t>Dr. James R. Holt, is a Clinical Professor of Engineering Management at Washington State University focusing on the delivery of the best management technologies. He was a Principal Consultant with Management Advisory Group, Inc. and a Certified Associate of the </a:t>
            </a:r>
            <a:r>
              <a:rPr lang="en-US" sz="1500" dirty="0" err="1" smtClean="0"/>
              <a:t>Avraham</a:t>
            </a:r>
            <a:r>
              <a:rPr lang="en-US" sz="1500" dirty="0" smtClean="0"/>
              <a:t> Y. Goldratt Institute. He served as Department Head, Engineering and Environmental Management at the Air Force Institute of Technology, Wright-Patterson AFB, Ohio before he retired from the Air Force with 20 years in engineering, computer and technology management. Dr. Holt has taught at the graduate level 18 years and has advised 85 engineering student theses and dissertations on a wide variety of topics. He lives in the Portland, Oregon area and is active with professional and community organizations. Dr. Holt is certified in the TOC Thinking Process, TOC Operations Management, TOC Project Management and TOC Holistic Strategy by the Theory of Constraints International Certification Organization and serves as Chairman Elect of TOCICO (Theory of Constraints International Certification Organization). He is happily married to Suzanne </a:t>
            </a:r>
            <a:r>
              <a:rPr lang="en-US" sz="1500" dirty="0" smtClean="0"/>
              <a:t>for 40+years</a:t>
            </a:r>
            <a:r>
              <a:rPr lang="en-US" sz="1500" dirty="0" smtClean="0"/>
              <a:t>; they have five children </a:t>
            </a:r>
            <a:r>
              <a:rPr lang="en-US" sz="1500" smtClean="0"/>
              <a:t>and </a:t>
            </a:r>
            <a:r>
              <a:rPr lang="en-US" sz="1500" smtClean="0"/>
              <a:t>eleven </a:t>
            </a:r>
            <a:r>
              <a:rPr lang="en-US" sz="1500" dirty="0" smtClean="0"/>
              <a:t>grandchildren. </a:t>
            </a:r>
            <a:r>
              <a:rPr lang="en-US" sz="1600" dirty="0" smtClean="0">
                <a:hlinkClick r:id="rId3"/>
              </a:rPr>
              <a:t>http</a:t>
            </a:r>
            <a:r>
              <a:rPr lang="en-US" sz="1600" dirty="0" smtClean="0">
                <a:hlinkClick r:id="rId3"/>
              </a:rPr>
              <a:t>://</a:t>
            </a:r>
            <a:r>
              <a:rPr lang="en-US" sz="1600" dirty="0" smtClean="0">
                <a:hlinkClick r:id="rId3"/>
              </a:rPr>
              <a:t>etm.</a:t>
            </a:r>
            <a:r>
              <a:rPr lang="en-US" sz="1600" dirty="0" smtClean="0">
                <a:hlinkClick r:id="rId3"/>
              </a:rPr>
              <a:t>wsu.edu/holt</a:t>
            </a:r>
            <a:r>
              <a:rPr lang="en-US" sz="1600" dirty="0" smtClean="0">
                <a:hlinkClick r:id="rId3"/>
              </a:rPr>
              <a:t>/</a:t>
            </a:r>
            <a:endParaRPr lang="en-US" sz="1500" dirty="0" smtClean="0"/>
          </a:p>
        </p:txBody>
      </p:sp>
      <p:pic>
        <p:nvPicPr>
          <p:cNvPr id="72709" name="Picture 4" descr="HoltMar05-2"/>
          <p:cNvPicPr>
            <a:picLocks noChangeAspect="1" noChangeArrowheads="1"/>
          </p:cNvPicPr>
          <p:nvPr/>
        </p:nvPicPr>
        <p:blipFill>
          <a:blip r:embed="rId4"/>
          <a:srcRect/>
          <a:stretch>
            <a:fillRect/>
          </a:stretch>
        </p:blipFill>
        <p:spPr bwMode="auto">
          <a:xfrm flipH="1">
            <a:off x="5432425" y="1143000"/>
            <a:ext cx="3535363"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Dice Game</a:t>
            </a:r>
          </a:p>
        </p:txBody>
      </p:sp>
      <p:sp>
        <p:nvSpPr>
          <p:cNvPr id="22531" name="Content Placeholder 2"/>
          <p:cNvSpPr>
            <a:spLocks noGrp="1"/>
          </p:cNvSpPr>
          <p:nvPr>
            <p:ph idx="1"/>
          </p:nvPr>
        </p:nvSpPr>
        <p:spPr/>
        <p:txBody>
          <a:bodyPr/>
          <a:lstStyle/>
          <a:p>
            <a:r>
              <a:rPr lang="en-US" dirty="0" smtClean="0"/>
              <a:t>Embellishments:</a:t>
            </a:r>
          </a:p>
          <a:p>
            <a:pPr lvl="1">
              <a:buFont typeface="Arial" charset="0"/>
              <a:buChar char="•"/>
            </a:pPr>
            <a:r>
              <a:rPr lang="en-US" dirty="0" smtClean="0"/>
              <a:t>Rewards: If any person rolled 36 or more in ten rolls , they are recognized as Superior Performers.  If anyone rolls </a:t>
            </a:r>
            <a:r>
              <a:rPr lang="en-US" dirty="0" smtClean="0"/>
              <a:t>40 </a:t>
            </a:r>
            <a:r>
              <a:rPr lang="en-US" dirty="0" smtClean="0"/>
              <a:t>or more, they are Sustained Superior Performers.</a:t>
            </a:r>
          </a:p>
          <a:p>
            <a:pPr lvl="1">
              <a:buFont typeface="Arial" charset="0"/>
              <a:buChar char="•"/>
            </a:pPr>
            <a:r>
              <a:rPr lang="en-US" dirty="0" smtClean="0"/>
              <a:t>Penalties: If the Plant produces less than 30 tokens in the FG cup, the Plant receives a WARNING!.  Play the Dice Game again.  If the Plant Receives two warnings in a row, then the plant must close.</a:t>
            </a:r>
          </a:p>
          <a:p>
            <a:r>
              <a:rPr lang="en-US" dirty="0" smtClean="0"/>
              <a:t>Discussion Points:	</a:t>
            </a:r>
          </a:p>
          <a:p>
            <a:pPr lvl="1"/>
            <a:r>
              <a:rPr lang="en-US" dirty="0" smtClean="0"/>
              <a:t>Interdependence prevents the plant from taking advantage of the high rolls.  Everyone feels the low rolls.</a:t>
            </a:r>
          </a:p>
          <a:p>
            <a:pPr lvl="1"/>
            <a:r>
              <a:rPr lang="en-US" dirty="0" smtClean="0"/>
              <a:t>The amount of WIP left is the system belays the inefficiency of the balanced line.</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Dice Game (DBR Option)</a:t>
            </a:r>
          </a:p>
        </p:txBody>
      </p:sp>
      <p:sp>
        <p:nvSpPr>
          <p:cNvPr id="23555" name="Content Placeholder 2"/>
          <p:cNvSpPr>
            <a:spLocks noGrp="1"/>
          </p:cNvSpPr>
          <p:nvPr>
            <p:ph idx="1"/>
          </p:nvPr>
        </p:nvSpPr>
        <p:spPr/>
        <p:txBody>
          <a:bodyPr/>
          <a:lstStyle/>
          <a:p>
            <a:r>
              <a:rPr lang="en-US" dirty="0" smtClean="0"/>
              <a:t>Options:	DBR Dice Game.</a:t>
            </a:r>
          </a:p>
          <a:p>
            <a:r>
              <a:rPr lang="en-US" dirty="0" smtClean="0"/>
              <a:t>Set-up: 5 un-fair die, 50 tokens for five players.  The center player is the constraint.  The center </a:t>
            </a:r>
            <a:r>
              <a:rPr lang="en-US" dirty="0" smtClean="0"/>
              <a:t>player </a:t>
            </a:r>
            <a:r>
              <a:rPr lang="en-US" dirty="0" smtClean="0"/>
              <a:t>has a </a:t>
            </a:r>
            <a:r>
              <a:rPr lang="en-US" dirty="0" smtClean="0"/>
              <a:t>modified die </a:t>
            </a:r>
            <a:r>
              <a:rPr lang="en-US" dirty="0" smtClean="0"/>
              <a:t>with only 18 dots (paint white-out on two dots on the 6 side and one dot on the 5 side) to average 3 (1,2,3,4,4,4).</a:t>
            </a:r>
          </a:p>
          <a:p>
            <a:r>
              <a:rPr lang="en-US" dirty="0" smtClean="0"/>
              <a:t>The first two </a:t>
            </a:r>
            <a:r>
              <a:rPr lang="en-US" dirty="0" smtClean="0"/>
              <a:t>players and </a:t>
            </a:r>
            <a:r>
              <a:rPr lang="en-US" dirty="0" smtClean="0"/>
              <a:t>last two players receive a five sided die </a:t>
            </a:r>
            <a:r>
              <a:rPr lang="en-US" dirty="0" smtClean="0"/>
              <a:t>(us a regular </a:t>
            </a:r>
            <a:r>
              <a:rPr lang="en-US" dirty="0" smtClean="0"/>
              <a:t>fair die </a:t>
            </a:r>
            <a:r>
              <a:rPr lang="en-US" dirty="0" smtClean="0"/>
              <a:t>but roll again if the roll is a 1</a:t>
            </a:r>
            <a:r>
              <a:rPr lang="en-US" dirty="0" smtClean="0"/>
              <a:t>) </a:t>
            </a:r>
            <a:r>
              <a:rPr lang="en-US" dirty="0" smtClean="0"/>
              <a:t>with 20 dots.</a:t>
            </a:r>
          </a:p>
          <a:p>
            <a:r>
              <a:rPr lang="en-US" dirty="0" smtClean="0"/>
              <a:t>The non-constraints averages 4 and </a:t>
            </a:r>
            <a:r>
              <a:rPr lang="en-US" dirty="0" smtClean="0"/>
              <a:t>have </a:t>
            </a:r>
            <a:r>
              <a:rPr lang="en-US" dirty="0" smtClean="0"/>
              <a:t>a 33% excess capacity over the constraint </a:t>
            </a:r>
            <a:r>
              <a:rPr lang="en-US" dirty="0" smtClean="0"/>
              <a:t>which only averages </a:t>
            </a:r>
            <a:r>
              <a:rPr lang="en-US" dirty="0" smtClean="0"/>
              <a:t>3 per roll.</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effectLst>
                  <a:outerShdw blurRad="38100" dist="38100" dir="2700000" algn="tl">
                    <a:srgbClr val="C0C0C0"/>
                  </a:outerShdw>
                </a:effectLst>
              </a:rPr>
              <a:t>Dice Game (DBR Option)</a:t>
            </a:r>
          </a:p>
        </p:txBody>
      </p:sp>
      <p:sp>
        <p:nvSpPr>
          <p:cNvPr id="24579" name="Content Placeholder 2"/>
          <p:cNvSpPr>
            <a:spLocks noGrp="1"/>
          </p:cNvSpPr>
          <p:nvPr>
            <p:ph idx="1"/>
          </p:nvPr>
        </p:nvSpPr>
        <p:spPr>
          <a:xfrm>
            <a:off x="461963" y="1239838"/>
            <a:ext cx="8134350" cy="4838700"/>
          </a:xfrm>
        </p:spPr>
        <p:txBody>
          <a:bodyPr/>
          <a:lstStyle/>
          <a:p>
            <a:r>
              <a:rPr lang="en-US" sz="2300" dirty="0" smtClean="0"/>
              <a:t>Buffer Size.</a:t>
            </a:r>
          </a:p>
          <a:p>
            <a:r>
              <a:rPr lang="en-US" sz="2300" dirty="0" smtClean="0"/>
              <a:t>The non-constraints minimum is two per roll.</a:t>
            </a:r>
          </a:p>
          <a:p>
            <a:r>
              <a:rPr lang="en-US" sz="2300" dirty="0" smtClean="0"/>
              <a:t>Constraint’s maximum is four per roll.  The paranoia </a:t>
            </a:r>
            <a:r>
              <a:rPr lang="en-US" sz="2300" dirty="0" smtClean="0"/>
              <a:t>factor?  </a:t>
            </a:r>
            <a:r>
              <a:rPr lang="en-US" sz="2300" dirty="0" smtClean="0"/>
              <a:t>There is a potential problem of reducing the constraint buffer by two per day.  How many days can we tolerate this</a:t>
            </a:r>
            <a:r>
              <a:rPr lang="en-US" sz="2300" dirty="0" smtClean="0"/>
              <a:t>?  That is our paranoia factor.</a:t>
            </a:r>
            <a:endParaRPr lang="en-US" sz="2300" dirty="0" smtClean="0"/>
          </a:p>
          <a:p>
            <a:r>
              <a:rPr lang="en-US" sz="2300" dirty="0" smtClean="0"/>
              <a:t>Assume for starters three days of paranoia (a Buffer of six).  Put six tokens just before the Constraint.</a:t>
            </a:r>
          </a:p>
          <a:p>
            <a:r>
              <a:rPr lang="en-US" sz="2300" dirty="0" smtClean="0"/>
              <a:t>Each day, Everyone rolls, but the first non-constraint only moves tokens equal to the minimum of </a:t>
            </a:r>
            <a:r>
              <a:rPr lang="en-US" sz="2300" dirty="0" smtClean="0"/>
              <a:t>“The </a:t>
            </a:r>
            <a:r>
              <a:rPr lang="en-US" sz="2300" dirty="0" smtClean="0"/>
              <a:t>first non-constraint’s </a:t>
            </a:r>
            <a:r>
              <a:rPr lang="en-US" sz="2300" dirty="0" smtClean="0"/>
              <a:t>roll” </a:t>
            </a:r>
            <a:r>
              <a:rPr lang="en-US" sz="2300" dirty="0" smtClean="0"/>
              <a:t>or </a:t>
            </a:r>
            <a:r>
              <a:rPr lang="en-US" sz="2300" dirty="0" smtClean="0"/>
              <a:t>“The amount </a:t>
            </a:r>
            <a:r>
              <a:rPr lang="en-US" sz="2300" dirty="0" smtClean="0"/>
              <a:t>needed to replenish the Buffer to </a:t>
            </a:r>
            <a:r>
              <a:rPr lang="en-US" sz="2300" dirty="0" smtClean="0"/>
              <a:t>Six.” </a:t>
            </a:r>
            <a:r>
              <a:rPr lang="en-US" sz="1400" dirty="0" smtClean="0"/>
              <a:t>(This means the first day while there are six in the system between player 1 and the constraint, that the first players does not enter any new tokens on day one; the buffer is full with six tokens already.) </a:t>
            </a:r>
            <a:r>
              <a:rPr lang="en-US" sz="2300" dirty="0" smtClean="0"/>
              <a:t>If </a:t>
            </a:r>
            <a:r>
              <a:rPr lang="en-US" sz="2300" dirty="0" smtClean="0"/>
              <a:t>necessary, the Buffer </a:t>
            </a:r>
            <a:r>
              <a:rPr lang="en-US" sz="2300" dirty="0" smtClean="0"/>
              <a:t>size is </a:t>
            </a:r>
            <a:r>
              <a:rPr lang="en-US" sz="2300" dirty="0" smtClean="0"/>
              <a:t>increased by group consent. </a:t>
            </a:r>
          </a:p>
          <a:p>
            <a:pPr>
              <a:buFont typeface="Arial" charset="0"/>
              <a:buNone/>
            </a:pPr>
            <a:endParaRPr lang="en-US" sz="23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15875"/>
            <a:ext cx="8555037" cy="838200"/>
          </a:xfrm>
        </p:spPr>
        <p:txBody>
          <a:bodyPr/>
          <a:lstStyle/>
          <a:p>
            <a:r>
              <a:rPr lang="en-US" smtClean="0">
                <a:effectLst>
                  <a:outerShdw blurRad="38100" dist="38100" dir="2700000" algn="tl">
                    <a:srgbClr val="C0C0C0"/>
                  </a:outerShdw>
                </a:effectLst>
              </a:rPr>
              <a:t>Dice Game – Additional Comments</a:t>
            </a:r>
          </a:p>
        </p:txBody>
      </p:sp>
      <p:sp>
        <p:nvSpPr>
          <p:cNvPr id="25603" name="Content Placeholder 2"/>
          <p:cNvSpPr>
            <a:spLocks noGrp="1"/>
          </p:cNvSpPr>
          <p:nvPr>
            <p:ph idx="1"/>
          </p:nvPr>
        </p:nvSpPr>
        <p:spPr/>
        <p:txBody>
          <a:bodyPr/>
          <a:lstStyle/>
          <a:p>
            <a:r>
              <a:rPr lang="en-US" dirty="0" smtClean="0"/>
              <a:t>Having a </a:t>
            </a:r>
            <a:r>
              <a:rPr lang="en-US" dirty="0" smtClean="0"/>
              <a:t>longer line </a:t>
            </a:r>
            <a:r>
              <a:rPr lang="en-US" dirty="0" smtClean="0"/>
              <a:t>of six players dramatically reduces FG.</a:t>
            </a:r>
          </a:p>
          <a:p>
            <a:r>
              <a:rPr lang="en-US" dirty="0" smtClean="0"/>
              <a:t>Continuing the play </a:t>
            </a:r>
            <a:r>
              <a:rPr lang="en-US" dirty="0" smtClean="0"/>
              <a:t>for a longer period of time (11</a:t>
            </a:r>
            <a:r>
              <a:rPr lang="en-US" dirty="0" smtClean="0"/>
              <a:t>, 12, 15, 20</a:t>
            </a:r>
            <a:r>
              <a:rPr lang="en-US" dirty="0" smtClean="0"/>
              <a:t>, or </a:t>
            </a:r>
            <a:r>
              <a:rPr lang="en-US" dirty="0" smtClean="0"/>
              <a:t>30 </a:t>
            </a:r>
            <a:r>
              <a:rPr lang="en-US" dirty="0" smtClean="0"/>
              <a:t>days) </a:t>
            </a:r>
            <a:r>
              <a:rPr lang="en-US" dirty="0" smtClean="0"/>
              <a:t>illustrates the impact of the moving WIP but only provides limited improvement in FG </a:t>
            </a:r>
            <a:r>
              <a:rPr lang="en-US" dirty="0" smtClean="0"/>
              <a:t>over the 10 </a:t>
            </a:r>
            <a:r>
              <a:rPr lang="en-US" dirty="0" smtClean="0"/>
              <a:t>day period (as play goes on, the system acquires more and more WIP).</a:t>
            </a:r>
          </a:p>
          <a:p>
            <a:r>
              <a:rPr lang="en-US" sz="2000" dirty="0" smtClean="0"/>
              <a:t>Interesting combinations can be made for complex lines with assemblies and splits or assigning multiple dies for some players. </a:t>
            </a:r>
          </a:p>
        </p:txBody>
      </p:sp>
      <p:sp>
        <p:nvSpPr>
          <p:cNvPr id="4" name="Oval 3"/>
          <p:cNvSpPr/>
          <p:nvPr/>
        </p:nvSpPr>
        <p:spPr bwMode="auto">
          <a:xfrm>
            <a:off x="1600200" y="60960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5" name="Oval 4"/>
          <p:cNvSpPr/>
          <p:nvPr/>
        </p:nvSpPr>
        <p:spPr bwMode="auto">
          <a:xfrm>
            <a:off x="1600200" y="57912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6" name="Oval 5"/>
          <p:cNvSpPr/>
          <p:nvPr/>
        </p:nvSpPr>
        <p:spPr bwMode="auto">
          <a:xfrm>
            <a:off x="1600200" y="54864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7" name="Oval 6"/>
          <p:cNvSpPr/>
          <p:nvPr/>
        </p:nvSpPr>
        <p:spPr bwMode="auto">
          <a:xfrm>
            <a:off x="1600200" y="51816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8" name="Oval 7"/>
          <p:cNvSpPr/>
          <p:nvPr/>
        </p:nvSpPr>
        <p:spPr bwMode="auto">
          <a:xfrm>
            <a:off x="2057400" y="59436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9" name="Oval 8"/>
          <p:cNvSpPr/>
          <p:nvPr/>
        </p:nvSpPr>
        <p:spPr bwMode="auto">
          <a:xfrm>
            <a:off x="2057400" y="53340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0" name="Oval 9"/>
          <p:cNvSpPr/>
          <p:nvPr/>
        </p:nvSpPr>
        <p:spPr bwMode="auto">
          <a:xfrm>
            <a:off x="2514600" y="56388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1" name="Oval 10"/>
          <p:cNvSpPr/>
          <p:nvPr/>
        </p:nvSpPr>
        <p:spPr bwMode="auto">
          <a:xfrm>
            <a:off x="2971800" y="59436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sp>
        <p:nvSpPr>
          <p:cNvPr id="12" name="Oval 11"/>
          <p:cNvSpPr/>
          <p:nvPr/>
        </p:nvSpPr>
        <p:spPr bwMode="auto">
          <a:xfrm>
            <a:off x="2971800" y="5334000"/>
            <a:ext cx="152400" cy="152400"/>
          </a:xfrm>
          <a:prstGeom prst="ellipse">
            <a:avLst/>
          </a:prstGeom>
          <a:noFill/>
          <a:ln w="38100" cap="flat" cmpd="sng" algn="ctr">
            <a:solidFill>
              <a:srgbClr val="333333"/>
            </a:solidFill>
            <a:prstDash val="solid"/>
            <a:round/>
            <a:headEnd type="none" w="med" len="med"/>
            <a:tailEnd type="triangle" w="med" len="med"/>
          </a:ln>
          <a:effectLst/>
        </p:spPr>
        <p:txBody>
          <a:bodyPr lIns="82124" tIns="41061" rIns="82124" bIns="41061"/>
          <a:lstStyle/>
          <a:p>
            <a:endParaRPr lang="en-US">
              <a:effectLst>
                <a:outerShdw blurRad="38100" dist="38100" dir="2700000" algn="tl">
                  <a:srgbClr val="C0C0C0"/>
                </a:outerShdw>
              </a:effectLst>
            </a:endParaRPr>
          </a:p>
        </p:txBody>
      </p:sp>
      <p:cxnSp>
        <p:nvCxnSpPr>
          <p:cNvPr id="25613" name="Straight Arrow Connector 13"/>
          <p:cNvCxnSpPr>
            <a:cxnSpLocks noChangeShapeType="1"/>
          </p:cNvCxnSpPr>
          <p:nvPr/>
        </p:nvCxnSpPr>
        <p:spPr bwMode="auto">
          <a:xfrm>
            <a:off x="1143000" y="5257800"/>
            <a:ext cx="381000" cy="1588"/>
          </a:xfrm>
          <a:prstGeom prst="straightConnector1">
            <a:avLst/>
          </a:prstGeom>
          <a:noFill/>
          <a:ln w="38100">
            <a:solidFill>
              <a:srgbClr val="333333"/>
            </a:solidFill>
            <a:round/>
            <a:headEnd/>
            <a:tailEnd type="arrow" w="med" len="med"/>
          </a:ln>
        </p:spPr>
      </p:cxnSp>
      <p:cxnSp>
        <p:nvCxnSpPr>
          <p:cNvPr id="25614" name="Straight Arrow Connector 17"/>
          <p:cNvCxnSpPr>
            <a:cxnSpLocks noChangeShapeType="1"/>
          </p:cNvCxnSpPr>
          <p:nvPr/>
        </p:nvCxnSpPr>
        <p:spPr bwMode="auto">
          <a:xfrm>
            <a:off x="1143000" y="5562600"/>
            <a:ext cx="381000" cy="1588"/>
          </a:xfrm>
          <a:prstGeom prst="straightConnector1">
            <a:avLst/>
          </a:prstGeom>
          <a:noFill/>
          <a:ln w="38100">
            <a:solidFill>
              <a:srgbClr val="333333"/>
            </a:solidFill>
            <a:round/>
            <a:headEnd/>
            <a:tailEnd type="arrow" w="med" len="med"/>
          </a:ln>
        </p:spPr>
      </p:cxnSp>
      <p:cxnSp>
        <p:nvCxnSpPr>
          <p:cNvPr id="25615" name="Straight Arrow Connector 18"/>
          <p:cNvCxnSpPr>
            <a:cxnSpLocks noChangeShapeType="1"/>
          </p:cNvCxnSpPr>
          <p:nvPr/>
        </p:nvCxnSpPr>
        <p:spPr bwMode="auto">
          <a:xfrm>
            <a:off x="1143000" y="5867400"/>
            <a:ext cx="381000" cy="1588"/>
          </a:xfrm>
          <a:prstGeom prst="straightConnector1">
            <a:avLst/>
          </a:prstGeom>
          <a:noFill/>
          <a:ln w="38100">
            <a:solidFill>
              <a:srgbClr val="333333"/>
            </a:solidFill>
            <a:round/>
            <a:headEnd/>
            <a:tailEnd type="arrow" w="med" len="med"/>
          </a:ln>
        </p:spPr>
      </p:cxnSp>
      <p:cxnSp>
        <p:nvCxnSpPr>
          <p:cNvPr id="25616" name="Straight Arrow Connector 19"/>
          <p:cNvCxnSpPr>
            <a:cxnSpLocks noChangeShapeType="1"/>
          </p:cNvCxnSpPr>
          <p:nvPr/>
        </p:nvCxnSpPr>
        <p:spPr bwMode="auto">
          <a:xfrm>
            <a:off x="1143000" y="6172200"/>
            <a:ext cx="381000" cy="1588"/>
          </a:xfrm>
          <a:prstGeom prst="straightConnector1">
            <a:avLst/>
          </a:prstGeom>
          <a:noFill/>
          <a:ln w="38100">
            <a:solidFill>
              <a:srgbClr val="333333"/>
            </a:solidFill>
            <a:round/>
            <a:headEnd/>
            <a:tailEnd type="arrow" w="med" len="med"/>
          </a:ln>
        </p:spPr>
      </p:cxnSp>
      <p:cxnSp>
        <p:nvCxnSpPr>
          <p:cNvPr id="25617" name="Straight Arrow Connector 20"/>
          <p:cNvCxnSpPr>
            <a:cxnSpLocks noChangeShapeType="1"/>
          </p:cNvCxnSpPr>
          <p:nvPr/>
        </p:nvCxnSpPr>
        <p:spPr bwMode="auto">
          <a:xfrm>
            <a:off x="3200400" y="5410200"/>
            <a:ext cx="381000" cy="1588"/>
          </a:xfrm>
          <a:prstGeom prst="straightConnector1">
            <a:avLst/>
          </a:prstGeom>
          <a:noFill/>
          <a:ln w="38100">
            <a:solidFill>
              <a:srgbClr val="333333"/>
            </a:solidFill>
            <a:round/>
            <a:headEnd/>
            <a:tailEnd type="arrow" w="med" len="med"/>
          </a:ln>
        </p:spPr>
      </p:cxnSp>
      <p:cxnSp>
        <p:nvCxnSpPr>
          <p:cNvPr id="25618" name="Straight Arrow Connector 21"/>
          <p:cNvCxnSpPr>
            <a:cxnSpLocks noChangeShapeType="1"/>
          </p:cNvCxnSpPr>
          <p:nvPr/>
        </p:nvCxnSpPr>
        <p:spPr bwMode="auto">
          <a:xfrm>
            <a:off x="3200400" y="6019800"/>
            <a:ext cx="381000" cy="1588"/>
          </a:xfrm>
          <a:prstGeom prst="straightConnector1">
            <a:avLst/>
          </a:prstGeom>
          <a:noFill/>
          <a:ln w="38100">
            <a:solidFill>
              <a:srgbClr val="333333"/>
            </a:solidFill>
            <a:round/>
            <a:headEnd/>
            <a:tailEnd type="arrow" w="med" len="med"/>
          </a:ln>
        </p:spPr>
      </p:cxnSp>
      <p:cxnSp>
        <p:nvCxnSpPr>
          <p:cNvPr id="25619" name="Straight Arrow Connector 23"/>
          <p:cNvCxnSpPr>
            <a:cxnSpLocks noChangeShapeType="1"/>
            <a:stCxn id="7" idx="6"/>
          </p:cNvCxnSpPr>
          <p:nvPr/>
        </p:nvCxnSpPr>
        <p:spPr bwMode="auto">
          <a:xfrm>
            <a:off x="1752600" y="5257800"/>
            <a:ext cx="381000" cy="152400"/>
          </a:xfrm>
          <a:prstGeom prst="straightConnector1">
            <a:avLst/>
          </a:prstGeom>
          <a:noFill/>
          <a:ln w="38100">
            <a:solidFill>
              <a:srgbClr val="333333"/>
            </a:solidFill>
            <a:round/>
            <a:headEnd/>
            <a:tailEnd type="arrow" w="med" len="med"/>
          </a:ln>
        </p:spPr>
      </p:cxnSp>
      <p:cxnSp>
        <p:nvCxnSpPr>
          <p:cNvPr id="25620" name="Straight Arrow Connector 24"/>
          <p:cNvCxnSpPr>
            <a:cxnSpLocks noChangeShapeType="1"/>
          </p:cNvCxnSpPr>
          <p:nvPr/>
        </p:nvCxnSpPr>
        <p:spPr bwMode="auto">
          <a:xfrm>
            <a:off x="1752600" y="5867400"/>
            <a:ext cx="381000" cy="152400"/>
          </a:xfrm>
          <a:prstGeom prst="straightConnector1">
            <a:avLst/>
          </a:prstGeom>
          <a:noFill/>
          <a:ln w="38100">
            <a:solidFill>
              <a:srgbClr val="333333"/>
            </a:solidFill>
            <a:round/>
            <a:headEnd/>
            <a:tailEnd type="arrow" w="med" len="med"/>
          </a:ln>
        </p:spPr>
      </p:cxnSp>
      <p:cxnSp>
        <p:nvCxnSpPr>
          <p:cNvPr id="25621" name="Straight Arrow Connector 25"/>
          <p:cNvCxnSpPr>
            <a:cxnSpLocks noChangeShapeType="1"/>
            <a:endCxn id="11" idx="2"/>
          </p:cNvCxnSpPr>
          <p:nvPr/>
        </p:nvCxnSpPr>
        <p:spPr bwMode="auto">
          <a:xfrm rot="16200000" flipH="1">
            <a:off x="2667000" y="5715000"/>
            <a:ext cx="304800" cy="304800"/>
          </a:xfrm>
          <a:prstGeom prst="straightConnector1">
            <a:avLst/>
          </a:prstGeom>
          <a:noFill/>
          <a:ln w="38100">
            <a:solidFill>
              <a:srgbClr val="333333"/>
            </a:solidFill>
            <a:round/>
            <a:headEnd/>
            <a:tailEnd type="arrow" w="med" len="med"/>
          </a:ln>
        </p:spPr>
      </p:cxnSp>
      <p:cxnSp>
        <p:nvCxnSpPr>
          <p:cNvPr id="25622" name="Straight Arrow Connector 27"/>
          <p:cNvCxnSpPr>
            <a:cxnSpLocks noChangeShapeType="1"/>
            <a:endCxn id="10" idx="2"/>
          </p:cNvCxnSpPr>
          <p:nvPr/>
        </p:nvCxnSpPr>
        <p:spPr bwMode="auto">
          <a:xfrm>
            <a:off x="2209800" y="5486400"/>
            <a:ext cx="304800" cy="228600"/>
          </a:xfrm>
          <a:prstGeom prst="straightConnector1">
            <a:avLst/>
          </a:prstGeom>
          <a:noFill/>
          <a:ln w="38100">
            <a:solidFill>
              <a:srgbClr val="333333"/>
            </a:solidFill>
            <a:round/>
            <a:headEnd/>
            <a:tailEnd type="arrow" w="med" len="med"/>
          </a:ln>
        </p:spPr>
      </p:cxnSp>
      <p:cxnSp>
        <p:nvCxnSpPr>
          <p:cNvPr id="25623" name="Straight Arrow Connector 29"/>
          <p:cNvCxnSpPr>
            <a:cxnSpLocks noChangeShapeType="1"/>
            <a:stCxn id="8" idx="7"/>
            <a:endCxn id="10" idx="3"/>
          </p:cNvCxnSpPr>
          <p:nvPr/>
        </p:nvCxnSpPr>
        <p:spPr bwMode="auto">
          <a:xfrm rot="5400000" flipH="1" flipV="1">
            <a:off x="2263775" y="5692775"/>
            <a:ext cx="196850" cy="349250"/>
          </a:xfrm>
          <a:prstGeom prst="straightConnector1">
            <a:avLst/>
          </a:prstGeom>
          <a:noFill/>
          <a:ln w="38100">
            <a:solidFill>
              <a:srgbClr val="333333"/>
            </a:solidFill>
            <a:round/>
            <a:headEnd/>
            <a:tailEnd type="arrow" w="med" len="med"/>
          </a:ln>
        </p:spPr>
      </p:cxnSp>
      <p:cxnSp>
        <p:nvCxnSpPr>
          <p:cNvPr id="25624" name="Straight Arrow Connector 32"/>
          <p:cNvCxnSpPr>
            <a:cxnSpLocks noChangeShapeType="1"/>
            <a:endCxn id="8" idx="3"/>
          </p:cNvCxnSpPr>
          <p:nvPr/>
        </p:nvCxnSpPr>
        <p:spPr bwMode="auto">
          <a:xfrm flipV="1">
            <a:off x="1752600" y="6073775"/>
            <a:ext cx="327025" cy="98425"/>
          </a:xfrm>
          <a:prstGeom prst="straightConnector1">
            <a:avLst/>
          </a:prstGeom>
          <a:noFill/>
          <a:ln w="38100">
            <a:solidFill>
              <a:srgbClr val="333333"/>
            </a:solidFill>
            <a:round/>
            <a:headEnd/>
            <a:tailEnd type="arrow" w="med" len="med"/>
          </a:ln>
        </p:spPr>
      </p:cxnSp>
      <p:cxnSp>
        <p:nvCxnSpPr>
          <p:cNvPr id="25625" name="Straight Arrow Connector 35"/>
          <p:cNvCxnSpPr>
            <a:cxnSpLocks noChangeShapeType="1"/>
          </p:cNvCxnSpPr>
          <p:nvPr/>
        </p:nvCxnSpPr>
        <p:spPr bwMode="auto">
          <a:xfrm flipV="1">
            <a:off x="1752600" y="5486400"/>
            <a:ext cx="327025" cy="98425"/>
          </a:xfrm>
          <a:prstGeom prst="straightConnector1">
            <a:avLst/>
          </a:prstGeom>
          <a:noFill/>
          <a:ln w="38100">
            <a:solidFill>
              <a:srgbClr val="333333"/>
            </a:solidFill>
            <a:round/>
            <a:headEnd/>
            <a:tailEnd type="arrow" w="med" len="med"/>
          </a:ln>
        </p:spPr>
      </p:cxnSp>
      <p:cxnSp>
        <p:nvCxnSpPr>
          <p:cNvPr id="25626" name="Straight Arrow Connector 36"/>
          <p:cNvCxnSpPr>
            <a:cxnSpLocks noChangeShapeType="1"/>
            <a:stCxn id="10" idx="7"/>
            <a:endCxn id="12" idx="3"/>
          </p:cNvCxnSpPr>
          <p:nvPr/>
        </p:nvCxnSpPr>
        <p:spPr bwMode="auto">
          <a:xfrm rot="5400000" flipH="1" flipV="1">
            <a:off x="2720975" y="5387975"/>
            <a:ext cx="196850" cy="349250"/>
          </a:xfrm>
          <a:prstGeom prst="straightConnector1">
            <a:avLst/>
          </a:prstGeom>
          <a:noFill/>
          <a:ln w="38100">
            <a:solidFill>
              <a:srgbClr val="333333"/>
            </a:solidFill>
            <a:round/>
            <a:headEnd/>
            <a:tailEnd type="arrow"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Cisco2003Template">
  <a:themeElements>
    <a:clrScheme name="Cisco2003Template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fontScheme name="Cisco2003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333333"/>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defRPr>
        </a:defPPr>
      </a:lstStyle>
    </a:spDef>
    <a:lnDef>
      <a:spPr bwMode="auto">
        <a:xfrm>
          <a:off x="0" y="0"/>
          <a:ext cx="1" cy="1"/>
        </a:xfrm>
        <a:custGeom>
          <a:avLst/>
          <a:gdLst/>
          <a:ahLst/>
          <a:cxnLst/>
          <a:rect l="0" t="0" r="0" b="0"/>
          <a:pathLst/>
        </a:custGeom>
        <a:noFill/>
        <a:ln w="38100" cap="flat" cmpd="sng" algn="ctr">
          <a:solidFill>
            <a:srgbClr val="333333"/>
          </a:solidFill>
          <a:prstDash val="solid"/>
          <a:round/>
          <a:headEnd type="none" w="med" len="med"/>
          <a:tailEnd type="triangle" w="med" len="med"/>
        </a:ln>
        <a:effectLst/>
      </a:spPr>
      <a:bodyPr vert="horz" wrap="square" lIns="82124" tIns="41061" rIns="82124" bIns="41061"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200" b="1" i="0" u="none" strike="noStrike" cap="none" normalizeH="0" baseline="0">
            <a:ln>
              <a:noFill/>
            </a:ln>
            <a:solidFill>
              <a:schemeClr val="tx1"/>
            </a:solidFill>
            <a:effectLst>
              <a:outerShdw blurRad="38100" dist="38100" dir="2700000" algn="tl">
                <a:srgbClr val="000000">
                  <a:alpha val="43137"/>
                </a:srgbClr>
              </a:outerShdw>
            </a:effectLst>
            <a:latin typeface="Arial" pitchFamily="-112" charset="0"/>
          </a:defRPr>
        </a:defPPr>
      </a:lstStyle>
    </a:lnDef>
  </a:objectDefaults>
  <a:extraClrSchemeLst>
    <a:extraClrScheme>
      <a:clrScheme name="Cisco2003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co2003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isco2003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co2003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co2003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co2003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isco2003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isco2003Template 8">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FF9900"/>
        </a:hlink>
        <a:folHlink>
          <a:srgbClr val="FF9900"/>
        </a:folHlink>
      </a:clrScheme>
      <a:clrMap bg1="lt1" tx1="dk1" bg2="lt2" tx2="dk2" accent1="accent1" accent2="accent2" accent3="accent3" accent4="accent4" accent5="accent5" accent6="accent6" hlink="hlink" folHlink="folHlink"/>
    </a:extraClrScheme>
    <a:extraClrScheme>
      <a:clrScheme name="Cisco2003Template 9">
        <a:dk1>
          <a:srgbClr val="000000"/>
        </a:dk1>
        <a:lt1>
          <a:srgbClr val="FFFFFF"/>
        </a:lt1>
        <a:dk2>
          <a:srgbClr val="FFFFFF"/>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
      <a:clrScheme name="Cisco2003Template 10">
        <a:dk1>
          <a:srgbClr val="000000"/>
        </a:dk1>
        <a:lt1>
          <a:srgbClr val="FFFFFF"/>
        </a:lt1>
        <a:dk2>
          <a:srgbClr val="000000"/>
        </a:dk2>
        <a:lt2>
          <a:srgbClr val="000000"/>
        </a:lt2>
        <a:accent1>
          <a:srgbClr val="339999"/>
        </a:accent1>
        <a:accent2>
          <a:srgbClr val="B92B38"/>
        </a:accent2>
        <a:accent3>
          <a:srgbClr val="FFFFFF"/>
        </a:accent3>
        <a:accent4>
          <a:srgbClr val="000000"/>
        </a:accent4>
        <a:accent5>
          <a:srgbClr val="ADCACA"/>
        </a:accent5>
        <a:accent6>
          <a:srgbClr val="A72632"/>
        </a:accent6>
        <a:hlink>
          <a:srgbClr val="9999CC"/>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28313</TotalTime>
  <Pages>28</Pages>
  <Words>5934</Words>
  <Application>Microsoft Office PowerPoint</Application>
  <PresentationFormat>On-screen Show (4:3)</PresentationFormat>
  <Paragraphs>527</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Cisco2003Template</vt:lpstr>
      <vt:lpstr>Microsoft Office PowerPoint 97-2003 Presentation</vt:lpstr>
      <vt:lpstr>TOCICO CONFERENCE 2008   TOC Games Learning How to Teach Systemic Improvement</vt:lpstr>
      <vt:lpstr>What is A Good Game?</vt:lpstr>
      <vt:lpstr>Summary of Game To Discuss</vt:lpstr>
      <vt:lpstr>Dice Game--Source:  The Goal, The Match Game   http://public.wsu.edu/~engrmgmt/holt/em530/Docs/DiceGames.htm</vt:lpstr>
      <vt:lpstr>Dice Game </vt:lpstr>
      <vt:lpstr>Dice Game</vt:lpstr>
      <vt:lpstr>Dice Game (DBR Option)</vt:lpstr>
      <vt:lpstr>Dice Game (DBR Option)</vt:lpstr>
      <vt:lpstr>Dice Game – Additional Comments</vt:lpstr>
      <vt:lpstr>Dice Game Record Sheet</vt:lpstr>
      <vt:lpstr>Nickel Game  http://public.wsu.edu/~engrmgmt/holt/em530/Docs/NickelGame.ppt</vt:lpstr>
      <vt:lpstr>Nickel Game</vt:lpstr>
      <vt:lpstr>Nickel Game</vt:lpstr>
      <vt:lpstr>Nickel Game</vt:lpstr>
      <vt:lpstr>Dollar Game  http://public.wsu.edu/~engrmgmt/holt/em530/Docs/DollarGame.ppt </vt:lpstr>
      <vt:lpstr>Dollar Game</vt:lpstr>
      <vt:lpstr>Dollar Game</vt:lpstr>
      <vt:lpstr>Dollar Game</vt:lpstr>
      <vt:lpstr>Dollar Game Discussion</vt:lpstr>
      <vt:lpstr>Dollar Game – Summary </vt:lpstr>
      <vt:lpstr>Job Shop Game http://public.wsu.edu/~engrmgmt/holt/em530/Docs/JSGInstinfo.htm</vt:lpstr>
      <vt:lpstr>Job Shop Game </vt:lpstr>
      <vt:lpstr>Job Shop Game Graphics</vt:lpstr>
      <vt:lpstr>Job Shop Game Results</vt:lpstr>
      <vt:lpstr>Job Shop Game</vt:lpstr>
      <vt:lpstr>Job Shop Game - DBR</vt:lpstr>
      <vt:lpstr>Job Shop Game Discussion</vt:lpstr>
      <vt:lpstr>Job Shop Game – Continuous Play</vt:lpstr>
      <vt:lpstr>Job Shop Game – With Variability </vt:lpstr>
      <vt:lpstr>Job Shop Game – Balanced Line</vt:lpstr>
      <vt:lpstr>Job Shop Game – Dynamic Buffering</vt:lpstr>
      <vt:lpstr>Job Shop Game - Financials</vt:lpstr>
      <vt:lpstr> Assembly Game  http://public.wsu.edu/~engrmgmt/holt/em530/Docs/Assembly.ppt</vt:lpstr>
      <vt:lpstr> Assembly Game</vt:lpstr>
      <vt:lpstr> Assembly Game-Feeder Buffer</vt:lpstr>
      <vt:lpstr> Assembly Game – The Bench</vt:lpstr>
      <vt:lpstr> Assembly Game – The Bench</vt:lpstr>
      <vt:lpstr> Assembly Game – The Bench</vt:lpstr>
      <vt:lpstr> Assembly Game – The Bench</vt:lpstr>
      <vt:lpstr>Alpha-Number-Shape Game  http://public.wsu.edu/~engrmgmt/holt/em530/Docs/AlphaNumberShape.ppt</vt:lpstr>
      <vt:lpstr>Alpha-Number-Shape Game </vt:lpstr>
      <vt:lpstr>Alpha-Number-Shape Game </vt:lpstr>
      <vt:lpstr>Alpha-Number-Shape Game </vt:lpstr>
      <vt:lpstr>The Sixes Game  http://public.wsu.edu/~engrmgmt/holt/em530/Docs/SixesGame.pdf</vt:lpstr>
      <vt:lpstr>The Sixes Game- Background (cont.)</vt:lpstr>
      <vt:lpstr>The Sixes Game</vt:lpstr>
      <vt:lpstr>Sixes Game</vt:lpstr>
      <vt:lpstr>Sixes Game</vt:lpstr>
      <vt:lpstr>Sixes Game</vt:lpstr>
      <vt:lpstr>Sixes Game</vt:lpstr>
      <vt:lpstr>Sixes Game-Changing the Curve.</vt:lpstr>
      <vt:lpstr>Sixes Game-Effectiveness of the Feeder Buffers</vt:lpstr>
      <vt:lpstr>Sixes Game-Effectiveness of the Feeder Buffers</vt:lpstr>
      <vt:lpstr>Other Games of Merit</vt:lpstr>
      <vt:lpstr>About James Holt</vt:lpstr>
    </vt:vector>
  </TitlesOfParts>
  <Company>TOCICO</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TOCICO Conference Template</dc:title>
  <dc:creator>WSU Desk Top</dc:creator>
  <cp:lastModifiedBy>James Holt</cp:lastModifiedBy>
  <cp:revision>971</cp:revision>
  <cp:lastPrinted>1999-01-27T00:54:54Z</cp:lastPrinted>
  <dcterms:created xsi:type="dcterms:W3CDTF">2009-05-15T22:39:26Z</dcterms:created>
  <dcterms:modified xsi:type="dcterms:W3CDTF">2011-12-13T19:21:19Z</dcterms:modified>
</cp:coreProperties>
</file>