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79" r:id="rId7"/>
    <p:sldId id="265" r:id="rId8"/>
    <p:sldId id="263" r:id="rId9"/>
    <p:sldId id="266" r:id="rId10"/>
    <p:sldId id="267" r:id="rId11"/>
    <p:sldId id="268" r:id="rId12"/>
    <p:sldId id="269" r:id="rId13"/>
    <p:sldId id="270" r:id="rId14"/>
    <p:sldId id="264" r:id="rId15"/>
    <p:sldId id="271" r:id="rId16"/>
    <p:sldId id="272" r:id="rId17"/>
    <p:sldId id="276" r:id="rId18"/>
    <p:sldId id="273" r:id="rId19"/>
    <p:sldId id="274" r:id="rId20"/>
    <p:sldId id="275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el\Desktop\PhD%20work\Theobroma.cacao\Figures.Tables\Tables.cacao.selec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el\Desktop\PhD%20work\Theobroma.cacao\Figures.Tables\Tables.cacao.select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14480675502495"/>
          <c:y val="0.14701369313359625"/>
          <c:w val="0.83119198474266709"/>
          <c:h val="0.5819039643475839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Sheet1!$A$18:$A$27</c:f>
              <c:strCache>
                <c:ptCount val="10"/>
                <c:pt idx="0">
                  <c:v>Amelonado</c:v>
                </c:pt>
                <c:pt idx="1">
                  <c:v>Contamana</c:v>
                </c:pt>
                <c:pt idx="2">
                  <c:v>Criollo</c:v>
                </c:pt>
                <c:pt idx="3">
                  <c:v>Curaray</c:v>
                </c:pt>
                <c:pt idx="4">
                  <c:v>Guianna</c:v>
                </c:pt>
                <c:pt idx="5">
                  <c:v>Iquitos</c:v>
                </c:pt>
                <c:pt idx="6">
                  <c:v>Maranon</c:v>
                </c:pt>
                <c:pt idx="7">
                  <c:v>Nacional</c:v>
                </c:pt>
                <c:pt idx="8">
                  <c:v>Nanay</c:v>
                </c:pt>
                <c:pt idx="9">
                  <c:v>Purus</c:v>
                </c:pt>
              </c:strCache>
            </c:strRef>
          </c:cat>
          <c:val>
            <c:numRef>
              <c:f>Sheet1!$B$18:$B$27</c:f>
              <c:numCache>
                <c:formatCode>General</c:formatCode>
                <c:ptCount val="10"/>
                <c:pt idx="0">
                  <c:v>322</c:v>
                </c:pt>
                <c:pt idx="1">
                  <c:v>388</c:v>
                </c:pt>
                <c:pt idx="2">
                  <c:v>98</c:v>
                </c:pt>
                <c:pt idx="3">
                  <c:v>597</c:v>
                </c:pt>
                <c:pt idx="4">
                  <c:v>594</c:v>
                </c:pt>
                <c:pt idx="5">
                  <c:v>509</c:v>
                </c:pt>
                <c:pt idx="6">
                  <c:v>411</c:v>
                </c:pt>
                <c:pt idx="7">
                  <c:v>595</c:v>
                </c:pt>
                <c:pt idx="8">
                  <c:v>465</c:v>
                </c:pt>
                <c:pt idx="9">
                  <c:v>451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17-406A-9F0C-D5FD383A48A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70326680"/>
        <c:axId val="370327008"/>
      </c:barChart>
      <c:catAx>
        <c:axId val="370326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0327008"/>
        <c:crosses val="autoZero"/>
        <c:auto val="1"/>
        <c:lblAlgn val="ctr"/>
        <c:lblOffset val="100"/>
        <c:noMultiLvlLbl val="0"/>
      </c:catAx>
      <c:valAx>
        <c:axId val="37032700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regions under selection</a:t>
                </a:r>
              </a:p>
            </c:rich>
          </c:tx>
          <c:layout>
            <c:manualLayout>
              <c:xMode val="edge"/>
              <c:yMode val="edge"/>
              <c:x val="1.0970973170728973E-2"/>
              <c:y val="5.570757607514795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0326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94794206990376"/>
          <c:y val="0.145400520859503"/>
          <c:w val="0.81944811992155608"/>
          <c:h val="0.5764244090328800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Sheet1!$N$40:$N$49</c:f>
              <c:strCache>
                <c:ptCount val="10"/>
                <c:pt idx="0">
                  <c:v>Amelonado</c:v>
                </c:pt>
                <c:pt idx="1">
                  <c:v>Contamana</c:v>
                </c:pt>
                <c:pt idx="2">
                  <c:v>Criollo</c:v>
                </c:pt>
                <c:pt idx="3">
                  <c:v>Curaray</c:v>
                </c:pt>
                <c:pt idx="4">
                  <c:v>Guianna</c:v>
                </c:pt>
                <c:pt idx="5">
                  <c:v>Iquitos</c:v>
                </c:pt>
                <c:pt idx="6">
                  <c:v>Maranon</c:v>
                </c:pt>
                <c:pt idx="7">
                  <c:v>Nacional</c:v>
                </c:pt>
                <c:pt idx="8">
                  <c:v>Nanay</c:v>
                </c:pt>
                <c:pt idx="9">
                  <c:v>Purus</c:v>
                </c:pt>
              </c:strCache>
            </c:strRef>
          </c:cat>
          <c:val>
            <c:numRef>
              <c:f>Sheet1!$P$40:$P$49</c:f>
              <c:numCache>
                <c:formatCode>General</c:formatCode>
                <c:ptCount val="10"/>
                <c:pt idx="0">
                  <c:v>261</c:v>
                </c:pt>
                <c:pt idx="1">
                  <c:v>400</c:v>
                </c:pt>
                <c:pt idx="2">
                  <c:v>90</c:v>
                </c:pt>
                <c:pt idx="3">
                  <c:v>750</c:v>
                </c:pt>
                <c:pt idx="4">
                  <c:v>946</c:v>
                </c:pt>
                <c:pt idx="5">
                  <c:v>872</c:v>
                </c:pt>
                <c:pt idx="6">
                  <c:v>638</c:v>
                </c:pt>
                <c:pt idx="7">
                  <c:v>1061</c:v>
                </c:pt>
                <c:pt idx="8">
                  <c:v>701</c:v>
                </c:pt>
                <c:pt idx="9">
                  <c:v>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0B-4E96-A4B3-E771DFE601D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61725944"/>
        <c:axId val="359705040"/>
      </c:barChart>
      <c:catAx>
        <c:axId val="361725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705040"/>
        <c:crosses val="autoZero"/>
        <c:auto val="1"/>
        <c:lblAlgn val="ctr"/>
        <c:lblOffset val="100"/>
        <c:noMultiLvlLbl val="0"/>
      </c:catAx>
      <c:valAx>
        <c:axId val="35970504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genes</a:t>
                </a:r>
              </a:p>
            </c:rich>
          </c:tx>
          <c:layout>
            <c:manualLayout>
              <c:xMode val="edge"/>
              <c:yMode val="edge"/>
              <c:x val="3.2858927934934057E-2"/>
              <c:y val="0.22667283102619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1725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15EEB3-8118-4513-B6EA-3FE563189BFE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2" csCatId="accent1" phldr="1"/>
      <dgm:spPr/>
    </dgm:pt>
    <dgm:pt modelId="{FC8378EF-65EE-4773-9BF6-219D375BACD9}">
      <dgm:prSet phldrT="[Text]"/>
      <dgm:spPr>
        <a:solidFill>
          <a:srgbClr val="00B0F0">
            <a:alpha val="5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XPCLR</a:t>
          </a:r>
        </a:p>
      </dgm:t>
    </dgm:pt>
    <dgm:pt modelId="{BE1D21E0-3F93-4881-A41B-A73560D8FD6A}" type="parTrans" cxnId="{D1BF3792-6B58-4455-AE62-7BECC40E7DFC}">
      <dgm:prSet/>
      <dgm:spPr/>
      <dgm:t>
        <a:bodyPr/>
        <a:lstStyle/>
        <a:p>
          <a:endParaRPr lang="en-US"/>
        </a:p>
      </dgm:t>
    </dgm:pt>
    <dgm:pt modelId="{103731C4-B7BD-4091-8CA1-CD6D08158166}" type="sibTrans" cxnId="{D1BF3792-6B58-4455-AE62-7BECC40E7DFC}">
      <dgm:prSet/>
      <dgm:spPr/>
      <dgm:t>
        <a:bodyPr/>
        <a:lstStyle/>
        <a:p>
          <a:endParaRPr lang="en-US"/>
        </a:p>
      </dgm:t>
    </dgm:pt>
    <dgm:pt modelId="{4D0EE07C-5038-42CB-ACF8-CA9BE9CBB325}">
      <dgm:prSet phldrT="[Text]"/>
      <dgm:spPr>
        <a:solidFill>
          <a:srgbClr val="92D050">
            <a:alpha val="5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b="1" dirty="0" err="1">
              <a:solidFill>
                <a:schemeClr val="tx1"/>
              </a:solidFill>
            </a:rPr>
            <a:t>SweeD</a:t>
          </a:r>
          <a:endParaRPr lang="en-US" b="1" dirty="0">
            <a:solidFill>
              <a:schemeClr val="tx1"/>
            </a:solidFill>
          </a:endParaRPr>
        </a:p>
      </dgm:t>
    </dgm:pt>
    <dgm:pt modelId="{F064248D-2D56-4A5C-8A24-8720DDBFDD47}" type="parTrans" cxnId="{6CEDAB06-B36D-4C13-A861-E24DAD88FA2F}">
      <dgm:prSet/>
      <dgm:spPr/>
      <dgm:t>
        <a:bodyPr/>
        <a:lstStyle/>
        <a:p>
          <a:endParaRPr lang="en-US"/>
        </a:p>
      </dgm:t>
    </dgm:pt>
    <dgm:pt modelId="{69783DE2-9F93-45AC-B9CF-E32181208531}" type="sibTrans" cxnId="{6CEDAB06-B36D-4C13-A861-E24DAD88FA2F}">
      <dgm:prSet/>
      <dgm:spPr/>
      <dgm:t>
        <a:bodyPr/>
        <a:lstStyle/>
        <a:p>
          <a:endParaRPr lang="en-US"/>
        </a:p>
      </dgm:t>
    </dgm:pt>
    <dgm:pt modelId="{937990EF-5098-4B5B-8A24-14E253BA2EA2}">
      <dgm:prSet phldrT="[Text]"/>
      <dgm:spPr>
        <a:solidFill>
          <a:srgbClr val="7030A0">
            <a:alpha val="5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b="1" dirty="0" err="1">
              <a:solidFill>
                <a:schemeClr val="tx1"/>
              </a:solidFill>
            </a:rPr>
            <a:t>OmegaPlus</a:t>
          </a:r>
          <a:endParaRPr lang="en-US" b="1" dirty="0">
            <a:solidFill>
              <a:schemeClr val="tx1"/>
            </a:solidFill>
          </a:endParaRPr>
        </a:p>
      </dgm:t>
    </dgm:pt>
    <dgm:pt modelId="{875D2802-6DEC-44B7-8662-494D65526DE7}" type="parTrans" cxnId="{81736BE0-991A-42DA-AD25-537C5FFE19D5}">
      <dgm:prSet/>
      <dgm:spPr/>
      <dgm:t>
        <a:bodyPr/>
        <a:lstStyle/>
        <a:p>
          <a:endParaRPr lang="en-US"/>
        </a:p>
      </dgm:t>
    </dgm:pt>
    <dgm:pt modelId="{151B7A8B-2440-45B1-BE84-0FDAF95937BC}" type="sibTrans" cxnId="{81736BE0-991A-42DA-AD25-537C5FFE19D5}">
      <dgm:prSet/>
      <dgm:spPr/>
      <dgm:t>
        <a:bodyPr/>
        <a:lstStyle/>
        <a:p>
          <a:endParaRPr lang="en-US"/>
        </a:p>
      </dgm:t>
    </dgm:pt>
    <dgm:pt modelId="{A240A925-E25E-4349-B2A2-9CA13C866202}" type="pres">
      <dgm:prSet presAssocID="{A615EEB3-8118-4513-B6EA-3FE563189BFE}" presName="Name0" presStyleCnt="0">
        <dgm:presLayoutVars>
          <dgm:chMax val="7"/>
          <dgm:dir/>
          <dgm:resizeHandles val="exact"/>
        </dgm:presLayoutVars>
      </dgm:prSet>
      <dgm:spPr/>
    </dgm:pt>
    <dgm:pt modelId="{6A63DB08-49E0-4BBD-A827-3ADCAC3C8174}" type="pres">
      <dgm:prSet presAssocID="{A615EEB3-8118-4513-B6EA-3FE563189BFE}" presName="ellipse1" presStyleLbl="vennNode1" presStyleIdx="0" presStyleCnt="3" custLinFactNeighborX="14387">
        <dgm:presLayoutVars>
          <dgm:bulletEnabled val="1"/>
        </dgm:presLayoutVars>
      </dgm:prSet>
      <dgm:spPr/>
    </dgm:pt>
    <dgm:pt modelId="{BDB3FBB3-9EB4-4289-BFBC-2F21F981C82F}" type="pres">
      <dgm:prSet presAssocID="{A615EEB3-8118-4513-B6EA-3FE563189BFE}" presName="ellipse2" presStyleLbl="vennNode1" presStyleIdx="1" presStyleCnt="3" custLinFactNeighborX="46607" custLinFactNeighborY="-66694">
        <dgm:presLayoutVars>
          <dgm:bulletEnabled val="1"/>
        </dgm:presLayoutVars>
      </dgm:prSet>
      <dgm:spPr/>
    </dgm:pt>
    <dgm:pt modelId="{6C5C9928-8EDB-4614-BE1F-4EEADC0E8DEE}" type="pres">
      <dgm:prSet presAssocID="{A615EEB3-8118-4513-B6EA-3FE563189BFE}" presName="ellipse3" presStyleLbl="vennNode1" presStyleIdx="2" presStyleCnt="3" custLinFactNeighborX="-47536" custLinFactNeighborY="58437">
        <dgm:presLayoutVars>
          <dgm:bulletEnabled val="1"/>
        </dgm:presLayoutVars>
      </dgm:prSet>
      <dgm:spPr/>
    </dgm:pt>
  </dgm:ptLst>
  <dgm:cxnLst>
    <dgm:cxn modelId="{849D4102-64F7-427E-9136-0EEA7A85936E}" type="presOf" srcId="{937990EF-5098-4B5B-8A24-14E253BA2EA2}" destId="{6C5C9928-8EDB-4614-BE1F-4EEADC0E8DEE}" srcOrd="0" destOrd="0" presId="urn:microsoft.com/office/officeart/2005/8/layout/rings+Icon"/>
    <dgm:cxn modelId="{6CEDAB06-B36D-4C13-A861-E24DAD88FA2F}" srcId="{A615EEB3-8118-4513-B6EA-3FE563189BFE}" destId="{4D0EE07C-5038-42CB-ACF8-CA9BE9CBB325}" srcOrd="1" destOrd="0" parTransId="{F064248D-2D56-4A5C-8A24-8720DDBFDD47}" sibTransId="{69783DE2-9F93-45AC-B9CF-E32181208531}"/>
    <dgm:cxn modelId="{D3A8A90B-136D-40DD-ADB1-BCC3BC7FFFB5}" type="presOf" srcId="{FC8378EF-65EE-4773-9BF6-219D375BACD9}" destId="{6A63DB08-49E0-4BBD-A827-3ADCAC3C8174}" srcOrd="0" destOrd="0" presId="urn:microsoft.com/office/officeart/2005/8/layout/rings+Icon"/>
    <dgm:cxn modelId="{D1BF3792-6B58-4455-AE62-7BECC40E7DFC}" srcId="{A615EEB3-8118-4513-B6EA-3FE563189BFE}" destId="{FC8378EF-65EE-4773-9BF6-219D375BACD9}" srcOrd="0" destOrd="0" parTransId="{BE1D21E0-3F93-4881-A41B-A73560D8FD6A}" sibTransId="{103731C4-B7BD-4091-8CA1-CD6D08158166}"/>
    <dgm:cxn modelId="{53F0C1D5-FBAF-413E-A531-C30BB221C2D6}" type="presOf" srcId="{A615EEB3-8118-4513-B6EA-3FE563189BFE}" destId="{A240A925-E25E-4349-B2A2-9CA13C866202}" srcOrd="0" destOrd="0" presId="urn:microsoft.com/office/officeart/2005/8/layout/rings+Icon"/>
    <dgm:cxn modelId="{35DE12DE-DCB2-4612-9A17-187D2FCA33C3}" type="presOf" srcId="{4D0EE07C-5038-42CB-ACF8-CA9BE9CBB325}" destId="{BDB3FBB3-9EB4-4289-BFBC-2F21F981C82F}" srcOrd="0" destOrd="0" presId="urn:microsoft.com/office/officeart/2005/8/layout/rings+Icon"/>
    <dgm:cxn modelId="{81736BE0-991A-42DA-AD25-537C5FFE19D5}" srcId="{A615EEB3-8118-4513-B6EA-3FE563189BFE}" destId="{937990EF-5098-4B5B-8A24-14E253BA2EA2}" srcOrd="2" destOrd="0" parTransId="{875D2802-6DEC-44B7-8662-494D65526DE7}" sibTransId="{151B7A8B-2440-45B1-BE84-0FDAF95937BC}"/>
    <dgm:cxn modelId="{FEB91B00-654E-466C-B343-2C4E6A72957F}" type="presParOf" srcId="{A240A925-E25E-4349-B2A2-9CA13C866202}" destId="{6A63DB08-49E0-4BBD-A827-3ADCAC3C8174}" srcOrd="0" destOrd="0" presId="urn:microsoft.com/office/officeart/2005/8/layout/rings+Icon"/>
    <dgm:cxn modelId="{E56762FA-5BA3-431B-A13E-964B11E10074}" type="presParOf" srcId="{A240A925-E25E-4349-B2A2-9CA13C866202}" destId="{BDB3FBB3-9EB4-4289-BFBC-2F21F981C82F}" srcOrd="1" destOrd="0" presId="urn:microsoft.com/office/officeart/2005/8/layout/rings+Icon"/>
    <dgm:cxn modelId="{365DE5BF-C55A-4A15-9F09-1C669D58B424}" type="presParOf" srcId="{A240A925-E25E-4349-B2A2-9CA13C866202}" destId="{6C5C9928-8EDB-4614-BE1F-4EEADC0E8DEE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15EEB3-8118-4513-B6EA-3FE563189BFE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2" csCatId="accent1" phldr="1"/>
      <dgm:spPr/>
    </dgm:pt>
    <dgm:pt modelId="{FC8378EF-65EE-4773-9BF6-219D375BACD9}">
      <dgm:prSet phldrT="[Text]" custT="1"/>
      <dgm:spPr>
        <a:solidFill>
          <a:srgbClr val="00B0F0">
            <a:alpha val="5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3843</a:t>
          </a:r>
        </a:p>
      </dgm:t>
    </dgm:pt>
    <dgm:pt modelId="{BE1D21E0-3F93-4881-A41B-A73560D8FD6A}" type="parTrans" cxnId="{D1BF3792-6B58-4455-AE62-7BECC40E7DFC}">
      <dgm:prSet/>
      <dgm:spPr/>
      <dgm:t>
        <a:bodyPr/>
        <a:lstStyle/>
        <a:p>
          <a:endParaRPr lang="en-US"/>
        </a:p>
      </dgm:t>
    </dgm:pt>
    <dgm:pt modelId="{103731C4-B7BD-4091-8CA1-CD6D08158166}" type="sibTrans" cxnId="{D1BF3792-6B58-4455-AE62-7BECC40E7DFC}">
      <dgm:prSet/>
      <dgm:spPr/>
      <dgm:t>
        <a:bodyPr/>
        <a:lstStyle/>
        <a:p>
          <a:endParaRPr lang="en-US"/>
        </a:p>
      </dgm:t>
    </dgm:pt>
    <dgm:pt modelId="{4D0EE07C-5038-42CB-ACF8-CA9BE9CBB325}">
      <dgm:prSet phldrT="[Text]" custT="1"/>
      <dgm:spPr>
        <a:solidFill>
          <a:srgbClr val="92D050">
            <a:alpha val="5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7789</a:t>
          </a:r>
        </a:p>
      </dgm:t>
    </dgm:pt>
    <dgm:pt modelId="{F064248D-2D56-4A5C-8A24-8720DDBFDD47}" type="parTrans" cxnId="{6CEDAB06-B36D-4C13-A861-E24DAD88FA2F}">
      <dgm:prSet/>
      <dgm:spPr/>
      <dgm:t>
        <a:bodyPr/>
        <a:lstStyle/>
        <a:p>
          <a:endParaRPr lang="en-US"/>
        </a:p>
      </dgm:t>
    </dgm:pt>
    <dgm:pt modelId="{69783DE2-9F93-45AC-B9CF-E32181208531}" type="sibTrans" cxnId="{6CEDAB06-B36D-4C13-A861-E24DAD88FA2F}">
      <dgm:prSet/>
      <dgm:spPr/>
      <dgm:t>
        <a:bodyPr/>
        <a:lstStyle/>
        <a:p>
          <a:endParaRPr lang="en-US"/>
        </a:p>
      </dgm:t>
    </dgm:pt>
    <dgm:pt modelId="{937990EF-5098-4B5B-8A24-14E253BA2EA2}">
      <dgm:prSet phldrT="[Text]" custT="1"/>
      <dgm:spPr>
        <a:solidFill>
          <a:srgbClr val="7030A0">
            <a:alpha val="5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8543</a:t>
          </a:r>
        </a:p>
      </dgm:t>
    </dgm:pt>
    <dgm:pt modelId="{875D2802-6DEC-44B7-8662-494D65526DE7}" type="parTrans" cxnId="{81736BE0-991A-42DA-AD25-537C5FFE19D5}">
      <dgm:prSet/>
      <dgm:spPr/>
      <dgm:t>
        <a:bodyPr/>
        <a:lstStyle/>
        <a:p>
          <a:endParaRPr lang="en-US"/>
        </a:p>
      </dgm:t>
    </dgm:pt>
    <dgm:pt modelId="{151B7A8B-2440-45B1-BE84-0FDAF95937BC}" type="sibTrans" cxnId="{81736BE0-991A-42DA-AD25-537C5FFE19D5}">
      <dgm:prSet/>
      <dgm:spPr/>
      <dgm:t>
        <a:bodyPr/>
        <a:lstStyle/>
        <a:p>
          <a:endParaRPr lang="en-US"/>
        </a:p>
      </dgm:t>
    </dgm:pt>
    <dgm:pt modelId="{A240A925-E25E-4349-B2A2-9CA13C866202}" type="pres">
      <dgm:prSet presAssocID="{A615EEB3-8118-4513-B6EA-3FE563189BFE}" presName="Name0" presStyleCnt="0">
        <dgm:presLayoutVars>
          <dgm:chMax val="7"/>
          <dgm:dir/>
          <dgm:resizeHandles val="exact"/>
        </dgm:presLayoutVars>
      </dgm:prSet>
      <dgm:spPr/>
    </dgm:pt>
    <dgm:pt modelId="{6A63DB08-49E0-4BBD-A827-3ADCAC3C8174}" type="pres">
      <dgm:prSet presAssocID="{A615EEB3-8118-4513-B6EA-3FE563189BFE}" presName="ellipse1" presStyleLbl="vennNode1" presStyleIdx="0" presStyleCnt="3" custLinFactNeighborX="18868">
        <dgm:presLayoutVars>
          <dgm:bulletEnabled val="1"/>
        </dgm:presLayoutVars>
      </dgm:prSet>
      <dgm:spPr/>
    </dgm:pt>
    <dgm:pt modelId="{BDB3FBB3-9EB4-4289-BFBC-2F21F981C82F}" type="pres">
      <dgm:prSet presAssocID="{A615EEB3-8118-4513-B6EA-3FE563189BFE}" presName="ellipse2" presStyleLbl="vennNode1" presStyleIdx="1" presStyleCnt="3" custLinFactNeighborX="41848" custLinFactNeighborY="-66694">
        <dgm:presLayoutVars>
          <dgm:bulletEnabled val="1"/>
        </dgm:presLayoutVars>
      </dgm:prSet>
      <dgm:spPr/>
    </dgm:pt>
    <dgm:pt modelId="{6C5C9928-8EDB-4614-BE1F-4EEADC0E8DEE}" type="pres">
      <dgm:prSet presAssocID="{A615EEB3-8118-4513-B6EA-3FE563189BFE}" presName="ellipse3" presStyleLbl="vennNode1" presStyleIdx="2" presStyleCnt="3" custLinFactNeighborX="-48923" custLinFactNeighborY="53817">
        <dgm:presLayoutVars>
          <dgm:bulletEnabled val="1"/>
        </dgm:presLayoutVars>
      </dgm:prSet>
      <dgm:spPr/>
    </dgm:pt>
  </dgm:ptLst>
  <dgm:cxnLst>
    <dgm:cxn modelId="{849D4102-64F7-427E-9136-0EEA7A85936E}" type="presOf" srcId="{937990EF-5098-4B5B-8A24-14E253BA2EA2}" destId="{6C5C9928-8EDB-4614-BE1F-4EEADC0E8DEE}" srcOrd="0" destOrd="0" presId="urn:microsoft.com/office/officeart/2005/8/layout/rings+Icon"/>
    <dgm:cxn modelId="{6CEDAB06-B36D-4C13-A861-E24DAD88FA2F}" srcId="{A615EEB3-8118-4513-B6EA-3FE563189BFE}" destId="{4D0EE07C-5038-42CB-ACF8-CA9BE9CBB325}" srcOrd="1" destOrd="0" parTransId="{F064248D-2D56-4A5C-8A24-8720DDBFDD47}" sibTransId="{69783DE2-9F93-45AC-B9CF-E32181208531}"/>
    <dgm:cxn modelId="{D3A8A90B-136D-40DD-ADB1-BCC3BC7FFFB5}" type="presOf" srcId="{FC8378EF-65EE-4773-9BF6-219D375BACD9}" destId="{6A63DB08-49E0-4BBD-A827-3ADCAC3C8174}" srcOrd="0" destOrd="0" presId="urn:microsoft.com/office/officeart/2005/8/layout/rings+Icon"/>
    <dgm:cxn modelId="{D1BF3792-6B58-4455-AE62-7BECC40E7DFC}" srcId="{A615EEB3-8118-4513-B6EA-3FE563189BFE}" destId="{FC8378EF-65EE-4773-9BF6-219D375BACD9}" srcOrd="0" destOrd="0" parTransId="{BE1D21E0-3F93-4881-A41B-A73560D8FD6A}" sibTransId="{103731C4-B7BD-4091-8CA1-CD6D08158166}"/>
    <dgm:cxn modelId="{53F0C1D5-FBAF-413E-A531-C30BB221C2D6}" type="presOf" srcId="{A615EEB3-8118-4513-B6EA-3FE563189BFE}" destId="{A240A925-E25E-4349-B2A2-9CA13C866202}" srcOrd="0" destOrd="0" presId="urn:microsoft.com/office/officeart/2005/8/layout/rings+Icon"/>
    <dgm:cxn modelId="{35DE12DE-DCB2-4612-9A17-187D2FCA33C3}" type="presOf" srcId="{4D0EE07C-5038-42CB-ACF8-CA9BE9CBB325}" destId="{BDB3FBB3-9EB4-4289-BFBC-2F21F981C82F}" srcOrd="0" destOrd="0" presId="urn:microsoft.com/office/officeart/2005/8/layout/rings+Icon"/>
    <dgm:cxn modelId="{81736BE0-991A-42DA-AD25-537C5FFE19D5}" srcId="{A615EEB3-8118-4513-B6EA-3FE563189BFE}" destId="{937990EF-5098-4B5B-8A24-14E253BA2EA2}" srcOrd="2" destOrd="0" parTransId="{875D2802-6DEC-44B7-8662-494D65526DE7}" sibTransId="{151B7A8B-2440-45B1-BE84-0FDAF95937BC}"/>
    <dgm:cxn modelId="{FEB91B00-654E-466C-B343-2C4E6A72957F}" type="presParOf" srcId="{A240A925-E25E-4349-B2A2-9CA13C866202}" destId="{6A63DB08-49E0-4BBD-A827-3ADCAC3C8174}" srcOrd="0" destOrd="0" presId="urn:microsoft.com/office/officeart/2005/8/layout/rings+Icon"/>
    <dgm:cxn modelId="{E56762FA-5BA3-431B-A13E-964B11E10074}" type="presParOf" srcId="{A240A925-E25E-4349-B2A2-9CA13C866202}" destId="{BDB3FBB3-9EB4-4289-BFBC-2F21F981C82F}" srcOrd="1" destOrd="0" presId="urn:microsoft.com/office/officeart/2005/8/layout/rings+Icon"/>
    <dgm:cxn modelId="{365DE5BF-C55A-4A15-9F09-1C669D58B424}" type="presParOf" srcId="{A240A925-E25E-4349-B2A2-9CA13C866202}" destId="{6C5C9928-8EDB-4614-BE1F-4EEADC0E8DEE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15EEB3-8118-4513-B6EA-3FE563189BFE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2" csCatId="accent1" phldr="1"/>
      <dgm:spPr/>
    </dgm:pt>
    <dgm:pt modelId="{FC8378EF-65EE-4773-9BF6-219D375BACD9}">
      <dgm:prSet phldrT="[Text]"/>
      <dgm:spPr>
        <a:solidFill>
          <a:srgbClr val="00B0F0">
            <a:alpha val="5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XPCLR</a:t>
          </a:r>
        </a:p>
      </dgm:t>
    </dgm:pt>
    <dgm:pt modelId="{BE1D21E0-3F93-4881-A41B-A73560D8FD6A}" type="parTrans" cxnId="{D1BF3792-6B58-4455-AE62-7BECC40E7DFC}">
      <dgm:prSet/>
      <dgm:spPr/>
      <dgm:t>
        <a:bodyPr/>
        <a:lstStyle/>
        <a:p>
          <a:endParaRPr lang="en-US"/>
        </a:p>
      </dgm:t>
    </dgm:pt>
    <dgm:pt modelId="{103731C4-B7BD-4091-8CA1-CD6D08158166}" type="sibTrans" cxnId="{D1BF3792-6B58-4455-AE62-7BECC40E7DFC}">
      <dgm:prSet/>
      <dgm:spPr/>
      <dgm:t>
        <a:bodyPr/>
        <a:lstStyle/>
        <a:p>
          <a:endParaRPr lang="en-US"/>
        </a:p>
      </dgm:t>
    </dgm:pt>
    <dgm:pt modelId="{4D0EE07C-5038-42CB-ACF8-CA9BE9CBB325}">
      <dgm:prSet phldrT="[Text]"/>
      <dgm:spPr>
        <a:solidFill>
          <a:srgbClr val="92D050">
            <a:alpha val="5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b="1" dirty="0" err="1">
              <a:solidFill>
                <a:schemeClr val="tx1"/>
              </a:solidFill>
            </a:rPr>
            <a:t>SweeD</a:t>
          </a:r>
          <a:endParaRPr lang="en-US" b="1" dirty="0">
            <a:solidFill>
              <a:schemeClr val="tx1"/>
            </a:solidFill>
          </a:endParaRPr>
        </a:p>
      </dgm:t>
    </dgm:pt>
    <dgm:pt modelId="{F064248D-2D56-4A5C-8A24-8720DDBFDD47}" type="parTrans" cxnId="{6CEDAB06-B36D-4C13-A861-E24DAD88FA2F}">
      <dgm:prSet/>
      <dgm:spPr/>
      <dgm:t>
        <a:bodyPr/>
        <a:lstStyle/>
        <a:p>
          <a:endParaRPr lang="en-US"/>
        </a:p>
      </dgm:t>
    </dgm:pt>
    <dgm:pt modelId="{69783DE2-9F93-45AC-B9CF-E32181208531}" type="sibTrans" cxnId="{6CEDAB06-B36D-4C13-A861-E24DAD88FA2F}">
      <dgm:prSet/>
      <dgm:spPr/>
      <dgm:t>
        <a:bodyPr/>
        <a:lstStyle/>
        <a:p>
          <a:endParaRPr lang="en-US"/>
        </a:p>
      </dgm:t>
    </dgm:pt>
    <dgm:pt modelId="{937990EF-5098-4B5B-8A24-14E253BA2EA2}">
      <dgm:prSet phldrT="[Text]"/>
      <dgm:spPr>
        <a:solidFill>
          <a:srgbClr val="7030A0">
            <a:alpha val="5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b="1" dirty="0" err="1">
              <a:solidFill>
                <a:schemeClr val="tx1"/>
              </a:solidFill>
            </a:rPr>
            <a:t>OmegaPlus</a:t>
          </a:r>
          <a:endParaRPr lang="en-US" b="1" dirty="0">
            <a:solidFill>
              <a:schemeClr val="tx1"/>
            </a:solidFill>
          </a:endParaRPr>
        </a:p>
      </dgm:t>
    </dgm:pt>
    <dgm:pt modelId="{875D2802-6DEC-44B7-8662-494D65526DE7}" type="parTrans" cxnId="{81736BE0-991A-42DA-AD25-537C5FFE19D5}">
      <dgm:prSet/>
      <dgm:spPr/>
      <dgm:t>
        <a:bodyPr/>
        <a:lstStyle/>
        <a:p>
          <a:endParaRPr lang="en-US"/>
        </a:p>
      </dgm:t>
    </dgm:pt>
    <dgm:pt modelId="{151B7A8B-2440-45B1-BE84-0FDAF95937BC}" type="sibTrans" cxnId="{81736BE0-991A-42DA-AD25-537C5FFE19D5}">
      <dgm:prSet/>
      <dgm:spPr/>
      <dgm:t>
        <a:bodyPr/>
        <a:lstStyle/>
        <a:p>
          <a:endParaRPr lang="en-US"/>
        </a:p>
      </dgm:t>
    </dgm:pt>
    <dgm:pt modelId="{A240A925-E25E-4349-B2A2-9CA13C866202}" type="pres">
      <dgm:prSet presAssocID="{A615EEB3-8118-4513-B6EA-3FE563189BFE}" presName="Name0" presStyleCnt="0">
        <dgm:presLayoutVars>
          <dgm:chMax val="7"/>
          <dgm:dir/>
          <dgm:resizeHandles val="exact"/>
        </dgm:presLayoutVars>
      </dgm:prSet>
      <dgm:spPr/>
    </dgm:pt>
    <dgm:pt modelId="{6A63DB08-49E0-4BBD-A827-3ADCAC3C8174}" type="pres">
      <dgm:prSet presAssocID="{A615EEB3-8118-4513-B6EA-3FE563189BFE}" presName="ellipse1" presStyleLbl="vennNode1" presStyleIdx="0" presStyleCnt="3" custLinFactNeighborX="14248" custLinFactNeighborY="-2037">
        <dgm:presLayoutVars>
          <dgm:bulletEnabled val="1"/>
        </dgm:presLayoutVars>
      </dgm:prSet>
      <dgm:spPr/>
    </dgm:pt>
    <dgm:pt modelId="{BDB3FBB3-9EB4-4289-BFBC-2F21F981C82F}" type="pres">
      <dgm:prSet presAssocID="{A615EEB3-8118-4513-B6EA-3FE563189BFE}" presName="ellipse2" presStyleLbl="vennNode1" presStyleIdx="1" presStyleCnt="3" custLinFactNeighborX="46468" custLinFactNeighborY="-87471">
        <dgm:presLayoutVars>
          <dgm:bulletEnabled val="1"/>
        </dgm:presLayoutVars>
      </dgm:prSet>
      <dgm:spPr/>
    </dgm:pt>
    <dgm:pt modelId="{6C5C9928-8EDB-4614-BE1F-4EEADC0E8DEE}" type="pres">
      <dgm:prSet presAssocID="{A615EEB3-8118-4513-B6EA-3FE563189BFE}" presName="ellipse3" presStyleLbl="vennNode1" presStyleIdx="2" presStyleCnt="3" custLinFactNeighborX="-47536" custLinFactNeighborY="58437">
        <dgm:presLayoutVars>
          <dgm:bulletEnabled val="1"/>
        </dgm:presLayoutVars>
      </dgm:prSet>
      <dgm:spPr/>
    </dgm:pt>
  </dgm:ptLst>
  <dgm:cxnLst>
    <dgm:cxn modelId="{849D4102-64F7-427E-9136-0EEA7A85936E}" type="presOf" srcId="{937990EF-5098-4B5B-8A24-14E253BA2EA2}" destId="{6C5C9928-8EDB-4614-BE1F-4EEADC0E8DEE}" srcOrd="0" destOrd="0" presId="urn:microsoft.com/office/officeart/2005/8/layout/rings+Icon"/>
    <dgm:cxn modelId="{6CEDAB06-B36D-4C13-A861-E24DAD88FA2F}" srcId="{A615EEB3-8118-4513-B6EA-3FE563189BFE}" destId="{4D0EE07C-5038-42CB-ACF8-CA9BE9CBB325}" srcOrd="1" destOrd="0" parTransId="{F064248D-2D56-4A5C-8A24-8720DDBFDD47}" sibTransId="{69783DE2-9F93-45AC-B9CF-E32181208531}"/>
    <dgm:cxn modelId="{D3A8A90B-136D-40DD-ADB1-BCC3BC7FFFB5}" type="presOf" srcId="{FC8378EF-65EE-4773-9BF6-219D375BACD9}" destId="{6A63DB08-49E0-4BBD-A827-3ADCAC3C8174}" srcOrd="0" destOrd="0" presId="urn:microsoft.com/office/officeart/2005/8/layout/rings+Icon"/>
    <dgm:cxn modelId="{D1BF3792-6B58-4455-AE62-7BECC40E7DFC}" srcId="{A615EEB3-8118-4513-B6EA-3FE563189BFE}" destId="{FC8378EF-65EE-4773-9BF6-219D375BACD9}" srcOrd="0" destOrd="0" parTransId="{BE1D21E0-3F93-4881-A41B-A73560D8FD6A}" sibTransId="{103731C4-B7BD-4091-8CA1-CD6D08158166}"/>
    <dgm:cxn modelId="{53F0C1D5-FBAF-413E-A531-C30BB221C2D6}" type="presOf" srcId="{A615EEB3-8118-4513-B6EA-3FE563189BFE}" destId="{A240A925-E25E-4349-B2A2-9CA13C866202}" srcOrd="0" destOrd="0" presId="urn:microsoft.com/office/officeart/2005/8/layout/rings+Icon"/>
    <dgm:cxn modelId="{35DE12DE-DCB2-4612-9A17-187D2FCA33C3}" type="presOf" srcId="{4D0EE07C-5038-42CB-ACF8-CA9BE9CBB325}" destId="{BDB3FBB3-9EB4-4289-BFBC-2F21F981C82F}" srcOrd="0" destOrd="0" presId="urn:microsoft.com/office/officeart/2005/8/layout/rings+Icon"/>
    <dgm:cxn modelId="{81736BE0-991A-42DA-AD25-537C5FFE19D5}" srcId="{A615EEB3-8118-4513-B6EA-3FE563189BFE}" destId="{937990EF-5098-4B5B-8A24-14E253BA2EA2}" srcOrd="2" destOrd="0" parTransId="{875D2802-6DEC-44B7-8662-494D65526DE7}" sibTransId="{151B7A8B-2440-45B1-BE84-0FDAF95937BC}"/>
    <dgm:cxn modelId="{FEB91B00-654E-466C-B343-2C4E6A72957F}" type="presParOf" srcId="{A240A925-E25E-4349-B2A2-9CA13C866202}" destId="{6A63DB08-49E0-4BBD-A827-3ADCAC3C8174}" srcOrd="0" destOrd="0" presId="urn:microsoft.com/office/officeart/2005/8/layout/rings+Icon"/>
    <dgm:cxn modelId="{E56762FA-5BA3-431B-A13E-964B11E10074}" type="presParOf" srcId="{A240A925-E25E-4349-B2A2-9CA13C866202}" destId="{BDB3FBB3-9EB4-4289-BFBC-2F21F981C82F}" srcOrd="1" destOrd="0" presId="urn:microsoft.com/office/officeart/2005/8/layout/rings+Icon"/>
    <dgm:cxn modelId="{365DE5BF-C55A-4A15-9F09-1C669D58B424}" type="presParOf" srcId="{A240A925-E25E-4349-B2A2-9CA13C866202}" destId="{6C5C9928-8EDB-4614-BE1F-4EEADC0E8DEE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63DB08-49E0-4BBD-A827-3ADCAC3C8174}">
      <dsp:nvSpPr>
        <dsp:cNvPr id="0" name=""/>
        <dsp:cNvSpPr/>
      </dsp:nvSpPr>
      <dsp:spPr>
        <a:xfrm>
          <a:off x="415322" y="0"/>
          <a:ext cx="1924019" cy="1923992"/>
        </a:xfrm>
        <a:prstGeom prst="ellipse">
          <a:avLst/>
        </a:prstGeom>
        <a:solidFill>
          <a:srgbClr val="00B0F0">
            <a:alpha val="50000"/>
          </a:srgb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XPCLR</a:t>
          </a:r>
        </a:p>
      </dsp:txBody>
      <dsp:txXfrm>
        <a:off x="697088" y="281762"/>
        <a:ext cx="1360487" cy="1360468"/>
      </dsp:txXfrm>
    </dsp:sp>
    <dsp:sp modelId="{BDB3FBB3-9EB4-4289-BFBC-2F21F981C82F}">
      <dsp:nvSpPr>
        <dsp:cNvPr id="0" name=""/>
        <dsp:cNvSpPr/>
      </dsp:nvSpPr>
      <dsp:spPr>
        <a:xfrm>
          <a:off x="2025551" y="8"/>
          <a:ext cx="1924019" cy="1923992"/>
        </a:xfrm>
        <a:prstGeom prst="ellipse">
          <a:avLst/>
        </a:prstGeom>
        <a:solidFill>
          <a:srgbClr val="92D050">
            <a:alpha val="50000"/>
          </a:srgb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</a:rPr>
            <a:t>SweeD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2307317" y="281770"/>
        <a:ext cx="1360487" cy="1360468"/>
      </dsp:txXfrm>
    </dsp:sp>
    <dsp:sp modelId="{6C5C9928-8EDB-4614-BE1F-4EEADC0E8DEE}">
      <dsp:nvSpPr>
        <dsp:cNvPr id="0" name=""/>
        <dsp:cNvSpPr/>
      </dsp:nvSpPr>
      <dsp:spPr>
        <a:xfrm>
          <a:off x="1203360" y="1124323"/>
          <a:ext cx="1924019" cy="1923992"/>
        </a:xfrm>
        <a:prstGeom prst="ellipse">
          <a:avLst/>
        </a:prstGeom>
        <a:solidFill>
          <a:srgbClr val="7030A0">
            <a:alpha val="50000"/>
          </a:srgb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</a:rPr>
            <a:t>OmegaPlus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1485126" y="1406085"/>
        <a:ext cx="1360487" cy="13604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63DB08-49E0-4BBD-A827-3ADCAC3C8174}">
      <dsp:nvSpPr>
        <dsp:cNvPr id="0" name=""/>
        <dsp:cNvSpPr/>
      </dsp:nvSpPr>
      <dsp:spPr>
        <a:xfrm>
          <a:off x="1370733" y="0"/>
          <a:ext cx="2865678" cy="2865637"/>
        </a:xfrm>
        <a:prstGeom prst="ellipse">
          <a:avLst/>
        </a:prstGeom>
        <a:solidFill>
          <a:srgbClr val="00B0F0">
            <a:alpha val="50000"/>
          </a:srgb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3843</a:t>
          </a:r>
        </a:p>
      </dsp:txBody>
      <dsp:txXfrm>
        <a:off x="1790402" y="419663"/>
        <a:ext cx="2026340" cy="2026311"/>
      </dsp:txXfrm>
    </dsp:sp>
    <dsp:sp modelId="{BDB3FBB3-9EB4-4289-BFBC-2F21F981C82F}">
      <dsp:nvSpPr>
        <dsp:cNvPr id="0" name=""/>
        <dsp:cNvSpPr/>
      </dsp:nvSpPr>
      <dsp:spPr>
        <a:xfrm>
          <a:off x="3504256" y="12"/>
          <a:ext cx="2865678" cy="2865637"/>
        </a:xfrm>
        <a:prstGeom prst="ellipse">
          <a:avLst/>
        </a:prstGeom>
        <a:solidFill>
          <a:srgbClr val="92D050">
            <a:alpha val="50000"/>
          </a:srgb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7789</a:t>
          </a:r>
        </a:p>
      </dsp:txBody>
      <dsp:txXfrm>
        <a:off x="3923925" y="419675"/>
        <a:ext cx="2026340" cy="2026311"/>
      </dsp:txXfrm>
    </dsp:sp>
    <dsp:sp modelId="{6C5C9928-8EDB-4614-BE1F-4EEADC0E8DEE}">
      <dsp:nvSpPr>
        <dsp:cNvPr id="0" name=""/>
        <dsp:cNvSpPr/>
      </dsp:nvSpPr>
      <dsp:spPr>
        <a:xfrm>
          <a:off x="2376297" y="1542200"/>
          <a:ext cx="2865678" cy="2865637"/>
        </a:xfrm>
        <a:prstGeom prst="ellipse">
          <a:avLst/>
        </a:prstGeom>
        <a:solidFill>
          <a:srgbClr val="7030A0">
            <a:alpha val="50000"/>
          </a:srgb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8543</a:t>
          </a:r>
        </a:p>
      </dsp:txBody>
      <dsp:txXfrm>
        <a:off x="2795966" y="1961863"/>
        <a:ext cx="2026340" cy="20263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63DB08-49E0-4BBD-A827-3ADCAC3C8174}">
      <dsp:nvSpPr>
        <dsp:cNvPr id="0" name=""/>
        <dsp:cNvSpPr/>
      </dsp:nvSpPr>
      <dsp:spPr>
        <a:xfrm>
          <a:off x="289001" y="0"/>
          <a:ext cx="1294678" cy="1294660"/>
        </a:xfrm>
        <a:prstGeom prst="ellipse">
          <a:avLst/>
        </a:prstGeom>
        <a:solidFill>
          <a:srgbClr val="00B0F0">
            <a:alpha val="50000"/>
          </a:srgb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/>
              </a:solidFill>
            </a:rPr>
            <a:t>XPCLR</a:t>
          </a:r>
        </a:p>
      </dsp:txBody>
      <dsp:txXfrm>
        <a:off x="478602" y="189599"/>
        <a:ext cx="915476" cy="915462"/>
      </dsp:txXfrm>
    </dsp:sp>
    <dsp:sp modelId="{BDB3FBB3-9EB4-4289-BFBC-2F21F981C82F}">
      <dsp:nvSpPr>
        <dsp:cNvPr id="0" name=""/>
        <dsp:cNvSpPr/>
      </dsp:nvSpPr>
      <dsp:spPr>
        <a:xfrm>
          <a:off x="1372529" y="0"/>
          <a:ext cx="1294678" cy="1294660"/>
        </a:xfrm>
        <a:prstGeom prst="ellipse">
          <a:avLst/>
        </a:prstGeom>
        <a:solidFill>
          <a:srgbClr val="92D050">
            <a:alpha val="50000"/>
          </a:srgb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>
              <a:solidFill>
                <a:schemeClr val="tx1"/>
              </a:solidFill>
            </a:rPr>
            <a:t>SweeD</a:t>
          </a:r>
          <a:endParaRPr lang="en-US" sz="1300" b="1" kern="1200" dirty="0">
            <a:solidFill>
              <a:schemeClr val="tx1"/>
            </a:solidFill>
          </a:endParaRPr>
        </a:p>
      </dsp:txBody>
      <dsp:txXfrm>
        <a:off x="1562130" y="189599"/>
        <a:ext cx="915476" cy="915462"/>
      </dsp:txXfrm>
    </dsp:sp>
    <dsp:sp modelId="{6C5C9928-8EDB-4614-BE1F-4EEADC0E8DEE}">
      <dsp:nvSpPr>
        <dsp:cNvPr id="0" name=""/>
        <dsp:cNvSpPr/>
      </dsp:nvSpPr>
      <dsp:spPr>
        <a:xfrm>
          <a:off x="821074" y="756560"/>
          <a:ext cx="1294678" cy="1294660"/>
        </a:xfrm>
        <a:prstGeom prst="ellipse">
          <a:avLst/>
        </a:prstGeom>
        <a:solidFill>
          <a:srgbClr val="7030A0">
            <a:alpha val="50000"/>
          </a:srgb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>
              <a:solidFill>
                <a:schemeClr val="tx1"/>
              </a:solidFill>
            </a:rPr>
            <a:t>OmegaPlus</a:t>
          </a:r>
          <a:endParaRPr lang="en-US" sz="1300" b="1" kern="1200" dirty="0">
            <a:solidFill>
              <a:schemeClr val="tx1"/>
            </a:solidFill>
          </a:endParaRPr>
        </a:p>
      </dsp:txBody>
      <dsp:txXfrm>
        <a:off x="1010675" y="946159"/>
        <a:ext cx="915476" cy="9154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B40FE-AD4D-45A6-8C20-31C421E8471F}" type="datetimeFigureOut">
              <a:rPr lang="en-US" smtClean="0"/>
              <a:t>11/26/2017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7907C-2B79-4573-977F-E9E98F858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93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6DA6D-2B88-4180-94EE-E23A098434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75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things brings up a really interesting question in terms of</a:t>
            </a:r>
            <a:r>
              <a:rPr lang="en-US" baseline="0" dirty="0"/>
              <a:t> disease resistance. More specifically, is selection…..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6DA6D-2B88-4180-94EE-E23A098434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76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C1C3D-D589-47E5-97B7-E6CE1FD662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32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first bullet, mention something about an increase in fitness with local adaptation.</a:t>
            </a:r>
          </a:p>
          <a:p>
            <a:r>
              <a:rPr lang="en-US" dirty="0"/>
              <a:t>Just say “lets think about disease resistance” after the second main bullet instead of writing it.</a:t>
            </a:r>
          </a:p>
          <a:p>
            <a:r>
              <a:rPr lang="en-US" dirty="0"/>
              <a:t>Should I include examples?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C1C3D-D589-47E5-97B7-E6CE1FD662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7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last statement, think about disease resistance vs. chocolate quality and vice versa.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C1C3D-D589-47E5-97B7-E6CE1FD662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31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40879-3460-4E3D-AA6E-E0B30E0D44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0CD057-EF49-4F8F-86B2-8AB85D9432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3F2B7-F593-4554-B81A-1B71F2382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B5B16-2AF2-4AEE-AD56-796D5F20B47E}" type="datetimeFigureOut">
              <a:rPr lang="en-US" smtClean="0"/>
              <a:t>11/26/2017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B9A24-25B5-4721-8EA6-6D4B223C8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499B1-479C-409B-A669-1553B423C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9C10-BBD4-4D84-A214-B28E57A7B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38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FBF58-A575-4A23-949B-D5764800B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364AB3-88AE-47EE-B160-C044BF937C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D6461-29E6-476D-9400-7453801F9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B5B16-2AF2-4AEE-AD56-796D5F20B47E}" type="datetimeFigureOut">
              <a:rPr lang="en-US" smtClean="0"/>
              <a:t>11/26/2017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FC114-5C07-40A9-9F10-A77D1C29D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80696-7681-46AD-9061-991D2EF02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9C10-BBD4-4D84-A214-B28E57A7B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52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90896-9530-45A0-8B5E-ED94358184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97E162-0421-494B-886D-6899E0D19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76875-BA3B-4957-B2D9-8642146C2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B5B16-2AF2-4AEE-AD56-796D5F20B47E}" type="datetimeFigureOut">
              <a:rPr lang="en-US" smtClean="0"/>
              <a:t>11/26/2017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EFA95-D853-4D68-B9B7-92A29E53F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5777A-D95E-408C-B35B-1B09F6255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9C10-BBD4-4D84-A214-B28E57A7B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6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FBD53-ACE3-4DF7-B4A2-711662408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47B05-9E18-4548-AC0C-D2795D0AF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BDB9E-2322-4433-8D96-CFB83B47B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B5B16-2AF2-4AEE-AD56-796D5F20B47E}" type="datetimeFigureOut">
              <a:rPr lang="en-US" smtClean="0"/>
              <a:t>11/26/2017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00BC7-2BFE-40FB-83B4-AAA1D928A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8DA62-F0EF-4CF3-AFA7-77C3D670E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9C10-BBD4-4D84-A214-B28E57A7B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64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927E1-C1B4-4439-B4E9-FBE955390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FE1E81-CBB6-4DDE-B967-992E2620C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EC812-7641-4CB3-9188-87B89C062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B5B16-2AF2-4AEE-AD56-796D5F20B47E}" type="datetimeFigureOut">
              <a:rPr lang="en-US" smtClean="0"/>
              <a:t>11/26/2017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7BFD5-6813-4477-BD61-186A62D70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6DC21-DB81-4834-960D-E8DC6CCA7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9C10-BBD4-4D84-A214-B28E57A7B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03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A3379-AA0D-4EE6-BD36-A01F30A86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548C7-05FB-4C06-B0FE-BC10EA1ABC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266E8C-77EC-43C9-871D-FB32E8AF8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5C8439-D64C-4821-ADD8-C7EE43237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B5B16-2AF2-4AEE-AD56-796D5F20B47E}" type="datetimeFigureOut">
              <a:rPr lang="en-US" smtClean="0"/>
              <a:t>11/26/2017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CA9C2-6A77-4153-9E86-FCE507C77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51D429-38A0-4C02-B0E1-042AF73EA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9C10-BBD4-4D84-A214-B28E57A7B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72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35EB7-FF09-429A-B2BC-3555F3823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531A9-3849-4F80-988D-014F8EB3D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36AD7D-2595-41FA-BB15-9723586616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C20657-2FC3-4355-81B9-6802F1CFC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B5D2C2-9AA6-4680-A0CF-4861234F59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53D6A8-6A6B-4267-8B0B-13CF61038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B5B16-2AF2-4AEE-AD56-796D5F20B47E}" type="datetimeFigureOut">
              <a:rPr lang="en-US" smtClean="0"/>
              <a:t>11/26/2017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082BF4-9813-4290-B906-3262CA60F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C053D-9176-41FF-8308-9037307A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9C10-BBD4-4D84-A214-B28E57A7B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631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8B915-64BA-4E62-8E16-5BD95AC41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D4868C-B9E0-4BD5-9509-966D0CEC4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B5B16-2AF2-4AEE-AD56-796D5F20B47E}" type="datetimeFigureOut">
              <a:rPr lang="en-US" smtClean="0"/>
              <a:t>11/26/2017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6C587C-2AF0-41C4-A70A-340159572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B865F6-3207-4798-988B-42592FAB2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9C10-BBD4-4D84-A214-B28E57A7B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68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1D26CC-C155-42EE-8405-CFC7C0967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B5B16-2AF2-4AEE-AD56-796D5F20B47E}" type="datetimeFigureOut">
              <a:rPr lang="en-US" smtClean="0"/>
              <a:t>11/26/2017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8C668D-D770-4EDA-9EAF-FE07B95B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1A7D7-66FC-405A-AFEC-C8B48E9B7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9C10-BBD4-4D84-A214-B28E57A7B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82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A81C7-17EA-4788-83D2-5E1CBF7B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0A237-D528-45DA-8EB3-C18F1E09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BF8971-81C1-4626-AD6F-906480576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A34BAB-69BC-4079-A8EB-279308BF8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B5B16-2AF2-4AEE-AD56-796D5F20B47E}" type="datetimeFigureOut">
              <a:rPr lang="en-US" smtClean="0"/>
              <a:t>11/26/2017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163CC2-64E6-46B8-AF68-9634080D7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EB831-EDF7-456E-815C-614F933C0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9C10-BBD4-4D84-A214-B28E57A7B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25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D6032-8828-47CB-B9A7-DB42053F6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F80458-4FA6-4C3C-9585-FC871FC74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AF21EC-519E-4114-85A3-DF596E449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BE582-CCAA-4880-90D3-9A1D2EAA4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B5B16-2AF2-4AEE-AD56-796D5F20B47E}" type="datetimeFigureOut">
              <a:rPr lang="en-US" smtClean="0"/>
              <a:t>11/26/2017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74EE9-E5EB-464D-8DC6-8E3E55576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A12A2E-32D1-4E81-BC05-5F08F4F68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9C10-BBD4-4D84-A214-B28E57A7B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0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DC0671-BA93-4492-8D2E-DC53805DB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80BB8A-969B-43D5-92AD-30995572C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1F748-4E1F-426A-82C1-BE2E8397CA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B5B16-2AF2-4AEE-AD56-796D5F20B47E}" type="datetimeFigureOut">
              <a:rPr lang="en-US" smtClean="0"/>
              <a:t>11/26/2017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653CA-E88C-4C17-859E-F3C93B4AED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546D8-329E-42A2-A19E-73709EC1A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39C10-BBD4-4D84-A214-B28E57A7B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3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4167" r="1" b="7708"/>
          <a:stretch/>
        </p:blipFill>
        <p:spPr>
          <a:xfrm>
            <a:off x="323774" y="0"/>
            <a:ext cx="11635409" cy="68579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2837" y="233932"/>
            <a:ext cx="10432472" cy="1573694"/>
          </a:xfrm>
          <a:prstGeom prst="rect">
            <a:avLst/>
          </a:prstGeom>
          <a:solidFill>
            <a:schemeClr val="bg2">
              <a:lumMod val="90000"/>
              <a:alpha val="78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85801" y="543726"/>
            <a:ext cx="10619508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i="1" dirty="0">
                <a:solidFill>
                  <a:srgbClr val="262626"/>
                </a:solidFill>
              </a:rPr>
              <a:t>Natural selection and disease resistance in the cocoa tree</a:t>
            </a:r>
          </a:p>
          <a:p>
            <a:pPr algn="ctr"/>
            <a:r>
              <a:rPr lang="en-US" sz="2400" b="1" dirty="0">
                <a:solidFill>
                  <a:srgbClr val="262626"/>
                </a:solidFill>
              </a:rPr>
              <a:t>Joel T. Nelson, </a:t>
            </a:r>
            <a:r>
              <a:rPr lang="en-US" sz="2400" b="1" dirty="0" err="1">
                <a:solidFill>
                  <a:srgbClr val="262626"/>
                </a:solidFill>
              </a:rPr>
              <a:t>Damilola</a:t>
            </a:r>
            <a:r>
              <a:rPr lang="en-US" sz="2400" b="1" dirty="0">
                <a:solidFill>
                  <a:srgbClr val="262626"/>
                </a:solidFill>
              </a:rPr>
              <a:t> </a:t>
            </a:r>
            <a:r>
              <a:rPr lang="en-US" sz="2400" b="1" dirty="0" err="1">
                <a:solidFill>
                  <a:srgbClr val="262626"/>
                </a:solidFill>
              </a:rPr>
              <a:t>Olabode</a:t>
            </a:r>
            <a:r>
              <a:rPr lang="en-US" sz="2400" b="1" dirty="0">
                <a:solidFill>
                  <a:srgbClr val="262626"/>
                </a:solidFill>
              </a:rPr>
              <a:t>, Shawn </a:t>
            </a:r>
            <a:r>
              <a:rPr lang="en-US" sz="2400" b="1" dirty="0" err="1">
                <a:solidFill>
                  <a:srgbClr val="262626"/>
                </a:solidFill>
              </a:rPr>
              <a:t>Trojhan</a:t>
            </a:r>
            <a:endParaRPr lang="en-US" sz="2400" b="1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614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61637" y="90202"/>
            <a:ext cx="40326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Methods: Multivariant data</a:t>
            </a:r>
            <a:endParaRPr lang="en-US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654001" y="652671"/>
            <a:ext cx="10385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/>
              <a:t>Mahalanobis</a:t>
            </a:r>
            <a:r>
              <a:rPr lang="en-US" sz="2700" dirty="0"/>
              <a:t> Distance: measure of the distance between point X</a:t>
            </a:r>
            <a:r>
              <a:rPr lang="en-US" sz="2700" baseline="-24000" dirty="0"/>
              <a:t>i</a:t>
            </a:r>
            <a:r>
              <a:rPr lang="en-US" sz="2700" dirty="0"/>
              <a:t> and X (the number of standard deviations from the mean).</a:t>
            </a:r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64" y="1752211"/>
            <a:ext cx="5321977" cy="7841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070" y="2808591"/>
            <a:ext cx="4667092" cy="35217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4001" y="2682152"/>
            <a:ext cx="6628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Main issue with </a:t>
            </a:r>
            <a:r>
              <a:rPr lang="en-US" sz="2000" dirty="0" err="1"/>
              <a:t>Mahalanobis</a:t>
            </a:r>
            <a:r>
              <a:rPr lang="en-US" sz="2000" dirty="0"/>
              <a:t> distance: as sample size increases, outlier signals are lost/less prominent.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41808" y="3535823"/>
            <a:ext cx="9324975" cy="3066785"/>
            <a:chOff x="1541808" y="3535823"/>
            <a:chExt cx="9324975" cy="306678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1808" y="3535823"/>
              <a:ext cx="9324975" cy="303847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555149" y="3535823"/>
              <a:ext cx="9311634" cy="306678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10416209" y="758687"/>
            <a:ext cx="18553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919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61637" y="90202"/>
            <a:ext cx="40326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Methods: Multivariant data</a:t>
            </a:r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866036" y="666675"/>
            <a:ext cx="4050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Ways to circumvent this issue: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9132" y="1363709"/>
            <a:ext cx="7721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use other methods to identify outliers (e.g., MINOTAUR)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747" y="2060743"/>
            <a:ext cx="5514975" cy="1162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34469" y="2447002"/>
            <a:ext cx="2835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Harmonic mean distance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747" y="3425976"/>
            <a:ext cx="5514975" cy="9018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34468" y="3689133"/>
            <a:ext cx="3048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Nearest neighbor distance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746" y="4615520"/>
            <a:ext cx="5514975" cy="10765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34467" y="4931264"/>
            <a:ext cx="3048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Kernel density deviance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9131" y="5942562"/>
            <a:ext cx="9205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change how the multivariant data are transformed and decomposed (e.g., eigenvectors and eigenvalues)</a:t>
            </a:r>
          </a:p>
        </p:txBody>
      </p:sp>
    </p:spTree>
    <p:extLst>
      <p:ext uri="{BB962C8B-B14F-4D97-AF65-F5344CB8AC3E}">
        <p14:creationId xmlns:p14="http://schemas.microsoft.com/office/powerpoint/2010/main" val="247535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61637" y="90202"/>
            <a:ext cx="40326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Methods: Multivariant data</a:t>
            </a:r>
            <a:endParaRPr lang="en-US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654001" y="652671"/>
            <a:ext cx="11140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Invariant Coordinate Selection (ICS): decomposition of multivariant data into invariant components with corresponding eigenvectors and eigenvalues.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7947" y="1851784"/>
            <a:ext cx="10385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Similar to PCA except ICS relies on the decomposition of two scatter matrices instead of one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7947" y="2695666"/>
            <a:ext cx="10935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Scatter matrices use different moments of the distribution to create eigenvectors and eigenvalues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1898" y="3537709"/>
            <a:ext cx="10935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Cov</a:t>
            </a:r>
            <a:r>
              <a:rPr lang="en-US" sz="2000" baseline="-10000" dirty="0"/>
              <a:t>X1,X2 </a:t>
            </a:r>
            <a:r>
              <a:rPr lang="en-US" sz="2000" dirty="0"/>
              <a:t> (PCA) vs. Cov</a:t>
            </a:r>
            <a:r>
              <a:rPr lang="en-US" sz="2000" baseline="-10000" dirty="0"/>
              <a:t>X1,X2</a:t>
            </a:r>
            <a:r>
              <a:rPr lang="en-US" sz="2000" dirty="0"/>
              <a:t> and Cov4</a:t>
            </a:r>
            <a:r>
              <a:rPr lang="en-US" sz="2000" baseline="-10000" dirty="0"/>
              <a:t>X1,X2 </a:t>
            </a:r>
            <a:r>
              <a:rPr lang="en-US" sz="2000" dirty="0"/>
              <a:t> (ICS)</a:t>
            </a:r>
            <a:endParaRPr lang="en-US" sz="2000" baseline="-10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162" y="532135"/>
            <a:ext cx="5281569" cy="571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61637" y="90202"/>
            <a:ext cx="40326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Methods: Multivariant data</a:t>
            </a:r>
            <a:endParaRPr lang="en-US" sz="1350" dirty="0"/>
          </a:p>
        </p:txBody>
      </p:sp>
      <p:sp>
        <p:nvSpPr>
          <p:cNvPr id="3" name="TextBox 2"/>
          <p:cNvSpPr txBox="1"/>
          <p:nvPr/>
        </p:nvSpPr>
        <p:spPr>
          <a:xfrm>
            <a:off x="654000" y="709035"/>
            <a:ext cx="11007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Invariant Coordinate Selection (ICS): decomposition of multivariant data into invariant components with corresponding eigenvectors and eigenvalues.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4000" y="1945099"/>
            <a:ext cx="10385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ICS Distance = Euclidean distance = straight line distance between any two given points (X</a:t>
            </a:r>
            <a:r>
              <a:rPr lang="en-US" sz="2000" baseline="-24000" dirty="0"/>
              <a:t>i</a:t>
            </a:r>
            <a:r>
              <a:rPr lang="en-US" sz="2000" dirty="0"/>
              <a:t> and X)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996" y="2955571"/>
            <a:ext cx="2114136" cy="21141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637" y="5274719"/>
            <a:ext cx="4484855" cy="5959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99223" y="2550504"/>
            <a:ext cx="2103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Euclidian Distance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93" y="2550504"/>
            <a:ext cx="10026672" cy="338386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0469217" y="2037863"/>
            <a:ext cx="18553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84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62741" y="92767"/>
            <a:ext cx="56222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Results: Detection of selective sweeps</a:t>
            </a:r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2438397" y="1381580"/>
            <a:ext cx="7526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35 regions of the genome were consistent among all three methods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3836" y="1955242"/>
            <a:ext cx="7473990" cy="4776859"/>
            <a:chOff x="570080" y="1637193"/>
            <a:chExt cx="7473990" cy="4776859"/>
          </a:xfrm>
        </p:grpSpPr>
        <p:graphicFrame>
          <p:nvGraphicFramePr>
            <p:cNvPr id="7" name="Diagram 6"/>
            <p:cNvGraphicFramePr/>
            <p:nvPr>
              <p:extLst>
                <p:ext uri="{D42A27DB-BD31-4B8C-83A1-F6EECF244321}">
                  <p14:modId xmlns:p14="http://schemas.microsoft.com/office/powerpoint/2010/main" val="3881280736"/>
                </p:ext>
              </p:extLst>
            </p:nvPr>
          </p:nvGraphicFramePr>
          <p:xfrm>
            <a:off x="570080" y="1637193"/>
            <a:ext cx="7473990" cy="477685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4080013" y="2637184"/>
              <a:ext cx="7305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1027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68758" y="3703435"/>
              <a:ext cx="6112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273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16116" y="3703435"/>
              <a:ext cx="8055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1149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19041" y="3297240"/>
              <a:ext cx="5914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35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60199" y="3305780"/>
              <a:ext cx="591497" cy="4616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441227" y="691289"/>
            <a:ext cx="730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0988" indent="-280988"/>
            <a:r>
              <a:rPr lang="en-US" sz="2400" dirty="0"/>
              <a:t>Are there putative regions undergoing selective sweeps?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286509"/>
              </p:ext>
            </p:extLst>
          </p:nvPr>
        </p:nvGraphicFramePr>
        <p:xfrm>
          <a:off x="8050584" y="2257513"/>
          <a:ext cx="2508342" cy="432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0673">
                  <a:extLst>
                    <a:ext uri="{9D8B030D-6E8A-4147-A177-3AD203B41FA5}">
                      <a16:colId xmlns:a16="http://schemas.microsoft.com/office/drawing/2014/main" val="3451798944"/>
                    </a:ext>
                  </a:extLst>
                </a:gridCol>
                <a:gridCol w="1097669">
                  <a:extLst>
                    <a:ext uri="{9D8B030D-6E8A-4147-A177-3AD203B41FA5}">
                      <a16:colId xmlns:a16="http://schemas.microsoft.com/office/drawing/2014/main" val="2080395338"/>
                    </a:ext>
                  </a:extLst>
                </a:gridCol>
              </a:tblGrid>
              <a:tr h="29211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Population</a:t>
                      </a: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Sweeps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851127"/>
                  </a:ext>
                </a:extLst>
              </a:tr>
              <a:tr h="16692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Criollo</a:t>
                      </a:r>
                    </a:p>
                  </a:txBody>
                  <a:tcPr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312862"/>
                  </a:ext>
                </a:extLst>
              </a:tr>
              <a:tr h="16692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Curaray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820225"/>
                  </a:ext>
                </a:extLst>
              </a:tr>
              <a:tr h="16692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Iquitos</a:t>
                      </a:r>
                    </a:p>
                  </a:txBody>
                  <a:tcPr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48330"/>
                  </a:ext>
                </a:extLst>
              </a:tr>
              <a:tr h="16692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Purus</a:t>
                      </a:r>
                    </a:p>
                  </a:txBody>
                  <a:tcPr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0060"/>
                  </a:ext>
                </a:extLst>
              </a:tr>
              <a:tr h="16692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Maranon</a:t>
                      </a:r>
                    </a:p>
                  </a:txBody>
                  <a:tcPr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872706"/>
                  </a:ext>
                </a:extLst>
              </a:tr>
              <a:tr h="16692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Guianna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855775"/>
                  </a:ext>
                </a:extLst>
              </a:tr>
              <a:tr h="16692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Nacional</a:t>
                      </a:r>
                    </a:p>
                  </a:txBody>
                  <a:tcPr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412801"/>
                  </a:ext>
                </a:extLst>
              </a:tr>
              <a:tr h="16692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Amelonado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141787"/>
                  </a:ext>
                </a:extLst>
              </a:tr>
              <a:tr h="16692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Contamana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543844"/>
                  </a:ext>
                </a:extLst>
              </a:tr>
              <a:tr h="16692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Nanay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389747"/>
                  </a:ext>
                </a:extLst>
              </a:tr>
            </a:tbl>
          </a:graphicData>
        </a:graphic>
      </p:graphicFrame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1669379049"/>
              </p:ext>
            </p:extLst>
          </p:nvPr>
        </p:nvGraphicFramePr>
        <p:xfrm>
          <a:off x="1379021" y="4631537"/>
          <a:ext cx="2835728" cy="2158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Rectangle 1"/>
          <p:cNvSpPr/>
          <p:nvPr/>
        </p:nvSpPr>
        <p:spPr>
          <a:xfrm>
            <a:off x="8050584" y="2257514"/>
            <a:ext cx="2508342" cy="43543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8050584" y="2631675"/>
            <a:ext cx="250834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74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17" grpId="0">
        <p:bldAsOne/>
      </p:bldGraphic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947AAE8-E93D-42B2-9E03-7FCF6581B5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4385836"/>
              </p:ext>
            </p:extLst>
          </p:nvPr>
        </p:nvGraphicFramePr>
        <p:xfrm>
          <a:off x="1466212" y="1567068"/>
          <a:ext cx="8918990" cy="5000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137985A-39F9-498C-8EB7-F15ACCA8722E}"/>
              </a:ext>
            </a:extLst>
          </p:cNvPr>
          <p:cNvSpPr txBox="1"/>
          <p:nvPr/>
        </p:nvSpPr>
        <p:spPr>
          <a:xfrm>
            <a:off x="3206091" y="0"/>
            <a:ext cx="7457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Results – Regions under selection (step 1)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270225-E4FF-4104-8F2E-E3EDACEB7B78}"/>
              </a:ext>
            </a:extLst>
          </p:cNvPr>
          <p:cNvSpPr txBox="1"/>
          <p:nvPr/>
        </p:nvSpPr>
        <p:spPr>
          <a:xfrm>
            <a:off x="4529733" y="924988"/>
            <a:ext cx="2791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Total = 4,430 regions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3DE46F7-0D0A-414B-B5DD-F32A4B5290F1}"/>
              </a:ext>
            </a:extLst>
          </p:cNvPr>
          <p:cNvCxnSpPr>
            <a:cxnSpLocks/>
          </p:cNvCxnSpPr>
          <p:nvPr/>
        </p:nvCxnSpPr>
        <p:spPr>
          <a:xfrm>
            <a:off x="2758805" y="5219114"/>
            <a:ext cx="762639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2FC654-2F48-4135-8896-94B85949A60B}"/>
              </a:ext>
            </a:extLst>
          </p:cNvPr>
          <p:cNvGrpSpPr/>
          <p:nvPr/>
        </p:nvGrpSpPr>
        <p:grpSpPr>
          <a:xfrm>
            <a:off x="288042" y="99445"/>
            <a:ext cx="2851491" cy="1377416"/>
            <a:chOff x="7403785" y="5167795"/>
            <a:chExt cx="3874253" cy="1633955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2335A6A-538F-4E7F-AD3F-A01F8220AF0E}"/>
                </a:ext>
              </a:extLst>
            </p:cNvPr>
            <p:cNvCxnSpPr/>
            <p:nvPr/>
          </p:nvCxnSpPr>
          <p:spPr>
            <a:xfrm>
              <a:off x="7403785" y="5637505"/>
              <a:ext cx="387425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4AD9034-31AF-4BF4-964E-AF2929740912}"/>
                </a:ext>
              </a:extLst>
            </p:cNvPr>
            <p:cNvCxnSpPr/>
            <p:nvPr/>
          </p:nvCxnSpPr>
          <p:spPr>
            <a:xfrm>
              <a:off x="7403785" y="6331116"/>
              <a:ext cx="387425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B4C3284-624A-44D2-B030-B5B6C1B80184}"/>
                </a:ext>
              </a:extLst>
            </p:cNvPr>
            <p:cNvCxnSpPr/>
            <p:nvPr/>
          </p:nvCxnSpPr>
          <p:spPr>
            <a:xfrm>
              <a:off x="7403785" y="5974869"/>
              <a:ext cx="387425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EB8B28F-C557-4040-ACF4-EE7DC2C7682D}"/>
                </a:ext>
              </a:extLst>
            </p:cNvPr>
            <p:cNvCxnSpPr/>
            <p:nvPr/>
          </p:nvCxnSpPr>
          <p:spPr>
            <a:xfrm>
              <a:off x="7403785" y="6668480"/>
              <a:ext cx="387425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6FC21FC-5D69-4B88-A3E4-DD0F001AB6A9}"/>
                </a:ext>
              </a:extLst>
            </p:cNvPr>
            <p:cNvCxnSpPr/>
            <p:nvPr/>
          </p:nvCxnSpPr>
          <p:spPr>
            <a:xfrm>
              <a:off x="7403785" y="5307693"/>
              <a:ext cx="387425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A7DCE05-D7A1-4E36-B494-55FBD05C049A}"/>
                </a:ext>
              </a:extLst>
            </p:cNvPr>
            <p:cNvSpPr/>
            <p:nvPr/>
          </p:nvSpPr>
          <p:spPr>
            <a:xfrm>
              <a:off x="8372347" y="5200378"/>
              <a:ext cx="187740" cy="166165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9F7E8D6-F6AA-4927-A449-24DC45C9F2C1}"/>
                </a:ext>
              </a:extLst>
            </p:cNvPr>
            <p:cNvSpPr/>
            <p:nvPr/>
          </p:nvSpPr>
          <p:spPr>
            <a:xfrm>
              <a:off x="8361398" y="6560666"/>
              <a:ext cx="187740" cy="166165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B6E879F-9C80-45CF-B271-53E80D48464D}"/>
                </a:ext>
              </a:extLst>
            </p:cNvPr>
            <p:cNvSpPr/>
            <p:nvPr/>
          </p:nvSpPr>
          <p:spPr>
            <a:xfrm>
              <a:off x="9916928" y="5224610"/>
              <a:ext cx="187740" cy="16616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5E3971F-548D-43AF-BD71-153AAF7B081C}"/>
                </a:ext>
              </a:extLst>
            </p:cNvPr>
            <p:cNvSpPr/>
            <p:nvPr/>
          </p:nvSpPr>
          <p:spPr>
            <a:xfrm>
              <a:off x="9916928" y="5547499"/>
              <a:ext cx="187740" cy="16616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C20E1D9-D32A-48B9-8AB3-19CBC20A13F4}"/>
                </a:ext>
              </a:extLst>
            </p:cNvPr>
            <p:cNvSpPr/>
            <p:nvPr/>
          </p:nvSpPr>
          <p:spPr>
            <a:xfrm>
              <a:off x="9918348" y="6587157"/>
              <a:ext cx="187740" cy="16616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F8C12C9-AEFB-4F4E-987A-2B7863317195}"/>
                </a:ext>
              </a:extLst>
            </p:cNvPr>
            <p:cNvSpPr/>
            <p:nvPr/>
          </p:nvSpPr>
          <p:spPr>
            <a:xfrm>
              <a:off x="9916928" y="5877311"/>
              <a:ext cx="187740" cy="16616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FD76B41-A26E-4499-96F9-FA4B50A4AAC2}"/>
                </a:ext>
              </a:extLst>
            </p:cNvPr>
            <p:cNvSpPr/>
            <p:nvPr/>
          </p:nvSpPr>
          <p:spPr>
            <a:xfrm>
              <a:off x="9916928" y="6226445"/>
              <a:ext cx="187740" cy="16616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404DD96-6B1E-4531-B29F-89973B342E10}"/>
                </a:ext>
              </a:extLst>
            </p:cNvPr>
            <p:cNvSpPr/>
            <p:nvPr/>
          </p:nvSpPr>
          <p:spPr>
            <a:xfrm>
              <a:off x="8361398" y="6223798"/>
              <a:ext cx="187740" cy="166165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192AC84-5A5F-455F-B53B-38709CF582E9}"/>
                </a:ext>
              </a:extLst>
            </p:cNvPr>
            <p:cNvSpPr/>
            <p:nvPr/>
          </p:nvSpPr>
          <p:spPr>
            <a:xfrm>
              <a:off x="8368578" y="5877311"/>
              <a:ext cx="187740" cy="166165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0BC95CB-3AD9-4937-BAB4-FD3D5FB4E62A}"/>
                </a:ext>
              </a:extLst>
            </p:cNvPr>
            <p:cNvSpPr/>
            <p:nvPr/>
          </p:nvSpPr>
          <p:spPr>
            <a:xfrm>
              <a:off x="8368578" y="5529387"/>
              <a:ext cx="187740" cy="166165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92332A3-988A-4FD8-A2E1-369D27956C70}"/>
                </a:ext>
              </a:extLst>
            </p:cNvPr>
            <p:cNvSpPr/>
            <p:nvPr/>
          </p:nvSpPr>
          <p:spPr>
            <a:xfrm>
              <a:off x="10364036" y="5212637"/>
              <a:ext cx="187740" cy="166165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B2F5C90-EBE6-41C5-A0D4-74F745837E74}"/>
                </a:ext>
              </a:extLst>
            </p:cNvPr>
            <p:cNvSpPr/>
            <p:nvPr/>
          </p:nvSpPr>
          <p:spPr>
            <a:xfrm>
              <a:off x="10347688" y="5886737"/>
              <a:ext cx="187740" cy="166165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0AF9A8F-26DF-4D17-8983-33E5723000ED}"/>
                </a:ext>
              </a:extLst>
            </p:cNvPr>
            <p:cNvSpPr/>
            <p:nvPr/>
          </p:nvSpPr>
          <p:spPr>
            <a:xfrm>
              <a:off x="10347700" y="6236057"/>
              <a:ext cx="187740" cy="166165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C70A2F9-7919-402A-B597-657F88E03CF3}"/>
                </a:ext>
              </a:extLst>
            </p:cNvPr>
            <p:cNvSpPr/>
            <p:nvPr/>
          </p:nvSpPr>
          <p:spPr>
            <a:xfrm>
              <a:off x="10353073" y="6577824"/>
              <a:ext cx="187740" cy="166165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5F97A33-8F7D-476A-A7C8-5AA4B338A1FE}"/>
                </a:ext>
              </a:extLst>
            </p:cNvPr>
            <p:cNvSpPr/>
            <p:nvPr/>
          </p:nvSpPr>
          <p:spPr>
            <a:xfrm>
              <a:off x="10360266" y="5541646"/>
              <a:ext cx="187740" cy="166165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86305E6-87BC-42F9-93D1-6697CA7A1995}"/>
                </a:ext>
              </a:extLst>
            </p:cNvPr>
            <p:cNvSpPr/>
            <p:nvPr/>
          </p:nvSpPr>
          <p:spPr>
            <a:xfrm>
              <a:off x="8140937" y="5167795"/>
              <a:ext cx="2619814" cy="1633955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79354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0B49BDD-714E-46A2-BD65-88C8E0C3432B}"/>
              </a:ext>
            </a:extLst>
          </p:cNvPr>
          <p:cNvSpPr txBox="1"/>
          <p:nvPr/>
        </p:nvSpPr>
        <p:spPr>
          <a:xfrm>
            <a:off x="2817506" y="0"/>
            <a:ext cx="7226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Results – Regions under selection (step 1)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82B7BB-D27B-43BA-9554-63DCDAC006ED}"/>
              </a:ext>
            </a:extLst>
          </p:cNvPr>
          <p:cNvSpPr txBox="1"/>
          <p:nvPr/>
        </p:nvSpPr>
        <p:spPr>
          <a:xfrm>
            <a:off x="5181537" y="584775"/>
            <a:ext cx="196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Amelonado</a:t>
            </a:r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649F9E-1302-4A6A-B0AC-24AC16E5AD99}"/>
              </a:ext>
            </a:extLst>
          </p:cNvPr>
          <p:cNvSpPr/>
          <p:nvPr/>
        </p:nvSpPr>
        <p:spPr>
          <a:xfrm>
            <a:off x="131561" y="5351473"/>
            <a:ext cx="5789504" cy="85206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73F504-D4EB-462E-AE69-2575E3CC0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279673"/>
            <a:ext cx="5820833" cy="44820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2B0B75-E35A-4BD9-B9A1-CC19E9FF23E7}"/>
              </a:ext>
            </a:extLst>
          </p:cNvPr>
          <p:cNvSpPr txBox="1"/>
          <p:nvPr/>
        </p:nvSpPr>
        <p:spPr>
          <a:xfrm>
            <a:off x="2272835" y="5741869"/>
            <a:ext cx="1820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Chromosome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386FB8-F6BB-4D8A-95DB-406CE96B9519}"/>
              </a:ext>
            </a:extLst>
          </p:cNvPr>
          <p:cNvSpPr/>
          <p:nvPr/>
        </p:nvSpPr>
        <p:spPr>
          <a:xfrm>
            <a:off x="6164458" y="5335681"/>
            <a:ext cx="5808198" cy="85206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AB1F36-682D-4E18-B09E-2213A4D8D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459" y="1303484"/>
            <a:ext cx="5820834" cy="44383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B6203E0-B974-47D0-8959-25804BB697D5}"/>
              </a:ext>
            </a:extLst>
          </p:cNvPr>
          <p:cNvSpPr txBox="1"/>
          <p:nvPr/>
        </p:nvSpPr>
        <p:spPr>
          <a:xfrm>
            <a:off x="8556184" y="5755669"/>
            <a:ext cx="1853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Chromosome 6</a:t>
            </a:r>
          </a:p>
        </p:txBody>
      </p:sp>
    </p:spTree>
    <p:extLst>
      <p:ext uri="{BB962C8B-B14F-4D97-AF65-F5344CB8AC3E}">
        <p14:creationId xmlns:p14="http://schemas.microsoft.com/office/powerpoint/2010/main" val="373459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83631" y="176119"/>
            <a:ext cx="41916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Results: tables and figures </a:t>
            </a:r>
            <a:endParaRPr lang="en-US" sz="1350" dirty="0"/>
          </a:p>
        </p:txBody>
      </p:sp>
      <p:grpSp>
        <p:nvGrpSpPr>
          <p:cNvPr id="10" name="Group 9"/>
          <p:cNvGrpSpPr/>
          <p:nvPr/>
        </p:nvGrpSpPr>
        <p:grpSpPr>
          <a:xfrm>
            <a:off x="1466480" y="683950"/>
            <a:ext cx="8825946" cy="5783111"/>
            <a:chOff x="2702072" y="753768"/>
            <a:chExt cx="5871476" cy="445514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02072" y="753768"/>
              <a:ext cx="5871476" cy="445514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702072" y="753768"/>
              <a:ext cx="5871476" cy="445514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423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2F59E3F-BEE1-4C28-BBAD-FDD3925CD4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2444550"/>
              </p:ext>
            </p:extLst>
          </p:nvPr>
        </p:nvGraphicFramePr>
        <p:xfrm>
          <a:off x="789192" y="1327928"/>
          <a:ext cx="9875520" cy="544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E99F698-6778-47E6-87ED-B6D200777CA4}"/>
              </a:ext>
            </a:extLst>
          </p:cNvPr>
          <p:cNvSpPr txBox="1"/>
          <p:nvPr/>
        </p:nvSpPr>
        <p:spPr>
          <a:xfrm>
            <a:off x="3332187" y="-93012"/>
            <a:ext cx="6852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Results – genes under selection (step 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EB267C-6300-49AB-B702-FA8376B13B90}"/>
              </a:ext>
            </a:extLst>
          </p:cNvPr>
          <p:cNvSpPr txBox="1"/>
          <p:nvPr/>
        </p:nvSpPr>
        <p:spPr>
          <a:xfrm>
            <a:off x="4756160" y="642951"/>
            <a:ext cx="267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Total = 6,055 genes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3F8B523-5ABC-4EAD-8ABF-91EC2A65C01D}"/>
              </a:ext>
            </a:extLst>
          </p:cNvPr>
          <p:cNvCxnSpPr>
            <a:cxnSpLocks/>
          </p:cNvCxnSpPr>
          <p:nvPr/>
        </p:nvCxnSpPr>
        <p:spPr>
          <a:xfrm>
            <a:off x="2261852" y="5261317"/>
            <a:ext cx="809197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1317626-DCFD-4DF9-B033-D5A24927572D}"/>
              </a:ext>
            </a:extLst>
          </p:cNvPr>
          <p:cNvGrpSpPr/>
          <p:nvPr/>
        </p:nvGrpSpPr>
        <p:grpSpPr>
          <a:xfrm>
            <a:off x="288042" y="99445"/>
            <a:ext cx="2851491" cy="1377416"/>
            <a:chOff x="7403785" y="5167795"/>
            <a:chExt cx="3874253" cy="1633955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853DDC-2022-45F8-95F7-35F34DD30EA5}"/>
                </a:ext>
              </a:extLst>
            </p:cNvPr>
            <p:cNvCxnSpPr/>
            <p:nvPr/>
          </p:nvCxnSpPr>
          <p:spPr>
            <a:xfrm>
              <a:off x="7403785" y="5637505"/>
              <a:ext cx="387425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3870B6A-8848-4DD9-946F-D89FE5FDFC86}"/>
                </a:ext>
              </a:extLst>
            </p:cNvPr>
            <p:cNvCxnSpPr/>
            <p:nvPr/>
          </p:nvCxnSpPr>
          <p:spPr>
            <a:xfrm>
              <a:off x="7403785" y="6331116"/>
              <a:ext cx="387425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3836724-D064-4321-BB5C-CF833FF3F925}"/>
                </a:ext>
              </a:extLst>
            </p:cNvPr>
            <p:cNvCxnSpPr/>
            <p:nvPr/>
          </p:nvCxnSpPr>
          <p:spPr>
            <a:xfrm>
              <a:off x="7403785" y="5974869"/>
              <a:ext cx="387425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4DABCFD-125B-46A5-967A-25AF764D1A40}"/>
                </a:ext>
              </a:extLst>
            </p:cNvPr>
            <p:cNvCxnSpPr/>
            <p:nvPr/>
          </p:nvCxnSpPr>
          <p:spPr>
            <a:xfrm>
              <a:off x="7403785" y="6668480"/>
              <a:ext cx="387425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68D3CD-8969-4A5F-AB70-B7D9A009FBCF}"/>
                </a:ext>
              </a:extLst>
            </p:cNvPr>
            <p:cNvCxnSpPr/>
            <p:nvPr/>
          </p:nvCxnSpPr>
          <p:spPr>
            <a:xfrm>
              <a:off x="7403785" y="5307693"/>
              <a:ext cx="387425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7E5ABC7-44CF-4EBA-9924-12697914983E}"/>
                </a:ext>
              </a:extLst>
            </p:cNvPr>
            <p:cNvSpPr/>
            <p:nvPr/>
          </p:nvSpPr>
          <p:spPr>
            <a:xfrm>
              <a:off x="8372347" y="5200378"/>
              <a:ext cx="187740" cy="166165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0344B3F-7E4E-4737-8BCE-53526932C654}"/>
                </a:ext>
              </a:extLst>
            </p:cNvPr>
            <p:cNvSpPr/>
            <p:nvPr/>
          </p:nvSpPr>
          <p:spPr>
            <a:xfrm>
              <a:off x="8361398" y="6560666"/>
              <a:ext cx="187740" cy="166165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A832459-0BBB-4AFF-9954-45FD32100FF2}"/>
                </a:ext>
              </a:extLst>
            </p:cNvPr>
            <p:cNvSpPr/>
            <p:nvPr/>
          </p:nvSpPr>
          <p:spPr>
            <a:xfrm>
              <a:off x="9916928" y="5224610"/>
              <a:ext cx="187740" cy="16616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1E8054B-B314-472A-9203-AE7D301DB43E}"/>
                </a:ext>
              </a:extLst>
            </p:cNvPr>
            <p:cNvSpPr/>
            <p:nvPr/>
          </p:nvSpPr>
          <p:spPr>
            <a:xfrm>
              <a:off x="9916928" y="5547499"/>
              <a:ext cx="187740" cy="16616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94EEFDE-DC2E-4B62-ABA4-9432790D00E5}"/>
                </a:ext>
              </a:extLst>
            </p:cNvPr>
            <p:cNvSpPr/>
            <p:nvPr/>
          </p:nvSpPr>
          <p:spPr>
            <a:xfrm>
              <a:off x="9918348" y="6587157"/>
              <a:ext cx="187740" cy="16616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55F651D-086B-42DD-A32D-F0CE1113F7B1}"/>
                </a:ext>
              </a:extLst>
            </p:cNvPr>
            <p:cNvSpPr/>
            <p:nvPr/>
          </p:nvSpPr>
          <p:spPr>
            <a:xfrm>
              <a:off x="9916928" y="5877311"/>
              <a:ext cx="187740" cy="16616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7D5BB42-2605-42F0-A435-299505D56B7A}"/>
                </a:ext>
              </a:extLst>
            </p:cNvPr>
            <p:cNvSpPr/>
            <p:nvPr/>
          </p:nvSpPr>
          <p:spPr>
            <a:xfrm>
              <a:off x="9916928" y="6226445"/>
              <a:ext cx="187740" cy="16616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E9A99578-0ED9-45F6-B8AE-CB28FE5DC675}"/>
                </a:ext>
              </a:extLst>
            </p:cNvPr>
            <p:cNvSpPr/>
            <p:nvPr/>
          </p:nvSpPr>
          <p:spPr>
            <a:xfrm>
              <a:off x="8361398" y="6223798"/>
              <a:ext cx="187740" cy="166165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3DE9DDBF-A277-4651-A9AE-0B95FE43F629}"/>
                </a:ext>
              </a:extLst>
            </p:cNvPr>
            <p:cNvSpPr/>
            <p:nvPr/>
          </p:nvSpPr>
          <p:spPr>
            <a:xfrm>
              <a:off x="8368578" y="5877311"/>
              <a:ext cx="187740" cy="166165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3ED9C72-C49F-4838-A564-6F63311EC4CA}"/>
                </a:ext>
              </a:extLst>
            </p:cNvPr>
            <p:cNvSpPr/>
            <p:nvPr/>
          </p:nvSpPr>
          <p:spPr>
            <a:xfrm>
              <a:off x="8368578" y="5529387"/>
              <a:ext cx="187740" cy="166165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F7D0115-5591-47F5-B8B1-D2F33A909F44}"/>
                </a:ext>
              </a:extLst>
            </p:cNvPr>
            <p:cNvSpPr/>
            <p:nvPr/>
          </p:nvSpPr>
          <p:spPr>
            <a:xfrm>
              <a:off x="10364036" y="5212637"/>
              <a:ext cx="187740" cy="166165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2BDC810-B61D-4D35-AAC6-FF7EE3861E19}"/>
                </a:ext>
              </a:extLst>
            </p:cNvPr>
            <p:cNvSpPr/>
            <p:nvPr/>
          </p:nvSpPr>
          <p:spPr>
            <a:xfrm>
              <a:off x="10347688" y="5886737"/>
              <a:ext cx="187740" cy="166165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B61CB9C-7837-4F1E-A93B-0CB4375E079E}"/>
                </a:ext>
              </a:extLst>
            </p:cNvPr>
            <p:cNvSpPr/>
            <p:nvPr/>
          </p:nvSpPr>
          <p:spPr>
            <a:xfrm>
              <a:off x="10347700" y="6236057"/>
              <a:ext cx="187740" cy="166165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E110305-F00D-44F6-867E-051025F76E34}"/>
                </a:ext>
              </a:extLst>
            </p:cNvPr>
            <p:cNvSpPr/>
            <p:nvPr/>
          </p:nvSpPr>
          <p:spPr>
            <a:xfrm>
              <a:off x="10353073" y="6577824"/>
              <a:ext cx="187740" cy="166165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4111A38-B642-492E-9FA5-B8F32803E051}"/>
                </a:ext>
              </a:extLst>
            </p:cNvPr>
            <p:cNvSpPr/>
            <p:nvPr/>
          </p:nvSpPr>
          <p:spPr>
            <a:xfrm>
              <a:off x="10360266" y="5541646"/>
              <a:ext cx="187740" cy="166165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B7F5945-62BC-4D16-8D93-70863353F6B4}"/>
                </a:ext>
              </a:extLst>
            </p:cNvPr>
            <p:cNvSpPr/>
            <p:nvPr/>
          </p:nvSpPr>
          <p:spPr>
            <a:xfrm>
              <a:off x="8140937" y="5167795"/>
              <a:ext cx="2619814" cy="1633955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51480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/>
          <p:cNvSpPr txBox="1"/>
          <p:nvPr/>
        </p:nvSpPr>
        <p:spPr>
          <a:xfrm>
            <a:off x="3384161" y="-17966"/>
            <a:ext cx="59427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Results – Genes under selection (step 2)</a:t>
            </a:r>
            <a:endParaRPr lang="en-US" sz="135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BCE4E4-06D0-4C09-A52C-7AA1BB5ACB78}"/>
              </a:ext>
            </a:extLst>
          </p:cNvPr>
          <p:cNvGrpSpPr/>
          <p:nvPr/>
        </p:nvGrpSpPr>
        <p:grpSpPr>
          <a:xfrm>
            <a:off x="1941342" y="845204"/>
            <a:ext cx="8426640" cy="4514588"/>
            <a:chOff x="1173286" y="549781"/>
            <a:chExt cx="8505599" cy="4669333"/>
          </a:xfrm>
        </p:grpSpPr>
        <p:grpSp>
          <p:nvGrpSpPr>
            <p:cNvPr id="61" name="Group 60"/>
            <p:cNvGrpSpPr/>
            <p:nvPr/>
          </p:nvGrpSpPr>
          <p:grpSpPr>
            <a:xfrm>
              <a:off x="1181686" y="549781"/>
              <a:ext cx="8494217" cy="4669333"/>
              <a:chOff x="1106543" y="554148"/>
              <a:chExt cx="7182570" cy="3993151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106543" y="554149"/>
                <a:ext cx="7182570" cy="3993150"/>
              </a:xfrm>
              <a:prstGeom prst="rect">
                <a:avLst/>
              </a:prstGeom>
              <a:solidFill>
                <a:schemeClr val="bg1">
                  <a:lumMod val="20000"/>
                  <a:lumOff val="80000"/>
                </a:schemeClr>
              </a:solidFill>
              <a:ln>
                <a:solidFill>
                  <a:schemeClr val="bg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>
                <a:alphaModFix amt="43000"/>
              </a:blip>
              <a:srcRect l="12370" t="17301" r="3445" b="39324"/>
              <a:stretch/>
            </p:blipFill>
            <p:spPr>
              <a:xfrm>
                <a:off x="1106543" y="554148"/>
                <a:ext cx="7182570" cy="3993150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6355812" y="2967708"/>
                <a:ext cx="1296739" cy="369332"/>
              </a:xfrm>
              <a:prstGeom prst="rect">
                <a:avLst/>
              </a:prstGeom>
              <a:solidFill>
                <a:srgbClr val="F6F6F6">
                  <a:alpha val="50000"/>
                </a:srgb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rgbClr val="262626"/>
                    </a:solidFill>
                    <a:latin typeface="Garamond"/>
                    <a:cs typeface="Garamond"/>
                  </a:rPr>
                  <a:t>Amelonado</a:t>
                </a:r>
                <a:endParaRPr lang="en-US" b="1" dirty="0">
                  <a:solidFill>
                    <a:srgbClr val="262626"/>
                  </a:solidFill>
                  <a:latin typeface="Garamond"/>
                  <a:cs typeface="Garamond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550654" y="1649846"/>
                <a:ext cx="1072088" cy="369332"/>
              </a:xfrm>
              <a:prstGeom prst="rect">
                <a:avLst/>
              </a:prstGeom>
              <a:solidFill>
                <a:srgbClr val="F6F6F6">
                  <a:alpha val="50000"/>
                </a:srgb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rgbClr val="262626"/>
                    </a:solidFill>
                    <a:latin typeface="Garamond"/>
                    <a:cs typeface="Garamond"/>
                  </a:rPr>
                  <a:t>Guianna</a:t>
                </a:r>
                <a:endParaRPr lang="en-US" b="1" dirty="0">
                  <a:solidFill>
                    <a:srgbClr val="262626"/>
                  </a:solidFill>
                  <a:latin typeface="Garamond"/>
                  <a:cs typeface="Garamond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954479" y="1977054"/>
                <a:ext cx="954479" cy="369332"/>
              </a:xfrm>
              <a:prstGeom prst="rect">
                <a:avLst/>
              </a:prstGeom>
              <a:solidFill>
                <a:srgbClr val="F6F6F6">
                  <a:alpha val="50000"/>
                </a:srgb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rgbClr val="262626"/>
                    </a:solidFill>
                    <a:latin typeface="Garamond"/>
                    <a:cs typeface="Garamond"/>
                  </a:rPr>
                  <a:t>Curaray</a:t>
                </a:r>
                <a:endParaRPr lang="en-US" b="1" dirty="0">
                  <a:solidFill>
                    <a:srgbClr val="262626"/>
                  </a:solidFill>
                  <a:latin typeface="Garamond"/>
                  <a:cs typeface="Garamond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653451" y="2550723"/>
                <a:ext cx="1705229" cy="369332"/>
              </a:xfrm>
              <a:prstGeom prst="rect">
                <a:avLst/>
              </a:prstGeom>
              <a:solidFill>
                <a:srgbClr val="F6F6F6">
                  <a:alpha val="50000"/>
                </a:srgb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rgbClr val="262626"/>
                    </a:solidFill>
                    <a:latin typeface="Garamond"/>
                    <a:cs typeface="Garamond"/>
                  </a:rPr>
                  <a:t>Nacional</a:t>
                </a:r>
                <a:endParaRPr lang="en-US" b="1" dirty="0">
                  <a:solidFill>
                    <a:srgbClr val="262626"/>
                  </a:solidFill>
                  <a:latin typeface="Garamond"/>
                  <a:cs typeface="Garamond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645112" y="2765324"/>
                <a:ext cx="817432" cy="369332"/>
              </a:xfrm>
              <a:prstGeom prst="rect">
                <a:avLst/>
              </a:prstGeom>
              <a:solidFill>
                <a:srgbClr val="F6F6F6">
                  <a:alpha val="50000"/>
                </a:srgb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rgbClr val="262626"/>
                    </a:solidFill>
                    <a:latin typeface="Garamond"/>
                    <a:cs typeface="Garamond"/>
                  </a:rPr>
                  <a:t>Purús</a:t>
                </a:r>
                <a:endParaRPr lang="en-US" b="1" dirty="0">
                  <a:solidFill>
                    <a:srgbClr val="262626"/>
                  </a:solidFill>
                  <a:latin typeface="Garamond"/>
                  <a:cs typeface="Garamond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239288" y="953409"/>
                <a:ext cx="854659" cy="369332"/>
              </a:xfrm>
              <a:prstGeom prst="rect">
                <a:avLst/>
              </a:prstGeom>
              <a:solidFill>
                <a:srgbClr val="F6F6F6">
                  <a:alpha val="50000"/>
                </a:srgb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rgbClr val="262626"/>
                    </a:solidFill>
                    <a:latin typeface="Garamond"/>
                    <a:cs typeface="Garamond"/>
                  </a:rPr>
                  <a:t>Criollo</a:t>
                </a:r>
                <a:endParaRPr lang="en-US" b="1" dirty="0">
                  <a:solidFill>
                    <a:srgbClr val="262626"/>
                  </a:solidFill>
                  <a:latin typeface="Garamond"/>
                  <a:cs typeface="Garamond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812527" y="2434586"/>
                <a:ext cx="1654000" cy="369332"/>
              </a:xfrm>
              <a:prstGeom prst="rect">
                <a:avLst/>
              </a:prstGeom>
              <a:solidFill>
                <a:srgbClr val="F6F6F6">
                  <a:alpha val="50000"/>
                </a:srgb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262626"/>
                    </a:solidFill>
                    <a:latin typeface="Garamond"/>
                    <a:cs typeface="Garamond"/>
                  </a:rPr>
                  <a:t>Iquitos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915853" y="2889560"/>
                <a:ext cx="1091216" cy="369332"/>
              </a:xfrm>
              <a:prstGeom prst="rect">
                <a:avLst/>
              </a:prstGeom>
              <a:solidFill>
                <a:srgbClr val="F6F6F6">
                  <a:alpha val="50000"/>
                </a:srgb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rgbClr val="262626"/>
                    </a:solidFill>
                    <a:latin typeface="Garamond"/>
                    <a:cs typeface="Garamond"/>
                  </a:rPr>
                  <a:t>Marañon</a:t>
                </a:r>
                <a:endParaRPr lang="en-US" b="1" dirty="0">
                  <a:solidFill>
                    <a:srgbClr val="262626"/>
                  </a:solidFill>
                  <a:latin typeface="Garamond"/>
                  <a:cs typeface="Garamond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140612" y="2089070"/>
                <a:ext cx="925879" cy="369332"/>
              </a:xfrm>
              <a:prstGeom prst="rect">
                <a:avLst/>
              </a:prstGeom>
              <a:solidFill>
                <a:srgbClr val="F6F6F6">
                  <a:alpha val="50000"/>
                </a:srgb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rgbClr val="262626"/>
                    </a:solidFill>
                    <a:latin typeface="Garamond" panose="02020404030301010803" pitchFamily="18" charset="0"/>
                  </a:rPr>
                  <a:t>Nanay</a:t>
                </a:r>
                <a:endParaRPr lang="en-US" b="1" dirty="0">
                  <a:solidFill>
                    <a:srgbClr val="262626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2526618" y="2344441"/>
                <a:ext cx="388334" cy="153953"/>
              </a:xfrm>
              <a:prstGeom prst="rect">
                <a:avLst/>
              </a:prstGeom>
              <a:solidFill>
                <a:srgbClr val="F6F6F6"/>
              </a:solidFill>
              <a:ln>
                <a:solidFill>
                  <a:srgbClr val="F6F6F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457427" y="2287258"/>
                <a:ext cx="1410728" cy="369332"/>
              </a:xfrm>
              <a:prstGeom prst="rect">
                <a:avLst/>
              </a:prstGeom>
              <a:solidFill>
                <a:srgbClr val="F6F6F6">
                  <a:alpha val="50000"/>
                </a:srgb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rgbClr val="262626"/>
                    </a:solidFill>
                    <a:latin typeface="Garamond" panose="02020404030301010803" pitchFamily="18" charset="0"/>
                  </a:rPr>
                  <a:t>Contamana</a:t>
                </a:r>
                <a:endParaRPr lang="en-US" b="1" dirty="0">
                  <a:solidFill>
                    <a:srgbClr val="262626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312114" y="1164659"/>
                <a:ext cx="8099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N = 4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154869" y="1805261"/>
                <a:ext cx="857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N = 5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192930" y="1868607"/>
                <a:ext cx="8735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N = 10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723208" y="1865451"/>
                <a:ext cx="8923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N = 9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37695" y="2748100"/>
                <a:ext cx="7861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N = 4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704600" y="2497312"/>
                <a:ext cx="7568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N = 9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063042" y="3109314"/>
                <a:ext cx="9154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N = 14 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695538" y="2961517"/>
                <a:ext cx="793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N = 6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540223" y="3188236"/>
                <a:ext cx="9846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N = 11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942243" y="2246817"/>
                <a:ext cx="8646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N = 7</a:t>
                </a:r>
              </a:p>
            </p:txBody>
          </p:sp>
        </p:grpSp>
        <p:sp>
          <p:nvSpPr>
            <p:cNvPr id="70" name="Rectangle 69"/>
            <p:cNvSpPr/>
            <p:nvPr/>
          </p:nvSpPr>
          <p:spPr>
            <a:xfrm>
              <a:off x="1173286" y="555579"/>
              <a:ext cx="8505599" cy="466353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363F131-0501-4E51-9FE4-3D7730BE6626}"/>
              </a:ext>
            </a:extLst>
          </p:cNvPr>
          <p:cNvSpPr/>
          <p:nvPr/>
        </p:nvSpPr>
        <p:spPr>
          <a:xfrm>
            <a:off x="8099901" y="3573934"/>
            <a:ext cx="1226979" cy="5776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9D278B5-F35B-495B-8A0D-04A08ADC4D73}"/>
              </a:ext>
            </a:extLst>
          </p:cNvPr>
          <p:cNvSpPr/>
          <p:nvPr/>
        </p:nvSpPr>
        <p:spPr>
          <a:xfrm>
            <a:off x="5319179" y="2377713"/>
            <a:ext cx="1226979" cy="5776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B87069A-4BED-4BF8-8D5F-57683F418840}"/>
              </a:ext>
            </a:extLst>
          </p:cNvPr>
          <p:cNvSpPr/>
          <p:nvPr/>
        </p:nvSpPr>
        <p:spPr>
          <a:xfrm>
            <a:off x="3973278" y="3485581"/>
            <a:ext cx="1226979" cy="5776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242427D-9139-4ED6-B208-4C6D10C8F80A}"/>
              </a:ext>
            </a:extLst>
          </p:cNvPr>
          <p:cNvSpPr/>
          <p:nvPr/>
        </p:nvSpPr>
        <p:spPr>
          <a:xfrm>
            <a:off x="3576105" y="2792877"/>
            <a:ext cx="1226979" cy="5776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72E5BB3-A045-49D0-A0DF-BB5C069202C4}"/>
              </a:ext>
            </a:extLst>
          </p:cNvPr>
          <p:cNvSpPr/>
          <p:nvPr/>
        </p:nvSpPr>
        <p:spPr>
          <a:xfrm>
            <a:off x="3981448" y="2298163"/>
            <a:ext cx="1226979" cy="5776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ADDF146-D60C-4711-A02F-9E389FF5DE3F}"/>
              </a:ext>
            </a:extLst>
          </p:cNvPr>
          <p:cNvSpPr/>
          <p:nvPr/>
        </p:nvSpPr>
        <p:spPr>
          <a:xfrm>
            <a:off x="5859397" y="3345121"/>
            <a:ext cx="1226979" cy="5776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113FE461-244B-4B5C-8AA5-58A12F012350}"/>
              </a:ext>
            </a:extLst>
          </p:cNvPr>
          <p:cNvSpPr/>
          <p:nvPr/>
        </p:nvSpPr>
        <p:spPr>
          <a:xfrm>
            <a:off x="2055169" y="5584874"/>
            <a:ext cx="717452" cy="70338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ABA10AF-7E6A-40D0-B943-DFB3F17D78A2}"/>
              </a:ext>
            </a:extLst>
          </p:cNvPr>
          <p:cNvSpPr txBox="1"/>
          <p:nvPr/>
        </p:nvSpPr>
        <p:spPr>
          <a:xfrm>
            <a:off x="2941341" y="5736095"/>
            <a:ext cx="7454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RPS5 - Disease resistance protein (</a:t>
            </a:r>
            <a:r>
              <a:rPr lang="en-US" sz="2400" i="1" dirty="0"/>
              <a:t>Pseudomonas </a:t>
            </a:r>
            <a:r>
              <a:rPr lang="en-US" sz="2400" i="1" dirty="0" err="1"/>
              <a:t>syringae</a:t>
            </a:r>
            <a:r>
              <a:rPr lang="en-US" sz="2400" dirty="0"/>
              <a:t>)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23B62F4-0E1D-4138-BFC1-465732E71A79}"/>
              </a:ext>
            </a:extLst>
          </p:cNvPr>
          <p:cNvSpPr txBox="1"/>
          <p:nvPr/>
        </p:nvSpPr>
        <p:spPr>
          <a:xfrm>
            <a:off x="2926043" y="5736095"/>
            <a:ext cx="5787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DRL23 - Inhibits germination of fungal spores</a:t>
            </a:r>
            <a:endParaRPr lang="en-US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34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 animBg="1"/>
      <p:bldP spid="58" grpId="1" animBg="1"/>
      <p:bldP spid="59" grpId="0" animBg="1"/>
      <p:bldP spid="59" grpId="1" animBg="1"/>
      <p:bldP spid="89" grpId="0" animBg="1"/>
      <p:bldP spid="90" grpId="0" animBg="1"/>
      <p:bldP spid="90" grpId="1" animBg="1"/>
      <p:bldP spid="91" grpId="0" animBg="1"/>
      <p:bldP spid="91" grpId="1" animBg="1"/>
      <p:bldP spid="4" grpId="0" animBg="1"/>
      <p:bldP spid="92" grpId="0"/>
      <p:bldP spid="92" grpId="1"/>
      <p:bldP spid="9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319" y="88105"/>
            <a:ext cx="2186384" cy="2092938"/>
          </a:xfrm>
          <a:prstGeom prst="ellipse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463" y="1223671"/>
            <a:ext cx="6062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Amazonian tree that has been cultivated for the production of cocoa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464" y="2335504"/>
            <a:ext cx="6062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Originally, two main genetic clusters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sz="2400" dirty="0"/>
              <a:t>Criollo and </a:t>
            </a:r>
            <a:r>
              <a:rPr lang="en-US" sz="2400" dirty="0" err="1"/>
              <a:t>Forastero</a:t>
            </a:r>
            <a:r>
              <a:rPr lang="en-US" sz="24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464" y="5174722"/>
            <a:ext cx="6798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Poor agronomic performance and high susceptibility to diseases, hybridization between Criollo and </a:t>
            </a:r>
            <a:r>
              <a:rPr lang="en-US" sz="2400" dirty="0" err="1"/>
              <a:t>Forastero</a:t>
            </a:r>
            <a:r>
              <a:rPr lang="en-US" sz="2400" dirty="0"/>
              <a:t> to increase yield and disease resistance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463" y="3447336"/>
            <a:ext cx="6308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Worldwide chocolate production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sz="2400" dirty="0"/>
              <a:t>Criollo = 5%  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sz="2400" dirty="0" err="1"/>
              <a:t>Forastero</a:t>
            </a:r>
            <a:r>
              <a:rPr lang="en-US" sz="2400" dirty="0"/>
              <a:t> = 80%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sz="2400" dirty="0" err="1"/>
              <a:t>Trinitario</a:t>
            </a:r>
            <a:r>
              <a:rPr lang="en-US" sz="2400" dirty="0"/>
              <a:t> (Criollo/</a:t>
            </a:r>
            <a:r>
              <a:rPr lang="en-US" sz="2400" dirty="0" err="1"/>
              <a:t>Forastero</a:t>
            </a:r>
            <a:r>
              <a:rPr lang="en-US" sz="2400" dirty="0"/>
              <a:t> hybrid) = 15%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4717" y="243341"/>
            <a:ext cx="67002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i="1" dirty="0"/>
              <a:t>Theobroma cacao</a:t>
            </a:r>
            <a:r>
              <a:rPr lang="en-US" sz="2700" dirty="0"/>
              <a:t> “the food of the gods”</a:t>
            </a:r>
            <a:r>
              <a:rPr lang="en-US" sz="1350" dirty="0"/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8319" y="2344994"/>
            <a:ext cx="2176018" cy="2080166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8319" y="4635565"/>
            <a:ext cx="2174580" cy="2093976"/>
          </a:xfrm>
          <a:prstGeom prst="ellipse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6970" y="4559169"/>
            <a:ext cx="5894363" cy="422397"/>
          </a:xfrm>
          <a:prstGeom prst="rect">
            <a:avLst/>
          </a:prstGeom>
          <a:solidFill>
            <a:srgbClr val="D1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C80548-B297-4A97-8038-C7F2B26A55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8313" y="0"/>
            <a:ext cx="2348680" cy="2054668"/>
          </a:xfrm>
          <a:prstGeom prst="ellipse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39E554-CE57-4D76-B0EE-341F86A333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1874" y="2434731"/>
            <a:ext cx="2245389" cy="2025210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0CCBBD-AA73-488B-AD56-F84B9D9B5D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8313" y="4625950"/>
            <a:ext cx="2305879" cy="207806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930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/>
          <p:cNvSpPr txBox="1"/>
          <p:nvPr/>
        </p:nvSpPr>
        <p:spPr>
          <a:xfrm>
            <a:off x="3218471" y="3491"/>
            <a:ext cx="587238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Results – Genes under selection (step 2)</a:t>
            </a:r>
            <a:endParaRPr lang="en-US" sz="135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BCE4E4-06D0-4C09-A52C-7AA1BB5ACB78}"/>
              </a:ext>
            </a:extLst>
          </p:cNvPr>
          <p:cNvGrpSpPr/>
          <p:nvPr/>
        </p:nvGrpSpPr>
        <p:grpSpPr>
          <a:xfrm>
            <a:off x="1941342" y="845204"/>
            <a:ext cx="8426640" cy="4514588"/>
            <a:chOff x="1173286" y="549781"/>
            <a:chExt cx="8505599" cy="4669333"/>
          </a:xfrm>
        </p:grpSpPr>
        <p:grpSp>
          <p:nvGrpSpPr>
            <p:cNvPr id="61" name="Group 60"/>
            <p:cNvGrpSpPr/>
            <p:nvPr/>
          </p:nvGrpSpPr>
          <p:grpSpPr>
            <a:xfrm>
              <a:off x="1181686" y="549781"/>
              <a:ext cx="8494217" cy="4669333"/>
              <a:chOff x="1106543" y="554148"/>
              <a:chExt cx="7182570" cy="3993151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106543" y="554149"/>
                <a:ext cx="7182570" cy="3993150"/>
              </a:xfrm>
              <a:prstGeom prst="rect">
                <a:avLst/>
              </a:prstGeom>
              <a:solidFill>
                <a:schemeClr val="bg1">
                  <a:lumMod val="20000"/>
                  <a:lumOff val="80000"/>
                </a:schemeClr>
              </a:solidFill>
              <a:ln>
                <a:solidFill>
                  <a:schemeClr val="bg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>
                <a:alphaModFix amt="43000"/>
              </a:blip>
              <a:srcRect l="12370" t="17301" r="3445" b="39324"/>
              <a:stretch/>
            </p:blipFill>
            <p:spPr>
              <a:xfrm>
                <a:off x="1106543" y="554148"/>
                <a:ext cx="7182570" cy="3993150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6355812" y="2967708"/>
                <a:ext cx="1296739" cy="369332"/>
              </a:xfrm>
              <a:prstGeom prst="rect">
                <a:avLst/>
              </a:prstGeom>
              <a:solidFill>
                <a:srgbClr val="F6F6F6">
                  <a:alpha val="50000"/>
                </a:srgb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rgbClr val="262626"/>
                    </a:solidFill>
                    <a:latin typeface="Garamond"/>
                    <a:cs typeface="Garamond"/>
                  </a:rPr>
                  <a:t>Amelonado</a:t>
                </a:r>
                <a:endParaRPr lang="en-US" b="1" dirty="0">
                  <a:solidFill>
                    <a:srgbClr val="262626"/>
                  </a:solidFill>
                  <a:latin typeface="Garamond"/>
                  <a:cs typeface="Garamond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550654" y="1649846"/>
                <a:ext cx="1072088" cy="369332"/>
              </a:xfrm>
              <a:prstGeom prst="rect">
                <a:avLst/>
              </a:prstGeom>
              <a:solidFill>
                <a:srgbClr val="F6F6F6">
                  <a:alpha val="50000"/>
                </a:srgb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rgbClr val="262626"/>
                    </a:solidFill>
                    <a:latin typeface="Garamond"/>
                    <a:cs typeface="Garamond"/>
                  </a:rPr>
                  <a:t>Guianna</a:t>
                </a:r>
                <a:endParaRPr lang="en-US" b="1" dirty="0">
                  <a:solidFill>
                    <a:srgbClr val="262626"/>
                  </a:solidFill>
                  <a:latin typeface="Garamond"/>
                  <a:cs typeface="Garamond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954479" y="1977054"/>
                <a:ext cx="954479" cy="369332"/>
              </a:xfrm>
              <a:prstGeom prst="rect">
                <a:avLst/>
              </a:prstGeom>
              <a:solidFill>
                <a:srgbClr val="F6F6F6">
                  <a:alpha val="50000"/>
                </a:srgb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rgbClr val="262626"/>
                    </a:solidFill>
                    <a:latin typeface="Garamond"/>
                    <a:cs typeface="Garamond"/>
                  </a:rPr>
                  <a:t>Curaray</a:t>
                </a:r>
                <a:endParaRPr lang="en-US" b="1" dirty="0">
                  <a:solidFill>
                    <a:srgbClr val="262626"/>
                  </a:solidFill>
                  <a:latin typeface="Garamond"/>
                  <a:cs typeface="Garamond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653451" y="2550723"/>
                <a:ext cx="1705229" cy="369332"/>
              </a:xfrm>
              <a:prstGeom prst="rect">
                <a:avLst/>
              </a:prstGeom>
              <a:solidFill>
                <a:srgbClr val="F6F6F6">
                  <a:alpha val="50000"/>
                </a:srgb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rgbClr val="262626"/>
                    </a:solidFill>
                    <a:latin typeface="Garamond"/>
                    <a:cs typeface="Garamond"/>
                  </a:rPr>
                  <a:t>Nacional</a:t>
                </a:r>
                <a:endParaRPr lang="en-US" b="1" dirty="0">
                  <a:solidFill>
                    <a:srgbClr val="262626"/>
                  </a:solidFill>
                  <a:latin typeface="Garamond"/>
                  <a:cs typeface="Garamond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645112" y="2765324"/>
                <a:ext cx="817432" cy="369332"/>
              </a:xfrm>
              <a:prstGeom prst="rect">
                <a:avLst/>
              </a:prstGeom>
              <a:solidFill>
                <a:srgbClr val="F6F6F6">
                  <a:alpha val="50000"/>
                </a:srgb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rgbClr val="262626"/>
                    </a:solidFill>
                    <a:latin typeface="Garamond"/>
                    <a:cs typeface="Garamond"/>
                  </a:rPr>
                  <a:t>Purús</a:t>
                </a:r>
                <a:endParaRPr lang="en-US" b="1" dirty="0">
                  <a:solidFill>
                    <a:srgbClr val="262626"/>
                  </a:solidFill>
                  <a:latin typeface="Garamond"/>
                  <a:cs typeface="Garamond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239288" y="953409"/>
                <a:ext cx="854659" cy="369332"/>
              </a:xfrm>
              <a:prstGeom prst="rect">
                <a:avLst/>
              </a:prstGeom>
              <a:solidFill>
                <a:srgbClr val="F6F6F6">
                  <a:alpha val="50000"/>
                </a:srgb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rgbClr val="262626"/>
                    </a:solidFill>
                    <a:latin typeface="Garamond"/>
                    <a:cs typeface="Garamond"/>
                  </a:rPr>
                  <a:t>Criollo</a:t>
                </a:r>
                <a:endParaRPr lang="en-US" b="1" dirty="0">
                  <a:solidFill>
                    <a:srgbClr val="262626"/>
                  </a:solidFill>
                  <a:latin typeface="Garamond"/>
                  <a:cs typeface="Garamond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812527" y="2434586"/>
                <a:ext cx="1654000" cy="369332"/>
              </a:xfrm>
              <a:prstGeom prst="rect">
                <a:avLst/>
              </a:prstGeom>
              <a:solidFill>
                <a:srgbClr val="F6F6F6">
                  <a:alpha val="50000"/>
                </a:srgb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262626"/>
                    </a:solidFill>
                    <a:latin typeface="Garamond"/>
                    <a:cs typeface="Garamond"/>
                  </a:rPr>
                  <a:t>Iquitos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915853" y="2889560"/>
                <a:ext cx="1091216" cy="369332"/>
              </a:xfrm>
              <a:prstGeom prst="rect">
                <a:avLst/>
              </a:prstGeom>
              <a:solidFill>
                <a:srgbClr val="F6F6F6">
                  <a:alpha val="50000"/>
                </a:srgb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rgbClr val="262626"/>
                    </a:solidFill>
                    <a:latin typeface="Garamond"/>
                    <a:cs typeface="Garamond"/>
                  </a:rPr>
                  <a:t>Marañon</a:t>
                </a:r>
                <a:endParaRPr lang="en-US" b="1" dirty="0">
                  <a:solidFill>
                    <a:srgbClr val="262626"/>
                  </a:solidFill>
                  <a:latin typeface="Garamond"/>
                  <a:cs typeface="Garamond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140612" y="2089070"/>
                <a:ext cx="925879" cy="369332"/>
              </a:xfrm>
              <a:prstGeom prst="rect">
                <a:avLst/>
              </a:prstGeom>
              <a:solidFill>
                <a:srgbClr val="F6F6F6">
                  <a:alpha val="50000"/>
                </a:srgb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rgbClr val="262626"/>
                    </a:solidFill>
                    <a:latin typeface="Garamond" panose="02020404030301010803" pitchFamily="18" charset="0"/>
                  </a:rPr>
                  <a:t>Nanay</a:t>
                </a:r>
                <a:endParaRPr lang="en-US" b="1" dirty="0">
                  <a:solidFill>
                    <a:srgbClr val="262626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2526618" y="2344441"/>
                <a:ext cx="388334" cy="153953"/>
              </a:xfrm>
              <a:prstGeom prst="rect">
                <a:avLst/>
              </a:prstGeom>
              <a:solidFill>
                <a:srgbClr val="F6F6F6"/>
              </a:solidFill>
              <a:ln>
                <a:solidFill>
                  <a:srgbClr val="F6F6F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457427" y="2287258"/>
                <a:ext cx="1410728" cy="369332"/>
              </a:xfrm>
              <a:prstGeom prst="rect">
                <a:avLst/>
              </a:prstGeom>
              <a:solidFill>
                <a:srgbClr val="F6F6F6">
                  <a:alpha val="50000"/>
                </a:srgb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rgbClr val="262626"/>
                    </a:solidFill>
                    <a:latin typeface="Garamond" panose="02020404030301010803" pitchFamily="18" charset="0"/>
                  </a:rPr>
                  <a:t>Contamana</a:t>
                </a:r>
                <a:endParaRPr lang="en-US" b="1" dirty="0">
                  <a:solidFill>
                    <a:srgbClr val="262626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312114" y="1164659"/>
                <a:ext cx="8099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N = 4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154869" y="1805261"/>
                <a:ext cx="857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N = 5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192930" y="1868607"/>
                <a:ext cx="8735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N = 10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723208" y="1865451"/>
                <a:ext cx="8923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N = 9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37695" y="2748100"/>
                <a:ext cx="7861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N = 4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704600" y="2497312"/>
                <a:ext cx="7568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N = 9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063042" y="3109314"/>
                <a:ext cx="9154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N = 14 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695538" y="2961517"/>
                <a:ext cx="793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N = 6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540223" y="3188236"/>
                <a:ext cx="9846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N = 11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942243" y="2246817"/>
                <a:ext cx="8646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N = 7</a:t>
                </a:r>
              </a:p>
            </p:txBody>
          </p:sp>
        </p:grpSp>
        <p:sp>
          <p:nvSpPr>
            <p:cNvPr id="70" name="Rectangle 69"/>
            <p:cNvSpPr/>
            <p:nvPr/>
          </p:nvSpPr>
          <p:spPr>
            <a:xfrm>
              <a:off x="1173286" y="555579"/>
              <a:ext cx="8505599" cy="466353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363F131-0501-4E51-9FE4-3D7730BE6626}"/>
              </a:ext>
            </a:extLst>
          </p:cNvPr>
          <p:cNvSpPr/>
          <p:nvPr/>
        </p:nvSpPr>
        <p:spPr>
          <a:xfrm>
            <a:off x="8099901" y="3573934"/>
            <a:ext cx="1226979" cy="5776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9D278B5-F35B-495B-8A0D-04A08ADC4D73}"/>
              </a:ext>
            </a:extLst>
          </p:cNvPr>
          <p:cNvSpPr/>
          <p:nvPr/>
        </p:nvSpPr>
        <p:spPr>
          <a:xfrm>
            <a:off x="7053315" y="2109063"/>
            <a:ext cx="1226979" cy="5776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ADDF146-D60C-4711-A02F-9E389FF5DE3F}"/>
              </a:ext>
            </a:extLst>
          </p:cNvPr>
          <p:cNvSpPr/>
          <p:nvPr/>
        </p:nvSpPr>
        <p:spPr>
          <a:xfrm>
            <a:off x="5859397" y="3345121"/>
            <a:ext cx="1226979" cy="5776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113FE461-244B-4B5C-8AA5-58A12F012350}"/>
              </a:ext>
            </a:extLst>
          </p:cNvPr>
          <p:cNvSpPr/>
          <p:nvPr/>
        </p:nvSpPr>
        <p:spPr>
          <a:xfrm>
            <a:off x="3182290" y="5559281"/>
            <a:ext cx="717452" cy="70338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ABA10AF-7E6A-40D0-B943-DFB3F17D78A2}"/>
              </a:ext>
            </a:extLst>
          </p:cNvPr>
          <p:cNvSpPr txBox="1"/>
          <p:nvPr/>
        </p:nvSpPr>
        <p:spPr>
          <a:xfrm>
            <a:off x="4068462" y="5710502"/>
            <a:ext cx="5611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en-US" sz="2400" dirty="0"/>
              <a:t>AX10A - Auxin-activated signaling pathway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23B62F4-0E1D-4138-BFC1-465732E71A79}"/>
              </a:ext>
            </a:extLst>
          </p:cNvPr>
          <p:cNvSpPr txBox="1"/>
          <p:nvPr/>
        </p:nvSpPr>
        <p:spPr>
          <a:xfrm>
            <a:off x="2322026" y="5713257"/>
            <a:ext cx="9462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sz="2400" dirty="0"/>
              <a:t>GID1B - Controls root growth, seed germination, and flower development 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FE3977-ED73-4023-A603-4E8424037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43" y="2991156"/>
            <a:ext cx="2963874" cy="2222905"/>
          </a:xfrm>
          <a:prstGeom prst="rect">
            <a:avLst/>
          </a:prstGeom>
        </p:spPr>
      </p:pic>
      <p:sp>
        <p:nvSpPr>
          <p:cNvPr id="96" name="Star: 5 Points 95">
            <a:extLst>
              <a:ext uri="{FF2B5EF4-FFF2-40B4-BE49-F238E27FC236}">
                <a16:creationId xmlns:a16="http://schemas.microsoft.com/office/drawing/2014/main" id="{4ADA0056-CF52-422B-B005-CCA250C3DF5A}"/>
              </a:ext>
            </a:extLst>
          </p:cNvPr>
          <p:cNvSpPr/>
          <p:nvPr/>
        </p:nvSpPr>
        <p:spPr>
          <a:xfrm>
            <a:off x="1454478" y="5507997"/>
            <a:ext cx="717452" cy="70338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AEB8512-EF73-41A7-B9B2-B244CE2BE824}"/>
              </a:ext>
            </a:extLst>
          </p:cNvPr>
          <p:cNvSpPr/>
          <p:nvPr/>
        </p:nvSpPr>
        <p:spPr>
          <a:xfrm>
            <a:off x="3577264" y="2795415"/>
            <a:ext cx="1226979" cy="5776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903E53C-5ADC-4A55-AAE5-4DA1BD12F0E3}"/>
              </a:ext>
            </a:extLst>
          </p:cNvPr>
          <p:cNvSpPr/>
          <p:nvPr/>
        </p:nvSpPr>
        <p:spPr>
          <a:xfrm>
            <a:off x="6116026" y="2761480"/>
            <a:ext cx="1226979" cy="5776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61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8" grpId="0" animBg="1"/>
      <p:bldP spid="58" grpId="1" animBg="1"/>
      <p:bldP spid="91" grpId="0" animBg="1"/>
      <p:bldP spid="91" grpId="1" animBg="1"/>
      <p:bldP spid="4" grpId="0" animBg="1"/>
      <p:bldP spid="4" grpId="1" animBg="1"/>
      <p:bldP spid="92" grpId="0"/>
      <p:bldP spid="92" grpId="1"/>
      <p:bldP spid="95" grpId="0"/>
      <p:bldP spid="96" grpId="0" animBg="1"/>
      <p:bldP spid="97" grpId="0" animBg="1"/>
      <p:bldP spid="9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0361" y="84654"/>
            <a:ext cx="1971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2174" y="717695"/>
            <a:ext cx="12411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/>
              <a:t>Are there regions of the genome under selection?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/>
              <a:t>What genes are involved and how many?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3406" y="1673653"/>
            <a:ext cx="6434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4,430 regions of the genome under selection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406" y="2232176"/>
            <a:ext cx="2017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6,055 genes </a:t>
            </a:r>
          </a:p>
        </p:txBody>
      </p:sp>
      <p:sp>
        <p:nvSpPr>
          <p:cNvPr id="9" name="Rectangle 8"/>
          <p:cNvSpPr/>
          <p:nvPr/>
        </p:nvSpPr>
        <p:spPr>
          <a:xfrm>
            <a:off x="683405" y="4680161"/>
            <a:ext cx="11288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 1. Show genomic evidence to how cacao populations are locally adapting to different environmental stressors.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ECC697-50EB-41B3-AC83-804C8E0B0890}"/>
              </a:ext>
            </a:extLst>
          </p:cNvPr>
          <p:cNvSpPr txBox="1"/>
          <p:nvPr/>
        </p:nvSpPr>
        <p:spPr>
          <a:xfrm>
            <a:off x="691051" y="2790161"/>
            <a:ext cx="8941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Many genes involved with disease resistance and stress responses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37F4C1-BF7E-45B0-B314-0DB965CF79F6}"/>
              </a:ext>
            </a:extLst>
          </p:cNvPr>
          <p:cNvSpPr txBox="1"/>
          <p:nvPr/>
        </p:nvSpPr>
        <p:spPr>
          <a:xfrm>
            <a:off x="672677" y="3325699"/>
            <a:ext cx="13816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Many other genes, including plant development, root growth and flower timing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C7CD88-ACAF-4954-A2CA-963E0B000B79}"/>
              </a:ext>
            </a:extLst>
          </p:cNvPr>
          <p:cNvSpPr/>
          <p:nvPr/>
        </p:nvSpPr>
        <p:spPr>
          <a:xfrm>
            <a:off x="683404" y="5630275"/>
            <a:ext cx="11288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 2. Provides more information that could be utilized for management purposes (resource management and selective breeding).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33610B-6698-4073-A904-18A9A4FD0837}"/>
              </a:ext>
            </a:extLst>
          </p:cNvPr>
          <p:cNvSpPr txBox="1"/>
          <p:nvPr/>
        </p:nvSpPr>
        <p:spPr>
          <a:xfrm>
            <a:off x="606643" y="4015638"/>
            <a:ext cx="2536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Conclusions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8F5E77-6979-4052-AF2A-F59A7028F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975" y="99251"/>
            <a:ext cx="4079630" cy="269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3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9" grpId="0"/>
      <p:bldP spid="12" grpId="0"/>
      <p:bldP spid="15" grpId="0"/>
      <p:bldP spid="17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18805" y="267490"/>
            <a:ext cx="2383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Questions?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802" y="996608"/>
            <a:ext cx="5830143" cy="485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9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7214" y="127135"/>
            <a:ext cx="4417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Disease trilogy in </a:t>
            </a:r>
            <a:r>
              <a:rPr lang="en-US" sz="3200" i="1" dirty="0"/>
              <a:t>T. cacao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1675" y="788513"/>
            <a:ext cx="650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Cacao is highly susceptible to </a:t>
            </a:r>
            <a:r>
              <a:rPr lang="en-US" sz="2800" dirty="0"/>
              <a:t>numerous</a:t>
            </a:r>
            <a:r>
              <a:rPr lang="en-US" sz="2400" dirty="0"/>
              <a:t> diseases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787075" y="1753234"/>
            <a:ext cx="2334759" cy="3137455"/>
            <a:chOff x="263075" y="1739166"/>
            <a:chExt cx="2334759" cy="3137455"/>
          </a:xfrm>
        </p:grpSpPr>
        <p:sp>
          <p:nvSpPr>
            <p:cNvPr id="7" name="TextBox 6"/>
            <p:cNvSpPr txBox="1"/>
            <p:nvPr/>
          </p:nvSpPr>
          <p:spPr>
            <a:xfrm>
              <a:off x="345991" y="4414956"/>
              <a:ext cx="22518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Witches’ Broom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3075" y="1739166"/>
              <a:ext cx="2142500" cy="2619518"/>
            </a:xfrm>
            <a:prstGeom prst="ellipse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092740" y="1739166"/>
            <a:ext cx="2349069" cy="3151523"/>
            <a:chOff x="3444420" y="1739166"/>
            <a:chExt cx="2349069" cy="315152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44420" y="1739166"/>
              <a:ext cx="2117701" cy="2619518"/>
            </a:xfrm>
            <a:prstGeom prst="ellipse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635073" y="4429024"/>
              <a:ext cx="2158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Frosty Pod Rot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17441" y="1739166"/>
            <a:ext cx="2557235" cy="3151523"/>
            <a:chOff x="6793440" y="1739166"/>
            <a:chExt cx="2557235" cy="315152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93440" y="1739166"/>
              <a:ext cx="2188704" cy="2619518"/>
            </a:xfrm>
            <a:prstGeom prst="ellipse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100160" y="4429024"/>
              <a:ext cx="22505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Black Pod Rot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881338" y="5774504"/>
            <a:ext cx="8624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62626"/>
                </a:solidFill>
              </a:rPr>
              <a:t>Is selection acting on disease resistant genes in cacao populations?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AA3118-19CC-4412-9100-F4E70817D195}"/>
              </a:ext>
            </a:extLst>
          </p:cNvPr>
          <p:cNvSpPr txBox="1"/>
          <p:nvPr/>
        </p:nvSpPr>
        <p:spPr>
          <a:xfrm>
            <a:off x="1787075" y="5108798"/>
            <a:ext cx="9077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62626"/>
                </a:solidFill>
              </a:rPr>
              <a:t>Criollo has become significantly more susceptible to these diseases. </a:t>
            </a:r>
          </a:p>
        </p:txBody>
      </p:sp>
    </p:spTree>
    <p:extLst>
      <p:ext uri="{BB962C8B-B14F-4D97-AF65-F5344CB8AC3E}">
        <p14:creationId xmlns:p14="http://schemas.microsoft.com/office/powerpoint/2010/main" val="77762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492963D-7C62-4F31-9B61-D3F360DE4994}"/>
              </a:ext>
            </a:extLst>
          </p:cNvPr>
          <p:cNvCxnSpPr/>
          <p:nvPr/>
        </p:nvCxnSpPr>
        <p:spPr>
          <a:xfrm>
            <a:off x="4248442" y="1041006"/>
            <a:ext cx="638673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7070C6-CB49-4E38-AA0D-CAD3355A5BB5}"/>
              </a:ext>
            </a:extLst>
          </p:cNvPr>
          <p:cNvCxnSpPr/>
          <p:nvPr/>
        </p:nvCxnSpPr>
        <p:spPr>
          <a:xfrm>
            <a:off x="4248442" y="2332889"/>
            <a:ext cx="638673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254CA2-72E4-4BC8-97EB-191E8BF04164}"/>
              </a:ext>
            </a:extLst>
          </p:cNvPr>
          <p:cNvCxnSpPr/>
          <p:nvPr/>
        </p:nvCxnSpPr>
        <p:spPr>
          <a:xfrm>
            <a:off x="4248442" y="1669363"/>
            <a:ext cx="638673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3476575-F322-4CB9-B73D-40C7631C3E51}"/>
              </a:ext>
            </a:extLst>
          </p:cNvPr>
          <p:cNvCxnSpPr/>
          <p:nvPr/>
        </p:nvCxnSpPr>
        <p:spPr>
          <a:xfrm>
            <a:off x="4248442" y="2961246"/>
            <a:ext cx="638673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7E4EE2-8A4C-43E3-B12E-AF9DD13D05D6}"/>
              </a:ext>
            </a:extLst>
          </p:cNvPr>
          <p:cNvCxnSpPr/>
          <p:nvPr/>
        </p:nvCxnSpPr>
        <p:spPr>
          <a:xfrm>
            <a:off x="4248442" y="426716"/>
            <a:ext cx="638673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2329E5F5-F4C3-4B52-805F-44A48E9BF257}"/>
              </a:ext>
            </a:extLst>
          </p:cNvPr>
          <p:cNvSpPr/>
          <p:nvPr/>
        </p:nvSpPr>
        <p:spPr>
          <a:xfrm>
            <a:off x="9985716" y="873366"/>
            <a:ext cx="309490" cy="309490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84A491E-ED02-4AEB-8536-13251403A40D}"/>
              </a:ext>
            </a:extLst>
          </p:cNvPr>
          <p:cNvSpPr/>
          <p:nvPr/>
        </p:nvSpPr>
        <p:spPr>
          <a:xfrm>
            <a:off x="5845124" y="226838"/>
            <a:ext cx="309490" cy="309490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4148FF-E883-4346-81B7-12243C2012CE}"/>
              </a:ext>
            </a:extLst>
          </p:cNvPr>
          <p:cNvSpPr/>
          <p:nvPr/>
        </p:nvSpPr>
        <p:spPr>
          <a:xfrm>
            <a:off x="4623579" y="1500551"/>
            <a:ext cx="309490" cy="309490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7D5332D-5D46-4964-93C9-35BB5D3396EC}"/>
              </a:ext>
            </a:extLst>
          </p:cNvPr>
          <p:cNvSpPr/>
          <p:nvPr/>
        </p:nvSpPr>
        <p:spPr>
          <a:xfrm>
            <a:off x="9500379" y="2806501"/>
            <a:ext cx="309490" cy="309490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CD4D96F-3844-4797-AE7F-46B72CFD85C7}"/>
              </a:ext>
            </a:extLst>
          </p:cNvPr>
          <p:cNvSpPr/>
          <p:nvPr/>
        </p:nvSpPr>
        <p:spPr>
          <a:xfrm>
            <a:off x="9029112" y="2178144"/>
            <a:ext cx="309490" cy="309490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5CA55DF-9199-48FC-80D8-79C308D92DED}"/>
              </a:ext>
            </a:extLst>
          </p:cNvPr>
          <p:cNvSpPr/>
          <p:nvPr/>
        </p:nvSpPr>
        <p:spPr>
          <a:xfrm>
            <a:off x="6182750" y="2806501"/>
            <a:ext cx="309490" cy="309490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017ADE2-AC4B-4CF8-80A2-B8872092F619}"/>
              </a:ext>
            </a:extLst>
          </p:cNvPr>
          <p:cNvSpPr/>
          <p:nvPr/>
        </p:nvSpPr>
        <p:spPr>
          <a:xfrm>
            <a:off x="7629377" y="1500551"/>
            <a:ext cx="309490" cy="309490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AC1E3C2-8412-4375-9DEF-2B432CFC5DAA}"/>
              </a:ext>
            </a:extLst>
          </p:cNvPr>
          <p:cNvSpPr/>
          <p:nvPr/>
        </p:nvSpPr>
        <p:spPr>
          <a:xfrm>
            <a:off x="8391376" y="271971"/>
            <a:ext cx="309490" cy="3094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B9F0DBE-F865-4C30-A2B8-D7265F37DE58}"/>
              </a:ext>
            </a:extLst>
          </p:cNvPr>
          <p:cNvSpPr/>
          <p:nvPr/>
        </p:nvSpPr>
        <p:spPr>
          <a:xfrm>
            <a:off x="562045" y="1699173"/>
            <a:ext cx="309490" cy="309490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BD579B6-C5BC-4045-B842-4B4E35E301E5}"/>
              </a:ext>
            </a:extLst>
          </p:cNvPr>
          <p:cNvSpPr/>
          <p:nvPr/>
        </p:nvSpPr>
        <p:spPr>
          <a:xfrm>
            <a:off x="562045" y="2424833"/>
            <a:ext cx="309490" cy="3094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35B4E1-2DAE-4CA9-8159-0352EE26DABE}"/>
              </a:ext>
            </a:extLst>
          </p:cNvPr>
          <p:cNvSpPr txBox="1"/>
          <p:nvPr/>
        </p:nvSpPr>
        <p:spPr>
          <a:xfrm>
            <a:off x="1046210" y="1672211"/>
            <a:ext cx="2693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= neutral mutation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F04FF3-F1E6-4D72-A7B0-D1669D992047}"/>
              </a:ext>
            </a:extLst>
          </p:cNvPr>
          <p:cNvSpPr txBox="1"/>
          <p:nvPr/>
        </p:nvSpPr>
        <p:spPr>
          <a:xfrm>
            <a:off x="1046210" y="2368027"/>
            <a:ext cx="2693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= beneficial mutation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2906841-3B3E-4ADC-8B19-33988A825A17}"/>
              </a:ext>
            </a:extLst>
          </p:cNvPr>
          <p:cNvCxnSpPr/>
          <p:nvPr/>
        </p:nvCxnSpPr>
        <p:spPr>
          <a:xfrm>
            <a:off x="4325814" y="4382666"/>
            <a:ext cx="638673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46DD0E-0668-4956-8563-1DBA14B33796}"/>
              </a:ext>
            </a:extLst>
          </p:cNvPr>
          <p:cNvCxnSpPr/>
          <p:nvPr/>
        </p:nvCxnSpPr>
        <p:spPr>
          <a:xfrm>
            <a:off x="4325814" y="5674549"/>
            <a:ext cx="638673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45696DC-9A6C-413E-BA2F-69E6F30B1BC9}"/>
              </a:ext>
            </a:extLst>
          </p:cNvPr>
          <p:cNvCxnSpPr/>
          <p:nvPr/>
        </p:nvCxnSpPr>
        <p:spPr>
          <a:xfrm>
            <a:off x="4325814" y="5011023"/>
            <a:ext cx="638673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B993519-793A-406B-BD93-BCA2D79ACA46}"/>
              </a:ext>
            </a:extLst>
          </p:cNvPr>
          <p:cNvCxnSpPr/>
          <p:nvPr/>
        </p:nvCxnSpPr>
        <p:spPr>
          <a:xfrm>
            <a:off x="4325814" y="6302906"/>
            <a:ext cx="638673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A56802B-1908-4EED-A8EF-D4359EF81B84}"/>
              </a:ext>
            </a:extLst>
          </p:cNvPr>
          <p:cNvCxnSpPr/>
          <p:nvPr/>
        </p:nvCxnSpPr>
        <p:spPr>
          <a:xfrm>
            <a:off x="4325814" y="3768376"/>
            <a:ext cx="638673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B0891B4A-83E2-43BF-BBB6-C92AB4C568E4}"/>
              </a:ext>
            </a:extLst>
          </p:cNvPr>
          <p:cNvSpPr/>
          <p:nvPr/>
        </p:nvSpPr>
        <p:spPr>
          <a:xfrm>
            <a:off x="5922496" y="3568498"/>
            <a:ext cx="309490" cy="309490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62D965B-C00B-417D-8F57-0FFE7D0D4EE2}"/>
              </a:ext>
            </a:extLst>
          </p:cNvPr>
          <p:cNvSpPr/>
          <p:nvPr/>
        </p:nvSpPr>
        <p:spPr>
          <a:xfrm>
            <a:off x="5904445" y="6102098"/>
            <a:ext cx="309490" cy="309490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35982C0-B176-4790-BCAE-C7949654EC1B}"/>
              </a:ext>
            </a:extLst>
          </p:cNvPr>
          <p:cNvSpPr/>
          <p:nvPr/>
        </p:nvSpPr>
        <p:spPr>
          <a:xfrm>
            <a:off x="8468748" y="3613631"/>
            <a:ext cx="309490" cy="3094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F8E3DB3-9FCA-40A0-8655-EAADDCBE1908}"/>
              </a:ext>
            </a:extLst>
          </p:cNvPr>
          <p:cNvCxnSpPr/>
          <p:nvPr/>
        </p:nvCxnSpPr>
        <p:spPr>
          <a:xfrm>
            <a:off x="0" y="3263705"/>
            <a:ext cx="12192000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06E878EA-6B9F-42EE-A6D0-BE8860D5AC34}"/>
              </a:ext>
            </a:extLst>
          </p:cNvPr>
          <p:cNvSpPr/>
          <p:nvPr/>
        </p:nvSpPr>
        <p:spPr>
          <a:xfrm>
            <a:off x="8468748" y="4215026"/>
            <a:ext cx="309490" cy="3094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C5CEBB2-47B8-4F44-8F26-EE5DA5932A2E}"/>
              </a:ext>
            </a:extLst>
          </p:cNvPr>
          <p:cNvSpPr/>
          <p:nvPr/>
        </p:nvSpPr>
        <p:spPr>
          <a:xfrm>
            <a:off x="8471088" y="6151438"/>
            <a:ext cx="309490" cy="3094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F8F6F78-8DA7-4A49-9DC8-8937ECACFB4D}"/>
              </a:ext>
            </a:extLst>
          </p:cNvPr>
          <p:cNvSpPr/>
          <p:nvPr/>
        </p:nvSpPr>
        <p:spPr>
          <a:xfrm>
            <a:off x="8468748" y="4829316"/>
            <a:ext cx="309490" cy="3094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A33B927-513F-4D03-A8EE-7A1743785263}"/>
              </a:ext>
            </a:extLst>
          </p:cNvPr>
          <p:cNvSpPr/>
          <p:nvPr/>
        </p:nvSpPr>
        <p:spPr>
          <a:xfrm>
            <a:off x="8468748" y="5479595"/>
            <a:ext cx="309490" cy="3094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928D308-C69E-48A2-A986-25B9628FDE63}"/>
              </a:ext>
            </a:extLst>
          </p:cNvPr>
          <p:cNvSpPr/>
          <p:nvPr/>
        </p:nvSpPr>
        <p:spPr>
          <a:xfrm>
            <a:off x="5904445" y="5474665"/>
            <a:ext cx="309490" cy="309490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287A129-9743-4B5F-BFB6-A63F46ABEA65}"/>
              </a:ext>
            </a:extLst>
          </p:cNvPr>
          <p:cNvSpPr/>
          <p:nvPr/>
        </p:nvSpPr>
        <p:spPr>
          <a:xfrm>
            <a:off x="5916282" y="4829316"/>
            <a:ext cx="309490" cy="309490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4313442-3F61-4DCF-B8D6-52DB2084F440}"/>
              </a:ext>
            </a:extLst>
          </p:cNvPr>
          <p:cNvSpPr/>
          <p:nvPr/>
        </p:nvSpPr>
        <p:spPr>
          <a:xfrm>
            <a:off x="5916282" y="4181292"/>
            <a:ext cx="309490" cy="309490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175CB5D-22FA-476C-B114-939FBA479819}"/>
              </a:ext>
            </a:extLst>
          </p:cNvPr>
          <p:cNvSpPr txBox="1"/>
          <p:nvPr/>
        </p:nvSpPr>
        <p:spPr>
          <a:xfrm>
            <a:off x="40151" y="199114"/>
            <a:ext cx="4043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1: Identify regions of the genome that are under natural selection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1BADC1B-ECEB-4851-8733-57C823350EAB}"/>
              </a:ext>
            </a:extLst>
          </p:cNvPr>
          <p:cNvSpPr txBox="1"/>
          <p:nvPr/>
        </p:nvSpPr>
        <p:spPr>
          <a:xfrm>
            <a:off x="61049" y="3432070"/>
            <a:ext cx="4043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2: Identify the specific genes found within these regions.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CBFF131F-21D2-4F26-A7A1-A21FC833ED9B}"/>
              </a:ext>
            </a:extLst>
          </p:cNvPr>
          <p:cNvSpPr/>
          <p:nvPr/>
        </p:nvSpPr>
        <p:spPr>
          <a:xfrm>
            <a:off x="9205808" y="3591331"/>
            <a:ext cx="309490" cy="309490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048AB24-9C56-4ACF-9318-BAB85A193954}"/>
              </a:ext>
            </a:extLst>
          </p:cNvPr>
          <p:cNvSpPr/>
          <p:nvPr/>
        </p:nvSpPr>
        <p:spPr>
          <a:xfrm>
            <a:off x="9178858" y="4846873"/>
            <a:ext cx="309490" cy="309490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5AB92AE-655E-463D-90BB-06FA5BFB3D00}"/>
              </a:ext>
            </a:extLst>
          </p:cNvPr>
          <p:cNvSpPr/>
          <p:nvPr/>
        </p:nvSpPr>
        <p:spPr>
          <a:xfrm>
            <a:off x="9178879" y="5497498"/>
            <a:ext cx="309490" cy="309490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BF97AAC9-EEA3-4482-904D-CD7B99D23927}"/>
              </a:ext>
            </a:extLst>
          </p:cNvPr>
          <p:cNvSpPr/>
          <p:nvPr/>
        </p:nvSpPr>
        <p:spPr>
          <a:xfrm>
            <a:off x="9187736" y="6134055"/>
            <a:ext cx="309490" cy="309490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0C40A42-FD41-4E4A-A3F3-1E229E6FCB92}"/>
              </a:ext>
            </a:extLst>
          </p:cNvPr>
          <p:cNvSpPr/>
          <p:nvPr/>
        </p:nvSpPr>
        <p:spPr>
          <a:xfrm>
            <a:off x="9199594" y="4204125"/>
            <a:ext cx="309490" cy="309490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7F0CFF6-4E9A-4716-88BA-FD06AAE58350}"/>
              </a:ext>
            </a:extLst>
          </p:cNvPr>
          <p:cNvSpPr/>
          <p:nvPr/>
        </p:nvSpPr>
        <p:spPr>
          <a:xfrm>
            <a:off x="9203785" y="262593"/>
            <a:ext cx="309490" cy="309490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9770AA9-6BF4-42E7-9B62-7C05280FEDAC}"/>
              </a:ext>
            </a:extLst>
          </p:cNvPr>
          <p:cNvSpPr/>
          <p:nvPr/>
        </p:nvSpPr>
        <p:spPr>
          <a:xfrm>
            <a:off x="5494067" y="3535986"/>
            <a:ext cx="4318782" cy="3043317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Left Bracket 62">
            <a:extLst>
              <a:ext uri="{FF2B5EF4-FFF2-40B4-BE49-F238E27FC236}">
                <a16:creationId xmlns:a16="http://schemas.microsoft.com/office/drawing/2014/main" id="{69C23655-CC12-4A66-8562-0A626ECA05E6}"/>
              </a:ext>
            </a:extLst>
          </p:cNvPr>
          <p:cNvSpPr/>
          <p:nvPr/>
        </p:nvSpPr>
        <p:spPr>
          <a:xfrm rot="16200000">
            <a:off x="7574574" y="4287811"/>
            <a:ext cx="277785" cy="4551686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C9D15E0-1589-44FE-9EF3-1ADC52F6BBF0}"/>
              </a:ext>
            </a:extLst>
          </p:cNvPr>
          <p:cNvCxnSpPr>
            <a:cxnSpLocks/>
          </p:cNvCxnSpPr>
          <p:nvPr/>
        </p:nvCxnSpPr>
        <p:spPr>
          <a:xfrm flipH="1" flipV="1">
            <a:off x="1988599" y="4382667"/>
            <a:ext cx="3260199" cy="21397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27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/>
      <p:bldP spid="25" grpId="0"/>
      <p:bldP spid="33" grpId="0" animBg="1"/>
      <p:bldP spid="37" grpId="0" animBg="1"/>
      <p:bldP spid="39" grpId="0" animBg="1"/>
      <p:bldP spid="42" grpId="0" animBg="1"/>
      <p:bldP spid="43" grpId="0" animBg="1"/>
      <p:bldP spid="44" grpId="0" animBg="1"/>
      <p:bldP spid="45" grpId="0" animBg="1"/>
      <p:bldP spid="48" grpId="0" animBg="1"/>
      <p:bldP spid="50" grpId="0" animBg="1"/>
      <p:bldP spid="52" grpId="0" animBg="1"/>
      <p:bldP spid="55" grpId="0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D76EC0-B555-4259-8EB8-AB25F9DE7910}"/>
              </a:ext>
            </a:extLst>
          </p:cNvPr>
          <p:cNvSpPr txBox="1"/>
          <p:nvPr/>
        </p:nvSpPr>
        <p:spPr>
          <a:xfrm>
            <a:off x="4139005" y="0"/>
            <a:ext cx="3083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What is the goal?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DEBEF6-CAD3-4DCB-8F84-A6F2DA115342}"/>
              </a:ext>
            </a:extLst>
          </p:cNvPr>
          <p:cNvSpPr txBox="1"/>
          <p:nvPr/>
        </p:nvSpPr>
        <p:spPr>
          <a:xfrm>
            <a:off x="437002" y="958628"/>
            <a:ext cx="6062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dirty="0"/>
              <a:t>What can the detection of selection tell us?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EAA854-B759-4049-86A7-66885B66D629}"/>
              </a:ext>
            </a:extLst>
          </p:cNvPr>
          <p:cNvSpPr txBox="1"/>
          <p:nvPr/>
        </p:nvSpPr>
        <p:spPr>
          <a:xfrm>
            <a:off x="576151" y="1593789"/>
            <a:ext cx="6062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Genes that are under environmental pressure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F1C6E6-BD33-4C95-A989-43A4513B2AC2}"/>
              </a:ext>
            </a:extLst>
          </p:cNvPr>
          <p:cNvSpPr txBox="1"/>
          <p:nvPr/>
        </p:nvSpPr>
        <p:spPr>
          <a:xfrm>
            <a:off x="380361" y="3456662"/>
            <a:ext cx="8733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dirty="0"/>
              <a:t>How can identifying selection help with annual chocolate yields?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365423-A7E6-448F-A1B5-882883042386}"/>
              </a:ext>
            </a:extLst>
          </p:cNvPr>
          <p:cNvSpPr txBox="1"/>
          <p:nvPr/>
        </p:nvSpPr>
        <p:spPr>
          <a:xfrm>
            <a:off x="575831" y="4041437"/>
            <a:ext cx="8342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Assume we find disease resistant genes under selection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85B9E2-1275-46A1-A796-0AA24253A7A9}"/>
              </a:ext>
            </a:extLst>
          </p:cNvPr>
          <p:cNvSpPr txBox="1"/>
          <p:nvPr/>
        </p:nvSpPr>
        <p:spPr>
          <a:xfrm>
            <a:off x="575831" y="4746593"/>
            <a:ext cx="8342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Indicates which populations are less susceptible to infections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732E81-272C-4BD4-A1AC-2BF609227A1E}"/>
              </a:ext>
            </a:extLst>
          </p:cNvPr>
          <p:cNvSpPr txBox="1"/>
          <p:nvPr/>
        </p:nvSpPr>
        <p:spPr>
          <a:xfrm>
            <a:off x="575831" y="5381090"/>
            <a:ext cx="8342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If a population becomes more resistant, mortality rates decrease, thus, increasing annual chocolate yields.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F6A524-4EEA-4CE8-9C02-8281126E3785}"/>
              </a:ext>
            </a:extLst>
          </p:cNvPr>
          <p:cNvSpPr txBox="1"/>
          <p:nvPr/>
        </p:nvSpPr>
        <p:spPr>
          <a:xfrm>
            <a:off x="8007147" y="3951376"/>
            <a:ext cx="4912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Effective management methods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8B2DD9-41CE-4CC2-BC0E-AEFDB5E69202}"/>
              </a:ext>
            </a:extLst>
          </p:cNvPr>
          <p:cNvSpPr txBox="1"/>
          <p:nvPr/>
        </p:nvSpPr>
        <p:spPr>
          <a:xfrm>
            <a:off x="7737231" y="4474930"/>
            <a:ext cx="4899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Allocation of farming resources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310C00-03B3-40B2-B6C0-A4E3AAE1D1FF}"/>
              </a:ext>
            </a:extLst>
          </p:cNvPr>
          <p:cNvSpPr txBox="1"/>
          <p:nvPr/>
        </p:nvSpPr>
        <p:spPr>
          <a:xfrm>
            <a:off x="7737231" y="4957360"/>
            <a:ext cx="3365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Breeding programs</a:t>
            </a:r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id="{6EA2771D-7C76-4EE8-B54B-4B9C9F49619B}"/>
              </a:ext>
            </a:extLst>
          </p:cNvPr>
          <p:cNvSpPr/>
          <p:nvPr/>
        </p:nvSpPr>
        <p:spPr>
          <a:xfrm>
            <a:off x="702365" y="6156649"/>
            <a:ext cx="384313" cy="370962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6528E5-6DDC-4A65-AEB0-8B97EFC7968A}"/>
              </a:ext>
            </a:extLst>
          </p:cNvPr>
          <p:cNvSpPr txBox="1"/>
          <p:nvPr/>
        </p:nvSpPr>
        <p:spPr>
          <a:xfrm>
            <a:off x="1086678" y="6156649"/>
            <a:ext cx="613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Have be applied to many other study systems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4C2421-0596-4387-B655-B76218DA0A71}"/>
              </a:ext>
            </a:extLst>
          </p:cNvPr>
          <p:cNvSpPr/>
          <p:nvPr/>
        </p:nvSpPr>
        <p:spPr>
          <a:xfrm>
            <a:off x="7709095" y="3951376"/>
            <a:ext cx="4454769" cy="14676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8E0BC3-16A4-4378-B0EB-2A453089CF71}"/>
              </a:ext>
            </a:extLst>
          </p:cNvPr>
          <p:cNvSpPr txBox="1"/>
          <p:nvPr/>
        </p:nvSpPr>
        <p:spPr>
          <a:xfrm>
            <a:off x="575831" y="2238422"/>
            <a:ext cx="6062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Becoming locally adapted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07E70B-AA1A-4D7F-845F-6E8B55F09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7107" y="760043"/>
            <a:ext cx="3303739" cy="2708903"/>
          </a:xfrm>
          <a:prstGeom prst="ellipse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01BB446-011C-4BBF-8495-61E8CB043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7108" y="731907"/>
            <a:ext cx="3322932" cy="27691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6911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9" grpId="0"/>
      <p:bldP spid="20" grpId="0"/>
      <p:bldP spid="21" grpId="0"/>
      <p:bldP spid="22" grpId="0"/>
      <p:bldP spid="23" grpId="0"/>
      <p:bldP spid="24" grpId="0"/>
      <p:bldP spid="25" grpId="0" animBg="1"/>
      <p:bldP spid="27" grpId="0"/>
      <p:bldP spid="3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26297" y="166832"/>
            <a:ext cx="56770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Genetic clusters of </a:t>
            </a:r>
            <a:r>
              <a:rPr lang="en-US" sz="2700" i="1" dirty="0"/>
              <a:t>Theobroma cacao</a:t>
            </a:r>
            <a:r>
              <a:rPr lang="en-US" sz="1350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96816" y="897910"/>
            <a:ext cx="7583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Analysis of 106 microsatellite markers support 10 genetic clusters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165" y="2403536"/>
            <a:ext cx="7417046" cy="43249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95184" y="6359183"/>
            <a:ext cx="2378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Motamayor</a:t>
            </a:r>
            <a:r>
              <a:rPr lang="en-US" dirty="0"/>
              <a:t> et al. 2008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732106" y="1330508"/>
            <a:ext cx="3760302" cy="2776851"/>
            <a:chOff x="8791575" y="733407"/>
            <a:chExt cx="3267903" cy="285671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91575" y="733407"/>
              <a:ext cx="3267903" cy="285468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791575" y="735433"/>
              <a:ext cx="3267903" cy="285468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154078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2345686" y="674848"/>
            <a:ext cx="7182570" cy="3993151"/>
            <a:chOff x="1106543" y="554148"/>
            <a:chExt cx="7182570" cy="3993151"/>
          </a:xfrm>
        </p:grpSpPr>
        <p:sp>
          <p:nvSpPr>
            <p:cNvPr id="21" name="Rectangle 20"/>
            <p:cNvSpPr/>
            <p:nvPr/>
          </p:nvSpPr>
          <p:spPr>
            <a:xfrm>
              <a:off x="1106543" y="554149"/>
              <a:ext cx="7182570" cy="3993150"/>
            </a:xfrm>
            <a:prstGeom prst="rect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bg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>
              <a:alphaModFix amt="43000"/>
            </a:blip>
            <a:srcRect l="12370" t="17301" r="3445" b="39324"/>
            <a:stretch/>
          </p:blipFill>
          <p:spPr>
            <a:xfrm>
              <a:off x="1106543" y="554148"/>
              <a:ext cx="7182570" cy="399315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355812" y="2967708"/>
              <a:ext cx="1296739" cy="369332"/>
            </a:xfrm>
            <a:prstGeom prst="rect">
              <a:avLst/>
            </a:prstGeom>
            <a:solidFill>
              <a:srgbClr val="F6F6F6">
                <a:alpha val="50000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262626"/>
                  </a:solidFill>
                  <a:latin typeface="Garamond"/>
                  <a:cs typeface="Garamond"/>
                </a:rPr>
                <a:t>Amelonado</a:t>
              </a:r>
              <a:endParaRPr lang="en-US" b="1" dirty="0">
                <a:solidFill>
                  <a:srgbClr val="262626"/>
                </a:solidFill>
                <a:latin typeface="Garamond"/>
                <a:cs typeface="Garamond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550654" y="1649846"/>
              <a:ext cx="1072088" cy="369332"/>
            </a:xfrm>
            <a:prstGeom prst="rect">
              <a:avLst/>
            </a:prstGeom>
            <a:solidFill>
              <a:srgbClr val="F6F6F6">
                <a:alpha val="50000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262626"/>
                  </a:solidFill>
                  <a:latin typeface="Garamond"/>
                  <a:cs typeface="Garamond"/>
                </a:rPr>
                <a:t>Guianna</a:t>
              </a:r>
              <a:endParaRPr lang="en-US" b="1" dirty="0">
                <a:solidFill>
                  <a:srgbClr val="262626"/>
                </a:solidFill>
                <a:latin typeface="Garamond"/>
                <a:cs typeface="Garamond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954479" y="1977054"/>
              <a:ext cx="954479" cy="369332"/>
            </a:xfrm>
            <a:prstGeom prst="rect">
              <a:avLst/>
            </a:prstGeom>
            <a:solidFill>
              <a:srgbClr val="F6F6F6">
                <a:alpha val="50000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262626"/>
                  </a:solidFill>
                  <a:latin typeface="Garamond"/>
                  <a:cs typeface="Garamond"/>
                </a:rPr>
                <a:t>Curaray</a:t>
              </a:r>
              <a:endParaRPr lang="en-US" b="1" dirty="0">
                <a:solidFill>
                  <a:srgbClr val="262626"/>
                </a:solidFill>
                <a:latin typeface="Garamond"/>
                <a:cs typeface="Garamond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653451" y="2550723"/>
              <a:ext cx="1705229" cy="369332"/>
            </a:xfrm>
            <a:prstGeom prst="rect">
              <a:avLst/>
            </a:prstGeom>
            <a:solidFill>
              <a:srgbClr val="F6F6F6">
                <a:alpha val="50000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262626"/>
                  </a:solidFill>
                  <a:latin typeface="Garamond"/>
                  <a:cs typeface="Garamond"/>
                </a:rPr>
                <a:t>Nacional</a:t>
              </a:r>
              <a:endParaRPr lang="en-US" b="1" dirty="0">
                <a:solidFill>
                  <a:srgbClr val="262626"/>
                </a:solidFill>
                <a:latin typeface="Garamond"/>
                <a:cs typeface="Garamond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45112" y="2765324"/>
              <a:ext cx="817432" cy="369332"/>
            </a:xfrm>
            <a:prstGeom prst="rect">
              <a:avLst/>
            </a:prstGeom>
            <a:solidFill>
              <a:srgbClr val="F6F6F6">
                <a:alpha val="50000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262626"/>
                  </a:solidFill>
                  <a:latin typeface="Garamond"/>
                  <a:cs typeface="Garamond"/>
                </a:rPr>
                <a:t>Purús</a:t>
              </a:r>
              <a:endParaRPr lang="en-US" b="1" dirty="0">
                <a:solidFill>
                  <a:srgbClr val="262626"/>
                </a:solidFill>
                <a:latin typeface="Garamond"/>
                <a:cs typeface="Garamond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239288" y="953409"/>
              <a:ext cx="854659" cy="369332"/>
            </a:xfrm>
            <a:prstGeom prst="rect">
              <a:avLst/>
            </a:prstGeom>
            <a:solidFill>
              <a:srgbClr val="F6F6F6">
                <a:alpha val="50000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262626"/>
                  </a:solidFill>
                  <a:latin typeface="Garamond"/>
                  <a:cs typeface="Garamond"/>
                </a:rPr>
                <a:t>Criollo</a:t>
              </a:r>
              <a:endParaRPr lang="en-US" b="1" dirty="0">
                <a:solidFill>
                  <a:srgbClr val="262626"/>
                </a:solidFill>
                <a:latin typeface="Garamond"/>
                <a:cs typeface="Garamond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812527" y="2434586"/>
              <a:ext cx="1654000" cy="369332"/>
            </a:xfrm>
            <a:prstGeom prst="rect">
              <a:avLst/>
            </a:prstGeom>
            <a:solidFill>
              <a:srgbClr val="F6F6F6">
                <a:alpha val="50000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262626"/>
                  </a:solidFill>
                  <a:latin typeface="Garamond"/>
                  <a:cs typeface="Garamond"/>
                </a:rPr>
                <a:t>Iquitos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915853" y="2889560"/>
              <a:ext cx="1091216" cy="369332"/>
            </a:xfrm>
            <a:prstGeom prst="rect">
              <a:avLst/>
            </a:prstGeom>
            <a:solidFill>
              <a:srgbClr val="F6F6F6">
                <a:alpha val="50000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262626"/>
                  </a:solidFill>
                  <a:latin typeface="Garamond"/>
                  <a:cs typeface="Garamond"/>
                </a:rPr>
                <a:t>Marañon</a:t>
              </a:r>
              <a:endParaRPr lang="en-US" b="1" dirty="0">
                <a:solidFill>
                  <a:srgbClr val="262626"/>
                </a:solidFill>
                <a:latin typeface="Garamond"/>
                <a:cs typeface="Garamond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140612" y="2089070"/>
              <a:ext cx="925879" cy="369332"/>
            </a:xfrm>
            <a:prstGeom prst="rect">
              <a:avLst/>
            </a:prstGeom>
            <a:solidFill>
              <a:srgbClr val="F6F6F6">
                <a:alpha val="50000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262626"/>
                  </a:solidFill>
                  <a:latin typeface="Garamond" panose="02020404030301010803" pitchFamily="18" charset="0"/>
                </a:rPr>
                <a:t>Nanay</a:t>
              </a:r>
              <a:endParaRPr lang="en-US" b="1" dirty="0">
                <a:solidFill>
                  <a:srgbClr val="262626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526618" y="2344441"/>
              <a:ext cx="388334" cy="153953"/>
            </a:xfrm>
            <a:prstGeom prst="rect">
              <a:avLst/>
            </a:prstGeom>
            <a:solidFill>
              <a:srgbClr val="F6F6F6"/>
            </a:solidFill>
            <a:ln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457427" y="2287258"/>
              <a:ext cx="1410728" cy="369332"/>
            </a:xfrm>
            <a:prstGeom prst="rect">
              <a:avLst/>
            </a:prstGeom>
            <a:solidFill>
              <a:srgbClr val="F6F6F6">
                <a:alpha val="50000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262626"/>
                  </a:solidFill>
                  <a:latin typeface="Garamond" panose="02020404030301010803" pitchFamily="18" charset="0"/>
                </a:rPr>
                <a:t>Contamana</a:t>
              </a:r>
              <a:endParaRPr lang="en-US" b="1" dirty="0">
                <a:solidFill>
                  <a:srgbClr val="262626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12114" y="1164659"/>
              <a:ext cx="8099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N = 4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154869" y="1805261"/>
              <a:ext cx="857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N = 5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192930" y="1868607"/>
              <a:ext cx="8735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N = 10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723208" y="1865451"/>
              <a:ext cx="8923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N = 9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837695" y="2748100"/>
              <a:ext cx="786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N = 4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704600" y="2497312"/>
              <a:ext cx="7568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N = 9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063042" y="3109314"/>
              <a:ext cx="9154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N = 14 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695538" y="2961517"/>
              <a:ext cx="7939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N = 6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540223" y="3188236"/>
              <a:ext cx="984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N = 11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942243" y="2246817"/>
              <a:ext cx="864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N = 7</a:t>
              </a: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451495" y="33015"/>
            <a:ext cx="78961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Methods – sample locations and usable positions</a:t>
            </a:r>
            <a:endParaRPr lang="en-US" sz="1350" dirty="0"/>
          </a:p>
        </p:txBody>
      </p:sp>
      <p:sp>
        <p:nvSpPr>
          <p:cNvPr id="66" name="TextBox 65"/>
          <p:cNvSpPr txBox="1"/>
          <p:nvPr/>
        </p:nvSpPr>
        <p:spPr>
          <a:xfrm>
            <a:off x="4529888" y="5044214"/>
            <a:ext cx="5356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Range of usable positions in the genome</a:t>
            </a:r>
          </a:p>
        </p:txBody>
      </p:sp>
      <p:sp>
        <p:nvSpPr>
          <p:cNvPr id="67" name="Rectangle 66"/>
          <p:cNvSpPr/>
          <p:nvPr/>
        </p:nvSpPr>
        <p:spPr>
          <a:xfrm>
            <a:off x="4026368" y="5690525"/>
            <a:ext cx="2179981" cy="675623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44,995 mutations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Criollo/</a:t>
            </a:r>
            <a:r>
              <a:rPr lang="en-US" sz="2000" dirty="0" err="1">
                <a:solidFill>
                  <a:schemeClr val="tx1"/>
                </a:solidFill>
              </a:rPr>
              <a:t>Curaray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499179" y="5690173"/>
            <a:ext cx="2529702" cy="65993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1,255,921 mutations Iquitos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6517410" y="6028335"/>
            <a:ext cx="689114" cy="0"/>
          </a:xfrm>
          <a:prstGeom prst="line">
            <a:avLst/>
          </a:prstGeom>
          <a:ln w="38100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2358938" y="674847"/>
            <a:ext cx="7182570" cy="39931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46D4BF-63A6-41C3-BB70-FA61A7A8DFD9}"/>
              </a:ext>
            </a:extLst>
          </p:cNvPr>
          <p:cNvSpPr txBox="1"/>
          <p:nvPr/>
        </p:nvSpPr>
        <p:spPr>
          <a:xfrm>
            <a:off x="331707" y="862508"/>
            <a:ext cx="186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73 Genomes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351020-D337-4E33-8895-08FE8B3E6E6D}"/>
              </a:ext>
            </a:extLst>
          </p:cNvPr>
          <p:cNvSpPr txBox="1"/>
          <p:nvPr/>
        </p:nvSpPr>
        <p:spPr>
          <a:xfrm>
            <a:off x="345298" y="4861913"/>
            <a:ext cx="3402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Removed all singletons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751A90-BAB6-4F8D-B542-CB59170AF2F1}"/>
              </a:ext>
            </a:extLst>
          </p:cNvPr>
          <p:cNvSpPr txBox="1"/>
          <p:nvPr/>
        </p:nvSpPr>
        <p:spPr>
          <a:xfrm>
            <a:off x="331707" y="5276043"/>
            <a:ext cx="3289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Removed all fixed sites</a:t>
            </a:r>
            <a:endParaRPr lang="en-US" sz="11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4C26636-C041-4A58-A0DF-4D6F2A99F6DD}"/>
              </a:ext>
            </a:extLst>
          </p:cNvPr>
          <p:cNvSpPr txBox="1"/>
          <p:nvPr/>
        </p:nvSpPr>
        <p:spPr>
          <a:xfrm>
            <a:off x="331708" y="6104303"/>
            <a:ext cx="2627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Biallelic</a:t>
            </a:r>
            <a:r>
              <a:rPr lang="en-US" sz="2000" dirty="0"/>
              <a:t> SNPs </a:t>
            </a:r>
            <a:endParaRPr lang="en-US" sz="11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D883793-061E-4763-A5B3-3A0B12BDAC65}"/>
              </a:ext>
            </a:extLst>
          </p:cNvPr>
          <p:cNvSpPr txBox="1"/>
          <p:nvPr/>
        </p:nvSpPr>
        <p:spPr>
          <a:xfrm>
            <a:off x="333741" y="5690173"/>
            <a:ext cx="2872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Removed missing data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5006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 animBg="1"/>
      <p:bldP spid="68" grpId="0" animBg="1"/>
      <p:bldP spid="56" grpId="0"/>
      <p:bldP spid="57" grpId="0"/>
      <p:bldP spid="58" grpId="0"/>
      <p:bldP spid="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9688" y="781881"/>
            <a:ext cx="1722783" cy="112643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XPCLR</a:t>
            </a:r>
          </a:p>
        </p:txBody>
      </p:sp>
      <p:sp>
        <p:nvSpPr>
          <p:cNvPr id="4" name="Rectangle 3"/>
          <p:cNvSpPr/>
          <p:nvPr/>
        </p:nvSpPr>
        <p:spPr>
          <a:xfrm>
            <a:off x="5029200" y="781880"/>
            <a:ext cx="1722783" cy="112643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SweeD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71719" y="781880"/>
            <a:ext cx="1722783" cy="112643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OmegaPlus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>
            <a:stCxn id="3" idx="2"/>
          </p:cNvCxnSpPr>
          <p:nvPr/>
        </p:nvCxnSpPr>
        <p:spPr>
          <a:xfrm flipH="1">
            <a:off x="2001079" y="1908315"/>
            <a:ext cx="1" cy="4505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930347" y="1908315"/>
            <a:ext cx="1" cy="4505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9833109" y="1908315"/>
            <a:ext cx="1" cy="4505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6469" y="2508370"/>
            <a:ext cx="2849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ym typeface="Wingdings" panose="05000000000000000000" pitchFamily="2" charset="2"/>
              </a:rPr>
              <a:t> uses 2D </a:t>
            </a:r>
            <a:r>
              <a:rPr lang="en-US" sz="2000" dirty="0"/>
              <a:t>SFS (referenced population)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08142" y="2469022"/>
            <a:ext cx="32231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uses 1D SFS and demography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220084" y="2486979"/>
            <a:ext cx="32260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ym typeface="Wingdings" panose="05000000000000000000" pitchFamily="2" charset="2"/>
              </a:rPr>
              <a:t>patterns of linkage disequilibrium among SNPs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3613885" y="66261"/>
            <a:ext cx="54903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Methods: Detecting selective sweeps</a:t>
            </a:r>
            <a:endParaRPr lang="en-US" sz="1350" dirty="0"/>
          </a:p>
        </p:txBody>
      </p:sp>
      <p:grpSp>
        <p:nvGrpSpPr>
          <p:cNvPr id="27" name="Group 26"/>
          <p:cNvGrpSpPr/>
          <p:nvPr/>
        </p:nvGrpSpPr>
        <p:grpSpPr>
          <a:xfrm>
            <a:off x="1656526" y="6028888"/>
            <a:ext cx="3401401" cy="622852"/>
            <a:chOff x="569843" y="4545496"/>
            <a:chExt cx="3008244" cy="622852"/>
          </a:xfrm>
          <a:solidFill>
            <a:schemeClr val="bg1">
              <a:lumMod val="20000"/>
              <a:lumOff val="80000"/>
            </a:schemeClr>
          </a:solidFill>
        </p:grpSpPr>
        <p:sp>
          <p:nvSpPr>
            <p:cNvPr id="25" name="Rectangle 24"/>
            <p:cNvSpPr/>
            <p:nvPr/>
          </p:nvSpPr>
          <p:spPr>
            <a:xfrm>
              <a:off x="569843" y="4545496"/>
              <a:ext cx="3008244" cy="622852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50854" y="4665161"/>
              <a:ext cx="102742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Blast2GO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099233" y="6000313"/>
            <a:ext cx="4655571" cy="707886"/>
            <a:chOff x="5329135" y="5977392"/>
            <a:chExt cx="3856386" cy="707886"/>
          </a:xfrm>
          <a:solidFill>
            <a:schemeClr val="bg1">
              <a:lumMod val="20000"/>
              <a:lumOff val="80000"/>
            </a:schemeClr>
          </a:solidFill>
        </p:grpSpPr>
        <p:sp>
          <p:nvSpPr>
            <p:cNvPr id="28" name="Rectangle 27"/>
            <p:cNvSpPr/>
            <p:nvPr/>
          </p:nvSpPr>
          <p:spPr>
            <a:xfrm>
              <a:off x="5447524" y="6010523"/>
              <a:ext cx="3619609" cy="622852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329135" y="5977392"/>
              <a:ext cx="385638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ym typeface="Wingdings" panose="05000000000000000000" pitchFamily="2" charset="2"/>
                </a:rPr>
                <a:t>overrepresentation of genes/function in selective sweeps </a:t>
              </a:r>
              <a:endParaRPr lang="en-US" sz="2000" dirty="0"/>
            </a:p>
          </p:txBody>
        </p:sp>
      </p:grpSp>
      <p:cxnSp>
        <p:nvCxnSpPr>
          <p:cNvPr id="15" name="Straight Arrow Connector 14"/>
          <p:cNvCxnSpPr>
            <a:endCxn id="28" idx="1"/>
          </p:cNvCxnSpPr>
          <p:nvPr/>
        </p:nvCxnSpPr>
        <p:spPr>
          <a:xfrm flipV="1">
            <a:off x="5064552" y="6344871"/>
            <a:ext cx="1177605" cy="74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2889032696"/>
              </p:ext>
            </p:extLst>
          </p:nvPr>
        </p:nvGraphicFramePr>
        <p:xfrm>
          <a:off x="3809875" y="2881533"/>
          <a:ext cx="4180496" cy="3207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" name="Star: 5 Points 21"/>
          <p:cNvSpPr/>
          <p:nvPr/>
        </p:nvSpPr>
        <p:spPr>
          <a:xfrm>
            <a:off x="5784744" y="3946209"/>
            <a:ext cx="424715" cy="393742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97267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61637" y="90202"/>
            <a:ext cx="40326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Methods: Multivariant data</a:t>
            </a:r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543339" y="1192696"/>
            <a:ext cx="10469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Use multivariant analyses to identify putative selective sweeps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3339" y="3137155"/>
            <a:ext cx="4439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to summarize the data?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3339" y="5081614"/>
            <a:ext cx="10469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to identify outliers is multivariant space?</a:t>
            </a:r>
          </a:p>
        </p:txBody>
      </p:sp>
    </p:spTree>
    <p:extLst>
      <p:ext uri="{BB962C8B-B14F-4D97-AF65-F5344CB8AC3E}">
        <p14:creationId xmlns:p14="http://schemas.microsoft.com/office/powerpoint/2010/main" val="297100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1030</Words>
  <Application>Microsoft Office PowerPoint</Application>
  <PresentationFormat>Widescreen</PresentationFormat>
  <Paragraphs>215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Garamond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 Nelson</dc:creator>
  <cp:lastModifiedBy>Joel Nelson</cp:lastModifiedBy>
  <cp:revision>22</cp:revision>
  <dcterms:created xsi:type="dcterms:W3CDTF">2017-11-07T18:58:38Z</dcterms:created>
  <dcterms:modified xsi:type="dcterms:W3CDTF">2017-11-26T23:23:05Z</dcterms:modified>
</cp:coreProperties>
</file>